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6" r:id="rId2"/>
    <p:sldId id="257" r:id="rId3"/>
    <p:sldId id="335" r:id="rId4"/>
    <p:sldId id="284" r:id="rId5"/>
    <p:sldId id="283" r:id="rId6"/>
    <p:sldId id="377" r:id="rId7"/>
    <p:sldId id="280" r:id="rId8"/>
    <p:sldId id="304" r:id="rId9"/>
    <p:sldId id="305" r:id="rId10"/>
    <p:sldId id="299" r:id="rId11"/>
    <p:sldId id="302" r:id="rId12"/>
    <p:sldId id="303" r:id="rId13"/>
    <p:sldId id="301" r:id="rId14"/>
    <p:sldId id="300" r:id="rId15"/>
    <p:sldId id="336" r:id="rId16"/>
    <p:sldId id="277" r:id="rId17"/>
    <p:sldId id="306" r:id="rId18"/>
    <p:sldId id="290" r:id="rId19"/>
    <p:sldId id="307" r:id="rId20"/>
    <p:sldId id="378" r:id="rId21"/>
    <p:sldId id="297" r:id="rId22"/>
    <p:sldId id="359" r:id="rId23"/>
    <p:sldId id="311" r:id="rId24"/>
    <p:sldId id="312" r:id="rId25"/>
    <p:sldId id="371" r:id="rId26"/>
    <p:sldId id="364" r:id="rId27"/>
    <p:sldId id="365" r:id="rId28"/>
    <p:sldId id="363" r:id="rId29"/>
    <p:sldId id="366" r:id="rId30"/>
    <p:sldId id="372" r:id="rId31"/>
    <p:sldId id="368" r:id="rId32"/>
    <p:sldId id="367" r:id="rId33"/>
    <p:sldId id="360" r:id="rId34"/>
    <p:sldId id="309" r:id="rId35"/>
    <p:sldId id="322" r:id="rId36"/>
    <p:sldId id="324" r:id="rId37"/>
    <p:sldId id="323" r:id="rId38"/>
    <p:sldId id="325" r:id="rId39"/>
    <p:sldId id="373" r:id="rId40"/>
    <p:sldId id="329" r:id="rId41"/>
    <p:sldId id="330" r:id="rId42"/>
    <p:sldId id="328" r:id="rId43"/>
    <p:sldId id="326" r:id="rId44"/>
    <p:sldId id="334" r:id="rId45"/>
    <p:sldId id="321" r:id="rId46"/>
    <p:sldId id="379" r:id="rId47"/>
    <p:sldId id="375" r:id="rId48"/>
    <p:sldId id="374" r:id="rId49"/>
    <p:sldId id="376" r:id="rId50"/>
    <p:sldId id="320" r:id="rId51"/>
    <p:sldId id="337" r:id="rId52"/>
    <p:sldId id="338" r:id="rId53"/>
    <p:sldId id="339" r:id="rId54"/>
    <p:sldId id="340" r:id="rId55"/>
    <p:sldId id="343" r:id="rId56"/>
    <p:sldId id="342" r:id="rId57"/>
    <p:sldId id="341" r:id="rId58"/>
    <p:sldId id="344" r:id="rId59"/>
    <p:sldId id="350" r:id="rId60"/>
    <p:sldId id="352" r:id="rId61"/>
    <p:sldId id="349" r:id="rId62"/>
    <p:sldId id="348" r:id="rId63"/>
    <p:sldId id="347" r:id="rId64"/>
    <p:sldId id="353" r:id="rId65"/>
    <p:sldId id="354" r:id="rId66"/>
    <p:sldId id="358" r:id="rId67"/>
    <p:sldId id="357" r:id="rId68"/>
    <p:sldId id="356" r:id="rId6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6" d="100"/>
          <a:sy n="76" d="100"/>
        </p:scale>
        <p:origin x="-1085" y="-19"/>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BEC8D0-5EBC-417F-AEF6-9DC8B1969900}" type="datetimeFigureOut">
              <a:rPr lang="zh-CN" altLang="en-US" smtClean="0"/>
              <a:t>2016/12/13</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39A01A-BD66-4598-8912-B60FC5DDFC87}" type="slidenum">
              <a:rPr lang="zh-CN" altLang="en-US" smtClean="0"/>
              <a:t>‹#›</a:t>
            </a:fld>
            <a:endParaRPr lang="zh-CN" altLang="en-US"/>
          </a:p>
        </p:txBody>
      </p:sp>
    </p:spTree>
    <p:extLst>
      <p:ext uri="{BB962C8B-B14F-4D97-AF65-F5344CB8AC3E}">
        <p14:creationId xmlns:p14="http://schemas.microsoft.com/office/powerpoint/2010/main" val="1167470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39A01A-BD66-4598-8912-B60FC5DDFC87}" type="slidenum">
              <a:rPr lang="zh-CN" altLang="en-US" smtClean="0"/>
              <a:t>10</a:t>
            </a:fld>
            <a:endParaRPr lang="zh-CN" altLang="en-US"/>
          </a:p>
        </p:txBody>
      </p:sp>
    </p:spTree>
    <p:extLst>
      <p:ext uri="{BB962C8B-B14F-4D97-AF65-F5344CB8AC3E}">
        <p14:creationId xmlns:p14="http://schemas.microsoft.com/office/powerpoint/2010/main" val="4251091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39A01A-BD66-4598-8912-B60FC5DDFC87}" type="slidenum">
              <a:rPr lang="zh-CN" altLang="en-US" smtClean="0"/>
              <a:t>23</a:t>
            </a:fld>
            <a:endParaRPr lang="zh-CN" altLang="en-US"/>
          </a:p>
        </p:txBody>
      </p:sp>
    </p:spTree>
    <p:extLst>
      <p:ext uri="{BB962C8B-B14F-4D97-AF65-F5344CB8AC3E}">
        <p14:creationId xmlns:p14="http://schemas.microsoft.com/office/powerpoint/2010/main" val="2470958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39A01A-BD66-4598-8912-B60FC5DDFC87}" type="slidenum">
              <a:rPr lang="zh-CN" altLang="en-US" smtClean="0"/>
              <a:t>32</a:t>
            </a:fld>
            <a:endParaRPr lang="zh-CN" altLang="en-US"/>
          </a:p>
        </p:txBody>
      </p:sp>
    </p:spTree>
    <p:extLst>
      <p:ext uri="{BB962C8B-B14F-4D97-AF65-F5344CB8AC3E}">
        <p14:creationId xmlns:p14="http://schemas.microsoft.com/office/powerpoint/2010/main" val="2843175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C7D607E3-BEAD-4A71-845A-D7E3C52C6A95}" type="datetimeFigureOut">
              <a:rPr lang="zh-CN" altLang="en-US" smtClean="0"/>
              <a:t>2016/12/13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6E1D06-B99B-4119-8395-47C5ACB7AC5E}" type="slidenum">
              <a:rPr lang="zh-CN" altLang="en-US" smtClean="0"/>
              <a:t>‹#›</a:t>
            </a:fld>
            <a:endParaRPr lang="zh-CN" altLang="en-US"/>
          </a:p>
        </p:txBody>
      </p:sp>
    </p:spTree>
    <p:extLst>
      <p:ext uri="{BB962C8B-B14F-4D97-AF65-F5344CB8AC3E}">
        <p14:creationId xmlns:p14="http://schemas.microsoft.com/office/powerpoint/2010/main" val="597021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7D607E3-BEAD-4A71-845A-D7E3C52C6A95}" type="datetimeFigureOut">
              <a:rPr lang="zh-CN" altLang="en-US" smtClean="0"/>
              <a:t>2016/12/13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6E1D06-B99B-4119-8395-47C5ACB7AC5E}" type="slidenum">
              <a:rPr lang="zh-CN" altLang="en-US" smtClean="0"/>
              <a:t>‹#›</a:t>
            </a:fld>
            <a:endParaRPr lang="zh-CN" altLang="en-US"/>
          </a:p>
        </p:txBody>
      </p:sp>
    </p:spTree>
    <p:extLst>
      <p:ext uri="{BB962C8B-B14F-4D97-AF65-F5344CB8AC3E}">
        <p14:creationId xmlns:p14="http://schemas.microsoft.com/office/powerpoint/2010/main" val="135399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7D607E3-BEAD-4A71-845A-D7E3C52C6A95}" type="datetimeFigureOut">
              <a:rPr lang="zh-CN" altLang="en-US" smtClean="0"/>
              <a:t>2016/12/13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6E1D06-B99B-4119-8395-47C5ACB7AC5E}" type="slidenum">
              <a:rPr lang="zh-CN" altLang="en-US" smtClean="0"/>
              <a:t>‹#›</a:t>
            </a:fld>
            <a:endParaRPr lang="zh-CN" altLang="en-US"/>
          </a:p>
        </p:txBody>
      </p:sp>
    </p:spTree>
    <p:extLst>
      <p:ext uri="{BB962C8B-B14F-4D97-AF65-F5344CB8AC3E}">
        <p14:creationId xmlns:p14="http://schemas.microsoft.com/office/powerpoint/2010/main" val="373284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7D607E3-BEAD-4A71-845A-D7E3C52C6A95}" type="datetimeFigureOut">
              <a:rPr lang="zh-CN" altLang="en-US" smtClean="0"/>
              <a:t>2016/12/13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6E1D06-B99B-4119-8395-47C5ACB7AC5E}" type="slidenum">
              <a:rPr lang="zh-CN" altLang="en-US" smtClean="0"/>
              <a:t>‹#›</a:t>
            </a:fld>
            <a:endParaRPr lang="zh-CN" altLang="en-US"/>
          </a:p>
        </p:txBody>
      </p:sp>
    </p:spTree>
    <p:extLst>
      <p:ext uri="{BB962C8B-B14F-4D97-AF65-F5344CB8AC3E}">
        <p14:creationId xmlns:p14="http://schemas.microsoft.com/office/powerpoint/2010/main" val="2824939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C7D607E3-BEAD-4A71-845A-D7E3C52C6A95}" type="datetimeFigureOut">
              <a:rPr lang="zh-CN" altLang="en-US" smtClean="0"/>
              <a:t>2016/12/13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6E1D06-B99B-4119-8395-47C5ACB7AC5E}" type="slidenum">
              <a:rPr lang="zh-CN" altLang="en-US" smtClean="0"/>
              <a:t>‹#›</a:t>
            </a:fld>
            <a:endParaRPr lang="zh-CN" altLang="en-US"/>
          </a:p>
        </p:txBody>
      </p:sp>
    </p:spTree>
    <p:extLst>
      <p:ext uri="{BB962C8B-B14F-4D97-AF65-F5344CB8AC3E}">
        <p14:creationId xmlns:p14="http://schemas.microsoft.com/office/powerpoint/2010/main" val="1889066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C7D607E3-BEAD-4A71-845A-D7E3C52C6A95}" type="datetimeFigureOut">
              <a:rPr lang="zh-CN" altLang="en-US" smtClean="0"/>
              <a:t>2016/12/13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96E1D06-B99B-4119-8395-47C5ACB7AC5E}" type="slidenum">
              <a:rPr lang="zh-CN" altLang="en-US" smtClean="0"/>
              <a:t>‹#›</a:t>
            </a:fld>
            <a:endParaRPr lang="zh-CN" altLang="en-US"/>
          </a:p>
        </p:txBody>
      </p:sp>
    </p:spTree>
    <p:extLst>
      <p:ext uri="{BB962C8B-B14F-4D97-AF65-F5344CB8AC3E}">
        <p14:creationId xmlns:p14="http://schemas.microsoft.com/office/powerpoint/2010/main" val="2349363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C7D607E3-BEAD-4A71-845A-D7E3C52C6A95}" type="datetimeFigureOut">
              <a:rPr lang="zh-CN" altLang="en-US" smtClean="0"/>
              <a:t>2016/12/13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96E1D06-B99B-4119-8395-47C5ACB7AC5E}" type="slidenum">
              <a:rPr lang="zh-CN" altLang="en-US" smtClean="0"/>
              <a:t>‹#›</a:t>
            </a:fld>
            <a:endParaRPr lang="zh-CN" altLang="en-US"/>
          </a:p>
        </p:txBody>
      </p:sp>
    </p:spTree>
    <p:extLst>
      <p:ext uri="{BB962C8B-B14F-4D97-AF65-F5344CB8AC3E}">
        <p14:creationId xmlns:p14="http://schemas.microsoft.com/office/powerpoint/2010/main" val="1713354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C7D607E3-BEAD-4A71-845A-D7E3C52C6A95}" type="datetimeFigureOut">
              <a:rPr lang="zh-CN" altLang="en-US" smtClean="0"/>
              <a:t>2016/12/13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96E1D06-B99B-4119-8395-47C5ACB7AC5E}" type="slidenum">
              <a:rPr lang="zh-CN" altLang="en-US" smtClean="0"/>
              <a:t>‹#›</a:t>
            </a:fld>
            <a:endParaRPr lang="zh-CN" altLang="en-US"/>
          </a:p>
        </p:txBody>
      </p:sp>
    </p:spTree>
    <p:extLst>
      <p:ext uri="{BB962C8B-B14F-4D97-AF65-F5344CB8AC3E}">
        <p14:creationId xmlns:p14="http://schemas.microsoft.com/office/powerpoint/2010/main" val="3927463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7D607E3-BEAD-4A71-845A-D7E3C52C6A95}" type="datetimeFigureOut">
              <a:rPr lang="zh-CN" altLang="en-US" smtClean="0"/>
              <a:t>2016/12/13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96E1D06-B99B-4119-8395-47C5ACB7AC5E}" type="slidenum">
              <a:rPr lang="zh-CN" altLang="en-US" smtClean="0"/>
              <a:t>‹#›</a:t>
            </a:fld>
            <a:endParaRPr lang="zh-CN" altLang="en-US"/>
          </a:p>
        </p:txBody>
      </p:sp>
    </p:spTree>
    <p:extLst>
      <p:ext uri="{BB962C8B-B14F-4D97-AF65-F5344CB8AC3E}">
        <p14:creationId xmlns:p14="http://schemas.microsoft.com/office/powerpoint/2010/main" val="1780745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7D607E3-BEAD-4A71-845A-D7E3C52C6A95}" type="datetimeFigureOut">
              <a:rPr lang="zh-CN" altLang="en-US" smtClean="0"/>
              <a:t>2016/12/13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96E1D06-B99B-4119-8395-47C5ACB7AC5E}" type="slidenum">
              <a:rPr lang="zh-CN" altLang="en-US" smtClean="0"/>
              <a:t>‹#›</a:t>
            </a:fld>
            <a:endParaRPr lang="zh-CN" altLang="en-US"/>
          </a:p>
        </p:txBody>
      </p:sp>
    </p:spTree>
    <p:extLst>
      <p:ext uri="{BB962C8B-B14F-4D97-AF65-F5344CB8AC3E}">
        <p14:creationId xmlns:p14="http://schemas.microsoft.com/office/powerpoint/2010/main" val="3115678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7D607E3-BEAD-4A71-845A-D7E3C52C6A95}" type="datetimeFigureOut">
              <a:rPr lang="zh-CN" altLang="en-US" smtClean="0"/>
              <a:t>2016/12/13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96E1D06-B99B-4119-8395-47C5ACB7AC5E}" type="slidenum">
              <a:rPr lang="zh-CN" altLang="en-US" smtClean="0"/>
              <a:t>‹#›</a:t>
            </a:fld>
            <a:endParaRPr lang="zh-CN" altLang="en-US"/>
          </a:p>
        </p:txBody>
      </p:sp>
    </p:spTree>
    <p:extLst>
      <p:ext uri="{BB962C8B-B14F-4D97-AF65-F5344CB8AC3E}">
        <p14:creationId xmlns:p14="http://schemas.microsoft.com/office/powerpoint/2010/main" val="1076813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D607E3-BEAD-4A71-845A-D7E3C52C6A95}" type="datetimeFigureOut">
              <a:rPr lang="zh-CN" altLang="en-US" smtClean="0"/>
              <a:t>2016/12/13</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E1D06-B99B-4119-8395-47C5ACB7AC5E}" type="slidenum">
              <a:rPr lang="zh-CN" altLang="en-US" smtClean="0"/>
              <a:t>‹#›</a:t>
            </a:fld>
            <a:endParaRPr lang="zh-CN" altLang="en-US"/>
          </a:p>
        </p:txBody>
      </p:sp>
    </p:spTree>
    <p:extLst>
      <p:ext uri="{BB962C8B-B14F-4D97-AF65-F5344CB8AC3E}">
        <p14:creationId xmlns:p14="http://schemas.microsoft.com/office/powerpoint/2010/main" val="56531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Layout" Target="../slideLayouts/slideLayout1.xml"/><Relationship Id="rId4" Type="http://schemas.openxmlformats.org/officeDocument/2006/relationships/image" Target="../media/image10.emf"/></Relationships>
</file>

<file path=ppt/slides/_rels/slide2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3.emf"/><Relationship Id="rId4" Type="http://schemas.openxmlformats.org/officeDocument/2006/relationships/image" Target="../media/image12.emf"/></Relationships>
</file>

<file path=ppt/slides/_rels/slide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7.emf"/><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emf"/><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7.emf"/><Relationship Id="rId1" Type="http://schemas.openxmlformats.org/officeDocument/2006/relationships/slideLayout" Target="../slideLayouts/slideLayout1.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4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emf"/><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emf"/><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emf"/><Relationship Id="rId1" Type="http://schemas.openxmlformats.org/officeDocument/2006/relationships/slideLayout" Target="../slideLayouts/slideLayout1.xml"/><Relationship Id="rId4" Type="http://schemas.openxmlformats.org/officeDocument/2006/relationships/image" Target="../media/image34.emf"/></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755576" y="1340768"/>
            <a:ext cx="7848872" cy="1938992"/>
          </a:xfrm>
          <a:prstGeom prst="rect">
            <a:avLst/>
          </a:prstGeom>
          <a:noFill/>
        </p:spPr>
        <p:txBody>
          <a:bodyPr wrap="square" rtlCol="0">
            <a:spAutoFit/>
          </a:bodyPr>
          <a:lstStyle/>
          <a:p>
            <a:r>
              <a:rPr lang="zh-CN" altLang="en-US" sz="6000" smtClean="0">
                <a:solidFill>
                  <a:srgbClr val="C00000"/>
                </a:solidFill>
                <a:latin typeface="华文琥珀" panose="02010800040101010101" pitchFamily="2" charset="-122"/>
                <a:ea typeface="华文琥珀" panose="02010800040101010101" pitchFamily="2" charset="-122"/>
              </a:rPr>
              <a:t>电子技术在</a:t>
            </a:r>
            <a:endParaRPr lang="en-US" altLang="zh-CN" sz="6000" smtClean="0">
              <a:solidFill>
                <a:srgbClr val="C00000"/>
              </a:solidFill>
              <a:latin typeface="华文琥珀" panose="02010800040101010101" pitchFamily="2" charset="-122"/>
              <a:ea typeface="华文琥珀" panose="02010800040101010101" pitchFamily="2" charset="-122"/>
            </a:endParaRPr>
          </a:p>
          <a:p>
            <a:r>
              <a:rPr lang="en-US" altLang="zh-CN" sz="6000">
                <a:solidFill>
                  <a:srgbClr val="C00000"/>
                </a:solidFill>
                <a:latin typeface="华文琥珀" panose="02010800040101010101" pitchFamily="2" charset="-122"/>
                <a:ea typeface="华文琥珀" panose="02010800040101010101" pitchFamily="2" charset="-122"/>
              </a:rPr>
              <a:t> </a:t>
            </a:r>
            <a:r>
              <a:rPr lang="en-US" altLang="zh-CN" sz="6000" smtClean="0">
                <a:solidFill>
                  <a:srgbClr val="C00000"/>
                </a:solidFill>
                <a:latin typeface="华文琥珀" panose="02010800040101010101" pitchFamily="2" charset="-122"/>
                <a:ea typeface="华文琥珀" panose="02010800040101010101" pitchFamily="2" charset="-122"/>
              </a:rPr>
              <a:t>       </a:t>
            </a:r>
            <a:r>
              <a:rPr lang="zh-CN" altLang="en-US" sz="6000" smtClean="0">
                <a:solidFill>
                  <a:srgbClr val="C00000"/>
                </a:solidFill>
                <a:latin typeface="华文琥珀" panose="02010800040101010101" pitchFamily="2" charset="-122"/>
                <a:ea typeface="华文琥珀" panose="02010800040101010101" pitchFamily="2" charset="-122"/>
              </a:rPr>
              <a:t>创新实践中的应用</a:t>
            </a:r>
            <a:endParaRPr lang="zh-CN" altLang="en-US" sz="6000">
              <a:solidFill>
                <a:srgbClr val="C00000"/>
              </a:solidFill>
              <a:latin typeface="华文琥珀" panose="02010800040101010101" pitchFamily="2" charset="-122"/>
              <a:ea typeface="华文琥珀" panose="02010800040101010101" pitchFamily="2" charset="-122"/>
            </a:endParaRPr>
          </a:p>
        </p:txBody>
      </p:sp>
      <p:sp>
        <p:nvSpPr>
          <p:cNvPr id="5" name="TextBox 4"/>
          <p:cNvSpPr txBox="1"/>
          <p:nvPr/>
        </p:nvSpPr>
        <p:spPr>
          <a:xfrm>
            <a:off x="2339752" y="4365104"/>
            <a:ext cx="5132916" cy="830997"/>
          </a:xfrm>
          <a:prstGeom prst="rect">
            <a:avLst/>
          </a:prstGeom>
          <a:noFill/>
        </p:spPr>
        <p:txBody>
          <a:bodyPr wrap="square" rtlCol="0">
            <a:spAutoFit/>
          </a:bodyPr>
          <a:lstStyle/>
          <a:p>
            <a:r>
              <a:rPr lang="zh-CN" altLang="en-US" sz="4800" smtClean="0">
                <a:solidFill>
                  <a:srgbClr val="C00000"/>
                </a:solidFill>
                <a:latin typeface="华文隶书" panose="02010800040101010101" pitchFamily="2" charset="-122"/>
                <a:ea typeface="华文隶书" panose="02010800040101010101" pitchFamily="2" charset="-122"/>
              </a:rPr>
              <a:t>东南大学    张树林</a:t>
            </a:r>
            <a:endParaRPr lang="zh-CN" altLang="en-US" sz="4800">
              <a:solidFill>
                <a:srgbClr val="C00000"/>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28890600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
            <a:ext cx="9144000" cy="702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3656" y="189651"/>
            <a:ext cx="8638824" cy="6478697"/>
          </a:xfrm>
          <a:prstGeom prst="rect">
            <a:avLst/>
          </a:prstGeom>
          <a:noFill/>
        </p:spPr>
        <p:txBody>
          <a:bodyPr wrap="square" rtlCol="0">
            <a:spAutoFit/>
          </a:bodyPr>
          <a:lstStyle/>
          <a:p>
            <a:r>
              <a:rPr lang="en-US" altLang="zh-CN" sz="3200" b="1" dirty="0" smtClean="0">
                <a:solidFill>
                  <a:srgbClr val="FF0000"/>
                </a:solidFill>
                <a:latin typeface="Times New Roman" panose="02020603050405020304" pitchFamily="18" charset="0"/>
                <a:ea typeface="+mj-ea"/>
                <a:cs typeface="Times New Roman" panose="02020603050405020304" pitchFamily="18" charset="0"/>
              </a:rPr>
              <a:t>3</a:t>
            </a:r>
            <a:r>
              <a:rPr lang="en-US" altLang="zh-CN" sz="3200" b="1" smtClean="0">
                <a:solidFill>
                  <a:srgbClr val="FF0000"/>
                </a:solidFill>
                <a:latin typeface="Times New Roman" panose="02020603050405020304" pitchFamily="18" charset="0"/>
                <a:ea typeface="+mj-ea"/>
                <a:cs typeface="Times New Roman" panose="02020603050405020304" pitchFamily="18" charset="0"/>
              </a:rPr>
              <a:t>.  ARM(</a:t>
            </a:r>
            <a:r>
              <a:rPr lang="en-US" altLang="zh-CN" sz="3200" b="1" i="1" smtClean="0">
                <a:solidFill>
                  <a:srgbClr val="FF0000"/>
                </a:solidFill>
                <a:latin typeface="Times New Roman" panose="02020603050405020304" pitchFamily="18" charset="0"/>
                <a:ea typeface="+mj-ea"/>
                <a:cs typeface="Times New Roman" panose="02020603050405020304" pitchFamily="18" charset="0"/>
              </a:rPr>
              <a:t>Advanced</a:t>
            </a:r>
            <a:r>
              <a:rPr lang="en-US" altLang="zh-CN" sz="3200" b="1" smtClean="0">
                <a:solidFill>
                  <a:srgbClr val="FF0000"/>
                </a:solidFill>
                <a:latin typeface="Times New Roman" panose="02020603050405020304" pitchFamily="18" charset="0"/>
                <a:ea typeface="+mj-ea"/>
                <a:cs typeface="Times New Roman" panose="02020603050405020304" pitchFamily="18" charset="0"/>
              </a:rPr>
              <a:t> </a:t>
            </a:r>
            <a:r>
              <a:rPr lang="en-US" altLang="zh-CN" sz="3200" b="1" i="1" dirty="0" smtClean="0">
                <a:solidFill>
                  <a:srgbClr val="FF0000"/>
                </a:solidFill>
                <a:latin typeface="Times New Roman" panose="02020603050405020304" pitchFamily="18" charset="0"/>
                <a:ea typeface="+mj-ea"/>
                <a:cs typeface="Times New Roman" panose="02020603050405020304" pitchFamily="18" charset="0"/>
              </a:rPr>
              <a:t>RISC Machines</a:t>
            </a:r>
            <a:r>
              <a:rPr lang="en-US" altLang="zh-CN" sz="3200" b="1" dirty="0" smtClean="0">
                <a:solidFill>
                  <a:srgbClr val="FF0000"/>
                </a:solidFill>
                <a:latin typeface="Times New Roman" panose="02020603050405020304" pitchFamily="18" charset="0"/>
                <a:ea typeface="+mj-ea"/>
                <a:cs typeface="Times New Roman" panose="02020603050405020304" pitchFamily="18" charset="0"/>
              </a:rPr>
              <a:t>)</a:t>
            </a:r>
            <a:r>
              <a:rPr lang="zh-CN" altLang="en-US" sz="3200" b="1" dirty="0" smtClean="0">
                <a:solidFill>
                  <a:srgbClr val="FF0000"/>
                </a:solidFill>
                <a:latin typeface="Times New Roman" panose="02020603050405020304" pitchFamily="18" charset="0"/>
                <a:ea typeface="+mj-ea"/>
                <a:cs typeface="Times New Roman" panose="02020603050405020304" pitchFamily="18" charset="0"/>
              </a:rPr>
              <a:t>：</a:t>
            </a:r>
            <a:endParaRPr lang="en-US" altLang="zh-CN" sz="3200" b="1" dirty="0">
              <a:solidFill>
                <a:srgbClr val="FF0000"/>
              </a:solidFill>
              <a:latin typeface="Times New Roman" panose="02020603050405020304" pitchFamily="18" charset="0"/>
              <a:ea typeface="+mj-ea"/>
              <a:cs typeface="Times New Roman" panose="02020603050405020304" pitchFamily="18" charset="0"/>
            </a:endParaRPr>
          </a:p>
          <a:p>
            <a:pPr marL="3175"/>
            <a:r>
              <a:rPr lang="en-US" altLang="zh-CN" sz="3200" b="1">
                <a:solidFill>
                  <a:schemeClr val="tx2"/>
                </a:solidFill>
                <a:latin typeface="+mj-ea"/>
                <a:ea typeface="+mj-ea"/>
                <a:cs typeface="Times New Roman" panose="02020603050405020304" pitchFamily="18" charset="0"/>
              </a:rPr>
              <a:t>    </a:t>
            </a:r>
            <a:r>
              <a:rPr lang="en-US" altLang="zh-CN" sz="2800" b="1" smtClean="0">
                <a:solidFill>
                  <a:schemeClr val="tx2"/>
                </a:solidFill>
                <a:latin typeface="Times New Roman" panose="02020603050405020304" pitchFamily="18" charset="0"/>
                <a:ea typeface="+mj-ea"/>
                <a:cs typeface="Times New Roman" panose="02020603050405020304" pitchFamily="18" charset="0"/>
              </a:rPr>
              <a:t>ARM</a:t>
            </a:r>
            <a:r>
              <a:rPr lang="zh-CN" altLang="en-US" sz="2800" b="1" smtClean="0">
                <a:solidFill>
                  <a:schemeClr val="tx2"/>
                </a:solidFill>
                <a:latin typeface="Times New Roman" panose="02020603050405020304" pitchFamily="18" charset="0"/>
                <a:ea typeface="+mj-ea"/>
                <a:cs typeface="Times New Roman" panose="02020603050405020304" pitchFamily="18" charset="0"/>
              </a:rPr>
              <a:t>是英国</a:t>
            </a:r>
            <a:r>
              <a:rPr lang="en-US" altLang="zh-CN" sz="2800" b="1" smtClean="0">
                <a:solidFill>
                  <a:schemeClr val="tx2"/>
                </a:solidFill>
                <a:latin typeface="Times New Roman" panose="02020603050405020304" pitchFamily="18" charset="0"/>
                <a:ea typeface="+mj-ea"/>
                <a:cs typeface="Times New Roman" panose="02020603050405020304" pitchFamily="18" charset="0"/>
              </a:rPr>
              <a:t>Acorn</a:t>
            </a:r>
            <a:r>
              <a:rPr lang="zh-CN" altLang="en-US" sz="2800" b="1" smtClean="0">
                <a:solidFill>
                  <a:schemeClr val="tx2"/>
                </a:solidFill>
                <a:latin typeface="Times New Roman" panose="02020603050405020304" pitchFamily="18" charset="0"/>
                <a:ea typeface="+mj-ea"/>
                <a:cs typeface="Times New Roman" panose="02020603050405020304" pitchFamily="18" charset="0"/>
              </a:rPr>
              <a:t>公司</a:t>
            </a:r>
            <a:r>
              <a:rPr lang="zh-CN" altLang="en-US" sz="2800" b="1">
                <a:solidFill>
                  <a:schemeClr val="tx2"/>
                </a:solidFill>
                <a:latin typeface="Times New Roman" panose="02020603050405020304" pitchFamily="18" charset="0"/>
                <a:ea typeface="+mj-ea"/>
                <a:cs typeface="Times New Roman" panose="02020603050405020304" pitchFamily="18" charset="0"/>
              </a:rPr>
              <a:t>设计</a:t>
            </a:r>
            <a:r>
              <a:rPr lang="zh-CN" altLang="en-US" sz="2800" b="1" smtClean="0">
                <a:solidFill>
                  <a:schemeClr val="tx2"/>
                </a:solidFill>
                <a:latin typeface="Times New Roman" panose="02020603050405020304" pitchFamily="18" charset="0"/>
                <a:ea typeface="+mj-ea"/>
                <a:cs typeface="Times New Roman" panose="02020603050405020304" pitchFamily="18" charset="0"/>
              </a:rPr>
              <a:t>的</a:t>
            </a:r>
            <a:r>
              <a:rPr lang="en-US" altLang="zh-CN" sz="2800" b="1" smtClean="0">
                <a:solidFill>
                  <a:schemeClr val="tx2"/>
                </a:solidFill>
                <a:latin typeface="Times New Roman" panose="02020603050405020304" pitchFamily="18" charset="0"/>
                <a:ea typeface="+mj-ea"/>
                <a:cs typeface="Times New Roman" panose="02020603050405020304" pitchFamily="18" charset="0"/>
              </a:rPr>
              <a:t>RISC</a:t>
            </a:r>
            <a:r>
              <a:rPr lang="zh-CN" altLang="en-US" sz="2800" b="1" smtClean="0">
                <a:solidFill>
                  <a:schemeClr val="tx2"/>
                </a:solidFill>
                <a:latin typeface="Times New Roman" panose="02020603050405020304" pitchFamily="18" charset="0"/>
                <a:ea typeface="+mj-ea"/>
                <a:cs typeface="Times New Roman" panose="02020603050405020304" pitchFamily="18" charset="0"/>
              </a:rPr>
              <a:t>微处理器，</a:t>
            </a:r>
            <a:r>
              <a:rPr lang="en-US" altLang="zh-CN" sz="2800" b="1" smtClean="0">
                <a:solidFill>
                  <a:schemeClr val="tx2"/>
                </a:solidFill>
                <a:latin typeface="Times New Roman" panose="02020603050405020304" pitchFamily="18" charset="0"/>
                <a:ea typeface="+mj-ea"/>
                <a:cs typeface="Times New Roman" panose="02020603050405020304" pitchFamily="18" charset="0"/>
              </a:rPr>
              <a:t>ARM</a:t>
            </a:r>
            <a:r>
              <a:rPr lang="zh-CN" altLang="en-US" sz="2800" b="1" smtClean="0">
                <a:solidFill>
                  <a:schemeClr val="tx2"/>
                </a:solidFill>
                <a:latin typeface="+mj-ea"/>
                <a:ea typeface="+mj-ea"/>
                <a:cs typeface="Times New Roman" panose="02020603050405020304" pitchFamily="18" charset="0"/>
              </a:rPr>
              <a:t>处理器</a:t>
            </a:r>
            <a:r>
              <a:rPr lang="zh-CN" altLang="en-US" sz="2800" b="1" dirty="0">
                <a:solidFill>
                  <a:schemeClr val="tx2"/>
                </a:solidFill>
                <a:latin typeface="+mj-ea"/>
                <a:ea typeface="+mj-ea"/>
                <a:cs typeface="Times New Roman" panose="02020603050405020304" pitchFamily="18" charset="0"/>
              </a:rPr>
              <a:t>本身</a:t>
            </a:r>
            <a:r>
              <a:rPr lang="zh-CN" altLang="en-US" sz="2800" b="1" dirty="0" smtClean="0">
                <a:solidFill>
                  <a:schemeClr val="tx2"/>
                </a:solidFill>
                <a:latin typeface="+mj-ea"/>
                <a:ea typeface="+mj-ea"/>
                <a:cs typeface="Times New Roman" panose="02020603050405020304" pitchFamily="18" charset="0"/>
              </a:rPr>
              <a:t>是</a:t>
            </a:r>
            <a:r>
              <a:rPr lang="en-US" altLang="zh-CN" sz="2800" b="1" dirty="0" smtClean="0">
                <a:solidFill>
                  <a:schemeClr val="tx2"/>
                </a:solidFill>
                <a:latin typeface="+mj-ea"/>
                <a:ea typeface="+mj-ea"/>
                <a:cs typeface="Times New Roman" panose="02020603050405020304" pitchFamily="18" charset="0"/>
              </a:rPr>
              <a:t>32</a:t>
            </a:r>
            <a:r>
              <a:rPr lang="zh-CN" altLang="en-US" sz="2800" b="1" dirty="0" smtClean="0">
                <a:solidFill>
                  <a:schemeClr val="tx2"/>
                </a:solidFill>
                <a:latin typeface="+mj-ea"/>
                <a:ea typeface="+mj-ea"/>
                <a:cs typeface="Times New Roman" panose="02020603050405020304" pitchFamily="18" charset="0"/>
              </a:rPr>
              <a:t>位</a:t>
            </a:r>
            <a:r>
              <a:rPr lang="zh-CN" altLang="en-US" sz="2800" b="1" dirty="0">
                <a:solidFill>
                  <a:schemeClr val="tx2"/>
                </a:solidFill>
                <a:latin typeface="+mj-ea"/>
                <a:ea typeface="+mj-ea"/>
                <a:cs typeface="Times New Roman" panose="02020603050405020304" pitchFamily="18" charset="0"/>
              </a:rPr>
              <a:t>设计</a:t>
            </a:r>
            <a:r>
              <a:rPr lang="zh-CN" altLang="en-US" sz="2800" b="1" dirty="0" smtClean="0">
                <a:solidFill>
                  <a:schemeClr val="tx2"/>
                </a:solidFill>
                <a:latin typeface="+mj-ea"/>
                <a:ea typeface="+mj-ea"/>
                <a:cs typeface="Times New Roman" panose="02020603050405020304" pitchFamily="18" charset="0"/>
              </a:rPr>
              <a:t>，但</a:t>
            </a:r>
            <a:r>
              <a:rPr lang="zh-CN" altLang="en-US" sz="2800" b="1" dirty="0">
                <a:solidFill>
                  <a:schemeClr val="tx2"/>
                </a:solidFill>
                <a:latin typeface="+mj-ea"/>
                <a:ea typeface="+mj-ea"/>
                <a:cs typeface="Times New Roman" panose="02020603050405020304" pitchFamily="18" charset="0"/>
              </a:rPr>
              <a:t>也</a:t>
            </a:r>
            <a:r>
              <a:rPr lang="zh-CN" altLang="en-US" sz="2800" b="1" dirty="0" smtClean="0">
                <a:solidFill>
                  <a:schemeClr val="tx2"/>
                </a:solidFill>
                <a:latin typeface="+mj-ea"/>
                <a:ea typeface="+mj-ea"/>
                <a:cs typeface="Times New Roman" panose="02020603050405020304" pitchFamily="18" charset="0"/>
              </a:rPr>
              <a:t>配备</a:t>
            </a:r>
            <a:r>
              <a:rPr lang="en-US" altLang="zh-CN" sz="2800" b="1" dirty="0" smtClean="0">
                <a:solidFill>
                  <a:schemeClr val="tx2"/>
                </a:solidFill>
                <a:latin typeface="+mj-ea"/>
                <a:ea typeface="+mj-ea"/>
                <a:cs typeface="Times New Roman" panose="02020603050405020304" pitchFamily="18" charset="0"/>
              </a:rPr>
              <a:t>16</a:t>
            </a:r>
            <a:r>
              <a:rPr lang="zh-CN" altLang="en-US" sz="2800" b="1" dirty="0" smtClean="0">
                <a:solidFill>
                  <a:schemeClr val="tx2"/>
                </a:solidFill>
                <a:latin typeface="+mj-ea"/>
                <a:ea typeface="+mj-ea"/>
                <a:cs typeface="Times New Roman" panose="02020603050405020304" pitchFamily="18" charset="0"/>
              </a:rPr>
              <a:t>位指令集</a:t>
            </a:r>
            <a:r>
              <a:rPr lang="zh-CN" altLang="en-US" sz="2800" b="1" dirty="0" smtClean="0">
                <a:solidFill>
                  <a:schemeClr val="tx2"/>
                </a:solidFill>
                <a:latin typeface="Times New Roman" panose="02020603050405020304" pitchFamily="18" charset="0"/>
                <a:ea typeface="+mj-ea"/>
                <a:cs typeface="Times New Roman" panose="02020603050405020304" pitchFamily="18" charset="0"/>
              </a:rPr>
              <a:t>点。</a:t>
            </a:r>
            <a:endParaRPr lang="en-US" altLang="zh-CN" sz="2800" b="1" dirty="0" smtClean="0">
              <a:solidFill>
                <a:schemeClr val="tx2"/>
              </a:solidFill>
              <a:latin typeface="Times New Roman" panose="02020603050405020304" pitchFamily="18" charset="0"/>
              <a:ea typeface="+mj-ea"/>
              <a:cs typeface="Times New Roman" panose="02020603050405020304" pitchFamily="18" charset="0"/>
            </a:endParaRPr>
          </a:p>
          <a:p>
            <a:r>
              <a:rPr lang="zh-CN" altLang="en-US" sz="2800" b="1" dirty="0" smtClean="0">
                <a:solidFill>
                  <a:srgbClr val="FF0000"/>
                </a:solidFill>
                <a:latin typeface="Times New Roman" panose="02020603050405020304" pitchFamily="18" charset="0"/>
                <a:ea typeface="+mj-ea"/>
                <a:cs typeface="Times New Roman" panose="02020603050405020304" pitchFamily="18" charset="0"/>
              </a:rPr>
              <a:t>特点：</a:t>
            </a:r>
            <a:endParaRPr lang="zh-CN" altLang="en-US" sz="2800" b="1" dirty="0">
              <a:solidFill>
                <a:srgbClr val="FF0000"/>
              </a:solidFill>
              <a:latin typeface="+mj-ea"/>
              <a:ea typeface="+mj-ea"/>
              <a:cs typeface="Times New Roman" panose="02020603050405020304" pitchFamily="18" charset="0"/>
            </a:endParaRPr>
          </a:p>
          <a:p>
            <a:pPr marL="538163" indent="-538163"/>
            <a:r>
              <a:rPr lang="en-US" altLang="zh-CN" sz="2800" b="1" dirty="0" smtClean="0">
                <a:solidFill>
                  <a:schemeClr val="tx2"/>
                </a:solidFill>
                <a:latin typeface="+mj-ea"/>
                <a:ea typeface="+mj-ea"/>
                <a:cs typeface="Times New Roman" panose="02020603050405020304" pitchFamily="18" charset="0"/>
                <a:sym typeface="Symbol"/>
              </a:rPr>
              <a:t> </a:t>
            </a:r>
            <a:r>
              <a:rPr lang="zh-CN" altLang="en-US" sz="2800" b="1" dirty="0" smtClean="0">
                <a:solidFill>
                  <a:schemeClr val="tx2"/>
                </a:solidFill>
                <a:latin typeface="+mj-ea"/>
                <a:ea typeface="+mj-ea"/>
                <a:cs typeface="Times New Roman" panose="02020603050405020304" pitchFamily="18" charset="0"/>
              </a:rPr>
              <a:t>体积</a:t>
            </a:r>
            <a:r>
              <a:rPr lang="zh-CN" altLang="en-US" sz="2800" b="1" dirty="0">
                <a:solidFill>
                  <a:schemeClr val="tx2"/>
                </a:solidFill>
                <a:latin typeface="+mj-ea"/>
                <a:ea typeface="+mj-ea"/>
                <a:cs typeface="Times New Roman" panose="02020603050405020304" pitchFamily="18" charset="0"/>
              </a:rPr>
              <a:t>小、低功耗、低成本、高性能；</a:t>
            </a:r>
          </a:p>
          <a:p>
            <a:pPr marL="355600" indent="-355600"/>
            <a:r>
              <a:rPr lang="en-US" altLang="zh-CN" sz="2800" b="1" dirty="0" smtClean="0">
                <a:solidFill>
                  <a:schemeClr val="tx2"/>
                </a:solidFill>
                <a:latin typeface="+mj-ea"/>
                <a:cs typeface="Times New Roman" panose="02020603050405020304" pitchFamily="18" charset="0"/>
                <a:sym typeface="Symbol"/>
              </a:rPr>
              <a:t> </a:t>
            </a:r>
            <a:r>
              <a:rPr lang="zh-CN" altLang="en-US" sz="2800" b="1" dirty="0" smtClean="0">
                <a:solidFill>
                  <a:schemeClr val="tx2"/>
                </a:solidFill>
                <a:latin typeface="+mj-ea"/>
                <a:ea typeface="+mj-ea"/>
                <a:cs typeface="Times New Roman" panose="02020603050405020304" pitchFamily="18" charset="0"/>
              </a:rPr>
              <a:t>支持</a:t>
            </a:r>
            <a:r>
              <a:rPr lang="en-US" altLang="zh-CN" sz="2800" b="1" dirty="0" smtClean="0">
                <a:solidFill>
                  <a:schemeClr val="tx2"/>
                </a:solidFill>
                <a:latin typeface="Times New Roman" panose="02020603050405020304" pitchFamily="18" charset="0"/>
                <a:ea typeface="+mj-ea"/>
                <a:cs typeface="Times New Roman" panose="02020603050405020304" pitchFamily="18" charset="0"/>
              </a:rPr>
              <a:t>Thumb</a:t>
            </a:r>
            <a:r>
              <a:rPr lang="en-US" altLang="zh-CN" sz="2800" b="1" dirty="0" smtClean="0">
                <a:solidFill>
                  <a:schemeClr val="tx2"/>
                </a:solidFill>
                <a:latin typeface="+mj-ea"/>
                <a:ea typeface="+mj-ea"/>
                <a:cs typeface="Times New Roman" panose="02020603050405020304" pitchFamily="18" charset="0"/>
              </a:rPr>
              <a:t>(16</a:t>
            </a:r>
            <a:r>
              <a:rPr lang="zh-CN" altLang="en-US" sz="2800" b="1" dirty="0" smtClean="0">
                <a:solidFill>
                  <a:schemeClr val="tx2"/>
                </a:solidFill>
                <a:latin typeface="+mj-ea"/>
                <a:ea typeface="+mj-ea"/>
                <a:cs typeface="Times New Roman" panose="02020603050405020304" pitchFamily="18" charset="0"/>
              </a:rPr>
              <a:t>位</a:t>
            </a:r>
            <a:r>
              <a:rPr lang="en-US" altLang="zh-CN" sz="2800" b="1" dirty="0" smtClean="0">
                <a:solidFill>
                  <a:schemeClr val="tx2"/>
                </a:solidFill>
                <a:latin typeface="+mj-ea"/>
                <a:ea typeface="+mj-ea"/>
                <a:cs typeface="Times New Roman" panose="02020603050405020304" pitchFamily="18" charset="0"/>
              </a:rPr>
              <a:t>)/</a:t>
            </a:r>
            <a:r>
              <a:rPr lang="en-US" altLang="zh-CN" sz="2800" b="1" dirty="0" smtClean="0">
                <a:solidFill>
                  <a:schemeClr val="tx2"/>
                </a:solidFill>
                <a:latin typeface="Times New Roman" panose="02020603050405020304" pitchFamily="18" charset="0"/>
                <a:ea typeface="+mj-ea"/>
                <a:cs typeface="Times New Roman" panose="02020603050405020304" pitchFamily="18" charset="0"/>
              </a:rPr>
              <a:t>ARM</a:t>
            </a:r>
            <a:r>
              <a:rPr lang="en-US" altLang="zh-CN" sz="2800" b="1" dirty="0" smtClean="0">
                <a:solidFill>
                  <a:schemeClr val="tx2"/>
                </a:solidFill>
                <a:latin typeface="+mj-ea"/>
                <a:ea typeface="+mj-ea"/>
                <a:cs typeface="Times New Roman" panose="02020603050405020304" pitchFamily="18" charset="0"/>
              </a:rPr>
              <a:t>(32</a:t>
            </a:r>
            <a:r>
              <a:rPr lang="zh-CN" altLang="en-US" sz="2800" b="1" dirty="0" smtClean="0">
                <a:solidFill>
                  <a:schemeClr val="tx2"/>
                </a:solidFill>
                <a:latin typeface="+mj-ea"/>
                <a:ea typeface="+mj-ea"/>
                <a:cs typeface="Times New Roman" panose="02020603050405020304" pitchFamily="18" charset="0"/>
              </a:rPr>
              <a:t>位</a:t>
            </a:r>
            <a:r>
              <a:rPr lang="en-US" altLang="zh-CN" sz="2800" b="1" dirty="0" smtClean="0">
                <a:solidFill>
                  <a:schemeClr val="tx2"/>
                </a:solidFill>
                <a:latin typeface="+mj-ea"/>
                <a:ea typeface="+mj-ea"/>
                <a:cs typeface="Times New Roman" panose="02020603050405020304" pitchFamily="18" charset="0"/>
              </a:rPr>
              <a:t>)</a:t>
            </a:r>
            <a:r>
              <a:rPr lang="zh-CN" altLang="en-US" sz="2800" b="1" dirty="0" smtClean="0">
                <a:solidFill>
                  <a:schemeClr val="tx2"/>
                </a:solidFill>
                <a:latin typeface="+mj-ea"/>
                <a:ea typeface="+mj-ea"/>
                <a:cs typeface="Times New Roman" panose="02020603050405020304" pitchFamily="18" charset="0"/>
              </a:rPr>
              <a:t>双</a:t>
            </a:r>
            <a:r>
              <a:rPr lang="zh-CN" altLang="en-US" sz="2800" b="1" dirty="0">
                <a:solidFill>
                  <a:schemeClr val="tx2"/>
                </a:solidFill>
                <a:latin typeface="+mj-ea"/>
                <a:ea typeface="+mj-ea"/>
                <a:cs typeface="Times New Roman" panose="02020603050405020304" pitchFamily="18" charset="0"/>
              </a:rPr>
              <a:t>指令集，能</a:t>
            </a:r>
            <a:r>
              <a:rPr lang="zh-CN" altLang="en-US" sz="2800" b="1" dirty="0" smtClean="0">
                <a:solidFill>
                  <a:schemeClr val="tx2"/>
                </a:solidFill>
                <a:latin typeface="+mj-ea"/>
                <a:ea typeface="+mj-ea"/>
                <a:cs typeface="Times New Roman" panose="02020603050405020304" pitchFamily="18" charset="0"/>
              </a:rPr>
              <a:t>很好的</a:t>
            </a:r>
            <a:r>
              <a:rPr lang="zh-CN" altLang="en-US" sz="2800" b="1" dirty="0">
                <a:solidFill>
                  <a:schemeClr val="tx2"/>
                </a:solidFill>
                <a:latin typeface="+mj-ea"/>
                <a:ea typeface="+mj-ea"/>
                <a:cs typeface="Times New Roman" panose="02020603050405020304" pitchFamily="18" charset="0"/>
              </a:rPr>
              <a:t>兼容</a:t>
            </a:r>
            <a:r>
              <a:rPr lang="en-US" altLang="zh-CN" sz="2800" b="1" dirty="0">
                <a:solidFill>
                  <a:schemeClr val="tx2"/>
                </a:solidFill>
                <a:latin typeface="+mj-ea"/>
                <a:ea typeface="+mj-ea"/>
                <a:cs typeface="Times New Roman" panose="02020603050405020304" pitchFamily="18" charset="0"/>
              </a:rPr>
              <a:t>8</a:t>
            </a:r>
            <a:r>
              <a:rPr lang="zh-CN" altLang="en-US" sz="2800" b="1" dirty="0">
                <a:solidFill>
                  <a:schemeClr val="tx2"/>
                </a:solidFill>
                <a:latin typeface="+mj-ea"/>
                <a:ea typeface="+mj-ea"/>
                <a:cs typeface="Times New Roman" panose="02020603050405020304" pitchFamily="18" charset="0"/>
              </a:rPr>
              <a:t>位</a:t>
            </a:r>
            <a:r>
              <a:rPr lang="en-US" altLang="zh-CN" sz="2800" b="1" dirty="0">
                <a:solidFill>
                  <a:schemeClr val="tx2"/>
                </a:solidFill>
                <a:latin typeface="+mj-ea"/>
                <a:ea typeface="+mj-ea"/>
                <a:cs typeface="Times New Roman" panose="02020603050405020304" pitchFamily="18" charset="0"/>
              </a:rPr>
              <a:t>/16</a:t>
            </a:r>
            <a:r>
              <a:rPr lang="zh-CN" altLang="en-US" sz="2800" b="1" dirty="0">
                <a:solidFill>
                  <a:schemeClr val="tx2"/>
                </a:solidFill>
                <a:latin typeface="+mj-ea"/>
                <a:ea typeface="+mj-ea"/>
                <a:cs typeface="Times New Roman" panose="02020603050405020304" pitchFamily="18" charset="0"/>
              </a:rPr>
              <a:t>位器件；</a:t>
            </a:r>
          </a:p>
          <a:p>
            <a:pPr marL="538163" indent="-538163"/>
            <a:r>
              <a:rPr lang="en-US" altLang="zh-CN" sz="2800" b="1" dirty="0" smtClean="0">
                <a:solidFill>
                  <a:schemeClr val="tx2"/>
                </a:solidFill>
                <a:latin typeface="+mj-ea"/>
                <a:cs typeface="Times New Roman" panose="02020603050405020304" pitchFamily="18" charset="0"/>
                <a:sym typeface="Symbol"/>
              </a:rPr>
              <a:t> </a:t>
            </a:r>
            <a:r>
              <a:rPr lang="zh-CN" altLang="en-US" sz="2800" b="1" dirty="0" smtClean="0">
                <a:solidFill>
                  <a:schemeClr val="tx2"/>
                </a:solidFill>
                <a:latin typeface="+mj-ea"/>
                <a:ea typeface="+mj-ea"/>
                <a:cs typeface="Times New Roman" panose="02020603050405020304" pitchFamily="18" charset="0"/>
              </a:rPr>
              <a:t>大量</a:t>
            </a:r>
            <a:r>
              <a:rPr lang="zh-CN" altLang="en-US" sz="2800" b="1" dirty="0">
                <a:solidFill>
                  <a:schemeClr val="tx2"/>
                </a:solidFill>
                <a:latin typeface="+mj-ea"/>
                <a:ea typeface="+mj-ea"/>
                <a:cs typeface="Times New Roman" panose="02020603050405020304" pitchFamily="18" charset="0"/>
              </a:rPr>
              <a:t>使用寄存器，指令执行速度更快；</a:t>
            </a:r>
          </a:p>
          <a:p>
            <a:pPr marL="538163" indent="-538163"/>
            <a:r>
              <a:rPr lang="en-US" altLang="zh-CN" sz="2800" b="1" dirty="0" smtClean="0">
                <a:solidFill>
                  <a:schemeClr val="tx2"/>
                </a:solidFill>
                <a:latin typeface="+mj-ea"/>
                <a:cs typeface="Times New Roman" panose="02020603050405020304" pitchFamily="18" charset="0"/>
                <a:sym typeface="Symbol"/>
              </a:rPr>
              <a:t> </a:t>
            </a:r>
            <a:r>
              <a:rPr lang="zh-CN" altLang="en-US" sz="2800" b="1" dirty="0" smtClean="0">
                <a:solidFill>
                  <a:schemeClr val="tx2"/>
                </a:solidFill>
                <a:latin typeface="+mj-ea"/>
                <a:ea typeface="+mj-ea"/>
                <a:cs typeface="Times New Roman" panose="02020603050405020304" pitchFamily="18" charset="0"/>
              </a:rPr>
              <a:t>大多数</a:t>
            </a:r>
            <a:r>
              <a:rPr lang="zh-CN" altLang="en-US" sz="2800" b="1" dirty="0">
                <a:solidFill>
                  <a:schemeClr val="tx2"/>
                </a:solidFill>
                <a:latin typeface="+mj-ea"/>
                <a:ea typeface="+mj-ea"/>
                <a:cs typeface="Times New Roman" panose="02020603050405020304" pitchFamily="18" charset="0"/>
              </a:rPr>
              <a:t>数据操作都在寄存器中完成；</a:t>
            </a:r>
          </a:p>
          <a:p>
            <a:pPr marL="538163" indent="-538163"/>
            <a:r>
              <a:rPr lang="en-US" altLang="zh-CN" sz="2800" b="1" dirty="0" smtClean="0">
                <a:solidFill>
                  <a:schemeClr val="tx2"/>
                </a:solidFill>
                <a:latin typeface="+mj-ea"/>
                <a:cs typeface="Times New Roman" panose="02020603050405020304" pitchFamily="18" charset="0"/>
                <a:sym typeface="Symbol"/>
              </a:rPr>
              <a:t> </a:t>
            </a:r>
            <a:r>
              <a:rPr lang="zh-CN" altLang="en-US" sz="2800" b="1" dirty="0" smtClean="0">
                <a:solidFill>
                  <a:schemeClr val="tx2"/>
                </a:solidFill>
                <a:latin typeface="+mj-ea"/>
                <a:ea typeface="+mj-ea"/>
                <a:cs typeface="Times New Roman" panose="02020603050405020304" pitchFamily="18" charset="0"/>
              </a:rPr>
              <a:t>寻址方式</a:t>
            </a:r>
            <a:r>
              <a:rPr lang="zh-CN" altLang="en-US" sz="2800" b="1" dirty="0">
                <a:solidFill>
                  <a:schemeClr val="tx2"/>
                </a:solidFill>
                <a:latin typeface="+mj-ea"/>
                <a:ea typeface="+mj-ea"/>
                <a:cs typeface="Times New Roman" panose="02020603050405020304" pitchFamily="18" charset="0"/>
              </a:rPr>
              <a:t>灵活简单，执行效率高；</a:t>
            </a:r>
          </a:p>
          <a:p>
            <a:pPr marL="538163" indent="-538163"/>
            <a:r>
              <a:rPr lang="en-US" altLang="zh-CN" sz="2800" b="1" dirty="0" smtClean="0">
                <a:solidFill>
                  <a:schemeClr val="tx2"/>
                </a:solidFill>
                <a:latin typeface="+mj-ea"/>
                <a:cs typeface="Times New Roman" panose="02020603050405020304" pitchFamily="18" charset="0"/>
                <a:sym typeface="Symbol"/>
              </a:rPr>
              <a:t> </a:t>
            </a:r>
            <a:r>
              <a:rPr lang="zh-CN" altLang="en-US" sz="2800" b="1" dirty="0" smtClean="0">
                <a:solidFill>
                  <a:schemeClr val="tx2"/>
                </a:solidFill>
                <a:latin typeface="+mj-ea"/>
                <a:ea typeface="+mj-ea"/>
                <a:cs typeface="Times New Roman" panose="02020603050405020304" pitchFamily="18" charset="0"/>
              </a:rPr>
              <a:t>指令长度</a:t>
            </a:r>
            <a:r>
              <a:rPr lang="zh-CN" altLang="en-US" sz="2800" b="1" dirty="0">
                <a:solidFill>
                  <a:schemeClr val="tx2"/>
                </a:solidFill>
                <a:latin typeface="+mj-ea"/>
                <a:ea typeface="+mj-ea"/>
                <a:cs typeface="Times New Roman" panose="02020603050405020304" pitchFamily="18" charset="0"/>
              </a:rPr>
              <a:t>固定</a:t>
            </a:r>
            <a:endParaRPr lang="en-US" altLang="zh-CN" sz="2800" b="1" dirty="0">
              <a:solidFill>
                <a:schemeClr val="tx2"/>
              </a:solidFill>
              <a:latin typeface="+mj-ea"/>
              <a:ea typeface="+mj-ea"/>
              <a:cs typeface="Times New Roman" panose="02020603050405020304" pitchFamily="18" charset="0"/>
            </a:endParaRPr>
          </a:p>
          <a:p>
            <a:pPr>
              <a:spcBef>
                <a:spcPts val="1800"/>
              </a:spcBef>
            </a:pPr>
            <a:r>
              <a:rPr lang="en-US" altLang="zh-CN" sz="2800" b="1" dirty="0" smtClean="0">
                <a:solidFill>
                  <a:schemeClr val="tx2"/>
                </a:solidFill>
                <a:latin typeface="Times New Roman" panose="02020603050405020304" pitchFamily="18" charset="0"/>
                <a:ea typeface="+mj-ea"/>
                <a:cs typeface="Times New Roman" panose="02020603050405020304" pitchFamily="18" charset="0"/>
              </a:rPr>
              <a:t>        ARM</a:t>
            </a:r>
            <a:r>
              <a:rPr lang="zh-CN" altLang="en-US" sz="2800" b="1" dirty="0">
                <a:solidFill>
                  <a:schemeClr val="tx2"/>
                </a:solidFill>
                <a:latin typeface="Times New Roman" panose="02020603050405020304" pitchFamily="18" charset="0"/>
                <a:ea typeface="+mj-ea"/>
                <a:cs typeface="Times New Roman" panose="02020603050405020304" pitchFamily="18" charset="0"/>
              </a:rPr>
              <a:t>开发板根据</a:t>
            </a:r>
            <a:r>
              <a:rPr lang="en-US" altLang="zh-CN" sz="2800" b="1" dirty="0">
                <a:solidFill>
                  <a:schemeClr val="tx2"/>
                </a:solidFill>
                <a:latin typeface="Times New Roman" panose="02020603050405020304" pitchFamily="18" charset="0"/>
                <a:ea typeface="+mj-ea"/>
                <a:cs typeface="Times New Roman" panose="02020603050405020304" pitchFamily="18" charset="0"/>
              </a:rPr>
              <a:t>ARM</a:t>
            </a:r>
            <a:r>
              <a:rPr lang="zh-CN" altLang="en-US" sz="2800" b="1" dirty="0">
                <a:solidFill>
                  <a:schemeClr val="tx2"/>
                </a:solidFill>
                <a:latin typeface="Times New Roman" panose="02020603050405020304" pitchFamily="18" charset="0"/>
                <a:ea typeface="+mj-ea"/>
                <a:cs typeface="Times New Roman" panose="02020603050405020304" pitchFamily="18" charset="0"/>
              </a:rPr>
              <a:t>内核可以分为</a:t>
            </a:r>
            <a:r>
              <a:rPr lang="en-US" altLang="zh-CN" sz="2800" b="1" dirty="0" smtClean="0">
                <a:solidFill>
                  <a:schemeClr val="tx2"/>
                </a:solidFill>
                <a:latin typeface="Times New Roman" panose="02020603050405020304" pitchFamily="18" charset="0"/>
                <a:ea typeface="+mj-ea"/>
                <a:cs typeface="Times New Roman" panose="02020603050405020304" pitchFamily="18" charset="0"/>
              </a:rPr>
              <a:t>ARM7</a:t>
            </a:r>
            <a:r>
              <a:rPr lang="zh-CN" altLang="en-US" sz="2800" b="1" dirty="0" smtClean="0">
                <a:solidFill>
                  <a:schemeClr val="tx2"/>
                </a:solidFill>
                <a:latin typeface="Times New Roman" panose="02020603050405020304" pitchFamily="18" charset="0"/>
                <a:ea typeface="+mj-ea"/>
                <a:cs typeface="Times New Roman" panose="02020603050405020304" pitchFamily="18" charset="0"/>
              </a:rPr>
              <a:t>、</a:t>
            </a:r>
            <a:r>
              <a:rPr lang="en-US" altLang="zh-CN" sz="2800" b="1" dirty="0" smtClean="0">
                <a:solidFill>
                  <a:schemeClr val="tx2"/>
                </a:solidFill>
                <a:latin typeface="Times New Roman" panose="02020603050405020304" pitchFamily="18" charset="0"/>
                <a:ea typeface="+mj-ea"/>
                <a:cs typeface="Times New Roman" panose="02020603050405020304" pitchFamily="18" charset="0"/>
              </a:rPr>
              <a:t>ARM9</a:t>
            </a:r>
            <a:r>
              <a:rPr lang="zh-CN" altLang="en-US" sz="2800" b="1" dirty="0">
                <a:solidFill>
                  <a:schemeClr val="tx2"/>
                </a:solidFill>
                <a:latin typeface="Times New Roman" panose="02020603050405020304" pitchFamily="18" charset="0"/>
                <a:ea typeface="+mj-ea"/>
                <a:cs typeface="Times New Roman" panose="02020603050405020304" pitchFamily="18" charset="0"/>
              </a:rPr>
              <a:t>、</a:t>
            </a:r>
            <a:r>
              <a:rPr lang="en-US" altLang="zh-CN" sz="2800" b="1" dirty="0">
                <a:solidFill>
                  <a:schemeClr val="tx2"/>
                </a:solidFill>
                <a:latin typeface="Times New Roman" panose="02020603050405020304" pitchFamily="18" charset="0"/>
                <a:ea typeface="+mj-ea"/>
                <a:cs typeface="Times New Roman" panose="02020603050405020304" pitchFamily="18" charset="0"/>
              </a:rPr>
              <a:t>ARM11</a:t>
            </a:r>
            <a:r>
              <a:rPr lang="zh-CN" altLang="en-US" sz="2800" b="1" dirty="0">
                <a:solidFill>
                  <a:schemeClr val="tx2"/>
                </a:solidFill>
                <a:latin typeface="Times New Roman" panose="02020603050405020304" pitchFamily="18" charset="0"/>
                <a:ea typeface="+mj-ea"/>
                <a:cs typeface="Times New Roman" panose="02020603050405020304" pitchFamily="18" charset="0"/>
              </a:rPr>
              <a:t>、 </a:t>
            </a:r>
            <a:r>
              <a:rPr lang="en-US" altLang="zh-CN" sz="2800" b="1" dirty="0" smtClean="0">
                <a:solidFill>
                  <a:schemeClr val="tx2"/>
                </a:solidFill>
                <a:latin typeface="Times New Roman" panose="02020603050405020304" pitchFamily="18" charset="0"/>
                <a:ea typeface="+mj-ea"/>
                <a:cs typeface="Times New Roman" panose="02020603050405020304" pitchFamily="18" charset="0"/>
              </a:rPr>
              <a:t>Cortex-</a:t>
            </a:r>
            <a:r>
              <a:rPr lang="en-US" altLang="zh-CN" sz="2800" b="1" dirty="0" smtClean="0">
                <a:solidFill>
                  <a:srgbClr val="FF0000"/>
                </a:solidFill>
                <a:latin typeface="Times New Roman" panose="02020603050405020304" pitchFamily="18" charset="0"/>
                <a:ea typeface="+mj-ea"/>
                <a:cs typeface="Times New Roman" panose="02020603050405020304" pitchFamily="18" charset="0"/>
              </a:rPr>
              <a:t>A</a:t>
            </a:r>
            <a:r>
              <a:rPr lang="zh-CN" altLang="en-US" sz="2800" b="1" dirty="0" smtClean="0">
                <a:solidFill>
                  <a:schemeClr val="tx2"/>
                </a:solidFill>
                <a:latin typeface="Times New Roman" panose="02020603050405020304" pitchFamily="18" charset="0"/>
                <a:ea typeface="+mj-ea"/>
                <a:cs typeface="Times New Roman" panose="02020603050405020304" pitchFamily="18" charset="0"/>
              </a:rPr>
              <a:t>系列</a:t>
            </a:r>
            <a:r>
              <a:rPr lang="en-US" altLang="zh-CN" sz="2800" b="1" dirty="0" smtClean="0">
                <a:solidFill>
                  <a:schemeClr val="tx2"/>
                </a:solidFill>
                <a:latin typeface="Times New Roman" panose="02020603050405020304" pitchFamily="18" charset="0"/>
                <a:ea typeface="+mj-ea"/>
                <a:cs typeface="Times New Roman" panose="02020603050405020304" pitchFamily="18" charset="0"/>
              </a:rPr>
              <a:t>(</a:t>
            </a:r>
            <a:r>
              <a:rPr lang="zh-CN" altLang="en-US" sz="2800" b="1" dirty="0" smtClean="0">
                <a:solidFill>
                  <a:schemeClr val="tx2"/>
                </a:solidFill>
                <a:latin typeface="Times New Roman" panose="02020603050405020304" pitchFamily="18" charset="0"/>
                <a:ea typeface="+mj-ea"/>
                <a:cs typeface="Times New Roman" panose="02020603050405020304" pitchFamily="18" charset="0"/>
              </a:rPr>
              <a:t>应用</a:t>
            </a:r>
            <a:r>
              <a:rPr lang="en-US" altLang="zh-CN" sz="2800" b="1" dirty="0" smtClean="0">
                <a:solidFill>
                  <a:schemeClr val="tx2"/>
                </a:solidFill>
                <a:latin typeface="Times New Roman" panose="02020603050405020304" pitchFamily="18" charset="0"/>
                <a:ea typeface="+mj-ea"/>
                <a:cs typeface="Times New Roman" panose="02020603050405020304" pitchFamily="18" charset="0"/>
              </a:rPr>
              <a:t>)</a:t>
            </a:r>
            <a:r>
              <a:rPr lang="zh-CN" altLang="en-US" sz="2800" b="1" dirty="0" smtClean="0">
                <a:solidFill>
                  <a:schemeClr val="tx2"/>
                </a:solidFill>
                <a:latin typeface="Times New Roman" panose="02020603050405020304" pitchFamily="18" charset="0"/>
                <a:ea typeface="+mj-ea"/>
                <a:cs typeface="Times New Roman" panose="02020603050405020304" pitchFamily="18" charset="0"/>
              </a:rPr>
              <a:t>、</a:t>
            </a:r>
            <a:r>
              <a:rPr lang="en-US" altLang="zh-CN" sz="2800" b="1" dirty="0">
                <a:solidFill>
                  <a:schemeClr val="tx2"/>
                </a:solidFill>
                <a:latin typeface="Times New Roman" panose="02020603050405020304" pitchFamily="18" charset="0"/>
                <a:ea typeface="+mj-ea"/>
                <a:cs typeface="Times New Roman" panose="02020603050405020304" pitchFamily="18" charset="0"/>
              </a:rPr>
              <a:t>Cortex-</a:t>
            </a:r>
            <a:r>
              <a:rPr lang="en-US" altLang="zh-CN" sz="2800" b="1" dirty="0">
                <a:solidFill>
                  <a:srgbClr val="FF0000"/>
                </a:solidFill>
                <a:latin typeface="Times New Roman" panose="02020603050405020304" pitchFamily="18" charset="0"/>
                <a:ea typeface="+mj-ea"/>
                <a:cs typeface="Times New Roman" panose="02020603050405020304" pitchFamily="18" charset="0"/>
              </a:rPr>
              <a:t>R</a:t>
            </a:r>
            <a:r>
              <a:rPr lang="zh-CN" altLang="en-US" sz="2800" b="1" dirty="0" smtClean="0">
                <a:solidFill>
                  <a:schemeClr val="tx2"/>
                </a:solidFill>
                <a:latin typeface="Times New Roman" panose="02020603050405020304" pitchFamily="18" charset="0"/>
                <a:ea typeface="+mj-ea"/>
                <a:cs typeface="Times New Roman" panose="02020603050405020304" pitchFamily="18" charset="0"/>
              </a:rPr>
              <a:t>系列</a:t>
            </a:r>
            <a:r>
              <a:rPr lang="en-US" altLang="zh-CN" sz="2800" b="1" dirty="0" smtClean="0">
                <a:solidFill>
                  <a:schemeClr val="tx2"/>
                </a:solidFill>
                <a:latin typeface="Times New Roman" panose="02020603050405020304" pitchFamily="18" charset="0"/>
                <a:ea typeface="+mj-ea"/>
                <a:cs typeface="Times New Roman" panose="02020603050405020304" pitchFamily="18" charset="0"/>
              </a:rPr>
              <a:t>(</a:t>
            </a:r>
            <a:r>
              <a:rPr lang="zh-CN" altLang="en-US" sz="2800" b="1" dirty="0" smtClean="0">
                <a:solidFill>
                  <a:schemeClr val="tx2"/>
                </a:solidFill>
                <a:latin typeface="Times New Roman" panose="02020603050405020304" pitchFamily="18" charset="0"/>
                <a:ea typeface="+mj-ea"/>
                <a:cs typeface="Times New Roman" panose="02020603050405020304" pitchFamily="18" charset="0"/>
              </a:rPr>
              <a:t>实时</a:t>
            </a:r>
            <a:r>
              <a:rPr lang="en-US" altLang="zh-CN" sz="2800" b="1" dirty="0" smtClean="0">
                <a:solidFill>
                  <a:schemeClr val="tx2"/>
                </a:solidFill>
                <a:latin typeface="Times New Roman" panose="02020603050405020304" pitchFamily="18" charset="0"/>
                <a:ea typeface="+mj-ea"/>
                <a:cs typeface="Times New Roman" panose="02020603050405020304" pitchFamily="18" charset="0"/>
              </a:rPr>
              <a:t>)</a:t>
            </a:r>
            <a:r>
              <a:rPr lang="zh-CN" altLang="en-US" sz="2800" b="1" dirty="0" smtClean="0">
                <a:solidFill>
                  <a:schemeClr val="tx2"/>
                </a:solidFill>
                <a:latin typeface="Times New Roman" panose="02020603050405020304" pitchFamily="18" charset="0"/>
                <a:ea typeface="+mj-ea"/>
                <a:cs typeface="Times New Roman" panose="02020603050405020304" pitchFamily="18" charset="0"/>
              </a:rPr>
              <a:t>、</a:t>
            </a:r>
            <a:r>
              <a:rPr lang="en-US" altLang="zh-CN" sz="2800" b="1" dirty="0">
                <a:solidFill>
                  <a:schemeClr val="tx2"/>
                </a:solidFill>
                <a:latin typeface="Times New Roman" panose="02020603050405020304" pitchFamily="18" charset="0"/>
                <a:ea typeface="+mj-ea"/>
                <a:cs typeface="Times New Roman" panose="02020603050405020304" pitchFamily="18" charset="0"/>
              </a:rPr>
              <a:t>Cortex-</a:t>
            </a:r>
            <a:r>
              <a:rPr lang="en-US" altLang="zh-CN" sz="2800" b="1" dirty="0">
                <a:solidFill>
                  <a:srgbClr val="FF0000"/>
                </a:solidFill>
                <a:latin typeface="Times New Roman" panose="02020603050405020304" pitchFamily="18" charset="0"/>
                <a:ea typeface="+mj-ea"/>
                <a:cs typeface="Times New Roman" panose="02020603050405020304" pitchFamily="18" charset="0"/>
              </a:rPr>
              <a:t>M</a:t>
            </a:r>
            <a:r>
              <a:rPr lang="zh-CN" altLang="en-US" sz="2800" b="1" dirty="0" smtClean="0">
                <a:solidFill>
                  <a:schemeClr val="tx2"/>
                </a:solidFill>
                <a:latin typeface="Times New Roman" panose="02020603050405020304" pitchFamily="18" charset="0"/>
                <a:ea typeface="+mj-ea"/>
                <a:cs typeface="Times New Roman" panose="02020603050405020304" pitchFamily="18" charset="0"/>
              </a:rPr>
              <a:t>系列</a:t>
            </a:r>
            <a:r>
              <a:rPr lang="en-US" altLang="zh-CN" sz="2800" b="1" dirty="0" smtClean="0">
                <a:solidFill>
                  <a:schemeClr val="tx2"/>
                </a:solidFill>
                <a:latin typeface="Times New Roman" panose="02020603050405020304" pitchFamily="18" charset="0"/>
                <a:ea typeface="+mj-ea"/>
                <a:cs typeface="Times New Roman" panose="02020603050405020304" pitchFamily="18" charset="0"/>
              </a:rPr>
              <a:t>(</a:t>
            </a:r>
            <a:r>
              <a:rPr lang="zh-CN" altLang="en-US" sz="2800" b="1" dirty="0" smtClean="0">
                <a:solidFill>
                  <a:schemeClr val="tx2"/>
                </a:solidFill>
                <a:latin typeface="Times New Roman" panose="02020603050405020304" pitchFamily="18" charset="0"/>
                <a:ea typeface="+mj-ea"/>
                <a:cs typeface="Times New Roman" panose="02020603050405020304" pitchFamily="18" charset="0"/>
              </a:rPr>
              <a:t>微控制器</a:t>
            </a:r>
            <a:r>
              <a:rPr lang="en-US" altLang="zh-CN" sz="2800" b="1" dirty="0" smtClean="0">
                <a:solidFill>
                  <a:schemeClr val="tx2"/>
                </a:solidFill>
                <a:latin typeface="Times New Roman" panose="02020603050405020304" pitchFamily="18" charset="0"/>
                <a:ea typeface="+mj-ea"/>
                <a:cs typeface="Times New Roman" panose="02020603050405020304" pitchFamily="18" charset="0"/>
              </a:rPr>
              <a:t>)</a:t>
            </a:r>
            <a:r>
              <a:rPr lang="zh-CN" altLang="en-US" sz="2800" b="1" dirty="0" smtClean="0">
                <a:solidFill>
                  <a:schemeClr val="tx2"/>
                </a:solidFill>
                <a:latin typeface="Times New Roman" panose="02020603050405020304" pitchFamily="18" charset="0"/>
                <a:ea typeface="+mj-ea"/>
                <a:cs typeface="Times New Roman" panose="02020603050405020304" pitchFamily="18" charset="0"/>
              </a:rPr>
              <a:t>。</a:t>
            </a:r>
            <a:endParaRPr lang="en-US" altLang="zh-CN" sz="2800" b="1" dirty="0" smtClean="0">
              <a:latin typeface="+mj-ea"/>
              <a:ea typeface="+mj-ea"/>
              <a:cs typeface="Times New Roman" panose="02020603050405020304" pitchFamily="18" charset="0"/>
            </a:endParaRPr>
          </a:p>
        </p:txBody>
      </p:sp>
    </p:spTree>
    <p:extLst>
      <p:ext uri="{BB962C8B-B14F-4D97-AF65-F5344CB8AC3E}">
        <p14:creationId xmlns:p14="http://schemas.microsoft.com/office/powerpoint/2010/main" val="33429013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
            <a:ext cx="9144000" cy="702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4896" y="181150"/>
            <a:ext cx="8537584" cy="6786473"/>
          </a:xfrm>
          <a:prstGeom prst="rect">
            <a:avLst/>
          </a:prstGeom>
          <a:noFill/>
        </p:spPr>
        <p:txBody>
          <a:bodyPr wrap="square" rtlCol="0">
            <a:spAutoFit/>
          </a:bodyPr>
          <a:lstStyle/>
          <a:p>
            <a:r>
              <a:rPr lang="en-US" altLang="zh-CN" sz="2800" b="1" dirty="0" smtClean="0">
                <a:latin typeface="Times New Roman" panose="02020603050405020304" pitchFamily="18" charset="0"/>
                <a:cs typeface="Times New Roman" panose="02020603050405020304" pitchFamily="18" charset="0"/>
              </a:rPr>
              <a:t>        </a:t>
            </a:r>
            <a:r>
              <a:rPr lang="en-US" altLang="zh-CN" sz="2800" b="1" dirty="0" smtClean="0">
                <a:solidFill>
                  <a:schemeClr val="tx2"/>
                </a:solidFill>
                <a:latin typeface="Times New Roman" panose="02020603050405020304" pitchFamily="18" charset="0"/>
                <a:cs typeface="Times New Roman" panose="02020603050405020304" pitchFamily="18" charset="0"/>
              </a:rPr>
              <a:t>STM32</a:t>
            </a:r>
            <a:r>
              <a:rPr lang="zh-CN" altLang="en-US" sz="2800" b="1" dirty="0" smtClean="0">
                <a:solidFill>
                  <a:schemeClr val="tx2"/>
                </a:solidFill>
                <a:latin typeface="Times New Roman" panose="02020603050405020304" pitchFamily="18" charset="0"/>
                <a:cs typeface="Times New Roman" panose="02020603050405020304" pitchFamily="18" charset="0"/>
              </a:rPr>
              <a:t>：系列属于中低端的</a:t>
            </a:r>
            <a:r>
              <a:rPr lang="en-US" altLang="zh-CN" sz="2800" b="1" dirty="0" smtClean="0">
                <a:solidFill>
                  <a:schemeClr val="tx2"/>
                </a:solidFill>
                <a:latin typeface="Times New Roman" panose="02020603050405020304" pitchFamily="18" charset="0"/>
                <a:cs typeface="Times New Roman" panose="02020603050405020304" pitchFamily="18" charset="0"/>
              </a:rPr>
              <a:t>32</a:t>
            </a:r>
            <a:r>
              <a:rPr lang="zh-CN" altLang="en-US" sz="2800" b="1" dirty="0" smtClean="0">
                <a:solidFill>
                  <a:schemeClr val="tx2"/>
                </a:solidFill>
                <a:latin typeface="Times New Roman" panose="02020603050405020304" pitchFamily="18" charset="0"/>
                <a:cs typeface="Times New Roman" panose="02020603050405020304" pitchFamily="18" charset="0"/>
              </a:rPr>
              <a:t>位</a:t>
            </a:r>
            <a:r>
              <a:rPr lang="en-US" altLang="zh-CN" sz="2800" b="1" dirty="0" smtClean="0">
                <a:solidFill>
                  <a:schemeClr val="tx2"/>
                </a:solidFill>
                <a:latin typeface="Times New Roman" panose="02020603050405020304" pitchFamily="18" charset="0"/>
                <a:cs typeface="Times New Roman" panose="02020603050405020304" pitchFamily="18" charset="0"/>
              </a:rPr>
              <a:t>ARM</a:t>
            </a:r>
            <a:r>
              <a:rPr lang="zh-CN" altLang="en-US" sz="2800" b="1" dirty="0" smtClean="0">
                <a:solidFill>
                  <a:schemeClr val="tx2"/>
                </a:solidFill>
                <a:latin typeface="Times New Roman" panose="02020603050405020304" pitchFamily="18" charset="0"/>
                <a:cs typeface="Times New Roman" panose="02020603050405020304" pitchFamily="18" charset="0"/>
              </a:rPr>
              <a:t>微控制器，是</a:t>
            </a:r>
            <a:r>
              <a:rPr lang="en-US" altLang="zh-CN" sz="2800" b="1" dirty="0" smtClean="0">
                <a:solidFill>
                  <a:schemeClr val="tx2"/>
                </a:solidFill>
                <a:latin typeface="Times New Roman" panose="02020603050405020304" pitchFamily="18" charset="0"/>
                <a:cs typeface="Times New Roman" panose="02020603050405020304" pitchFamily="18" charset="0"/>
              </a:rPr>
              <a:t>ST</a:t>
            </a:r>
            <a:r>
              <a:rPr lang="zh-CN" altLang="en-US" sz="2800" b="1" dirty="0" smtClean="0">
                <a:solidFill>
                  <a:schemeClr val="tx2"/>
                </a:solidFill>
                <a:latin typeface="Times New Roman" panose="02020603050405020304" pitchFamily="18" charset="0"/>
                <a:cs typeface="Times New Roman" panose="02020603050405020304" pitchFamily="18" charset="0"/>
              </a:rPr>
              <a:t>公司专门为</a:t>
            </a:r>
            <a:r>
              <a:rPr lang="zh-CN" altLang="en-US" sz="2800" b="1" dirty="0">
                <a:solidFill>
                  <a:schemeClr val="tx2"/>
                </a:solidFill>
                <a:latin typeface="Times New Roman" panose="02020603050405020304" pitchFamily="18" charset="0"/>
                <a:cs typeface="Times New Roman" panose="02020603050405020304" pitchFamily="18" charset="0"/>
              </a:rPr>
              <a:t>高性能、低成本、低功耗的嵌入式</a:t>
            </a:r>
            <a:r>
              <a:rPr lang="zh-CN" altLang="en-US" sz="2800" b="1" dirty="0" smtClean="0">
                <a:solidFill>
                  <a:schemeClr val="tx2"/>
                </a:solidFill>
                <a:latin typeface="Times New Roman" panose="02020603050405020304" pitchFamily="18" charset="0"/>
                <a:cs typeface="Times New Roman" panose="02020603050405020304" pitchFamily="18" charset="0"/>
              </a:rPr>
              <a:t>应用需求而设计</a:t>
            </a:r>
            <a:r>
              <a:rPr lang="zh-CN" altLang="en-US" sz="2800" b="1" dirty="0">
                <a:solidFill>
                  <a:schemeClr val="tx2"/>
                </a:solidFill>
                <a:latin typeface="Times New Roman" panose="02020603050405020304" pitchFamily="18" charset="0"/>
                <a:cs typeface="Times New Roman" panose="02020603050405020304" pitchFamily="18" charset="0"/>
              </a:rPr>
              <a:t>的</a:t>
            </a:r>
            <a:r>
              <a:rPr lang="en-US" altLang="zh-CN" sz="2800" b="1" dirty="0">
                <a:solidFill>
                  <a:schemeClr val="tx2"/>
                </a:solidFill>
                <a:latin typeface="Times New Roman" panose="02020603050405020304" pitchFamily="18" charset="0"/>
                <a:cs typeface="Times New Roman" panose="02020603050405020304" pitchFamily="18" charset="0"/>
              </a:rPr>
              <a:t>ARM Cortex-M3</a:t>
            </a:r>
            <a:r>
              <a:rPr lang="zh-CN" altLang="en-US" sz="2800" b="1" dirty="0" smtClean="0">
                <a:solidFill>
                  <a:schemeClr val="tx2"/>
                </a:solidFill>
                <a:latin typeface="Times New Roman" panose="02020603050405020304" pitchFamily="18" charset="0"/>
                <a:cs typeface="Times New Roman" panose="02020603050405020304" pitchFamily="18" charset="0"/>
              </a:rPr>
              <a:t>内核。</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marL="720725"/>
            <a:r>
              <a:rPr lang="zh-CN" altLang="en-US" sz="2800" b="1" dirty="0">
                <a:solidFill>
                  <a:schemeClr val="tx2"/>
                </a:solidFill>
              </a:rPr>
              <a:t>基本型：</a:t>
            </a:r>
            <a:r>
              <a:rPr lang="en-US" altLang="zh-CN" sz="2800" b="1" dirty="0" smtClean="0">
                <a:solidFill>
                  <a:schemeClr val="tx2"/>
                </a:solidFill>
                <a:latin typeface="Times New Roman" panose="02020603050405020304" pitchFamily="18" charset="0"/>
                <a:cs typeface="Times New Roman" panose="02020603050405020304" pitchFamily="18" charset="0"/>
              </a:rPr>
              <a:t>STM32F101</a:t>
            </a:r>
          </a:p>
          <a:p>
            <a:pPr marL="720725"/>
            <a:r>
              <a:rPr lang="zh-CN" altLang="en-US" sz="2800" b="1" dirty="0">
                <a:solidFill>
                  <a:schemeClr val="tx2"/>
                </a:solidFill>
                <a:latin typeface="Times New Roman" panose="02020603050405020304" pitchFamily="18" charset="0"/>
                <a:cs typeface="Times New Roman" panose="02020603050405020304" pitchFamily="18" charset="0"/>
              </a:rPr>
              <a:t>增强型：</a:t>
            </a:r>
            <a:r>
              <a:rPr lang="en-US" altLang="zh-CN" sz="2800" b="1" dirty="0" smtClean="0">
                <a:solidFill>
                  <a:schemeClr val="tx2"/>
                </a:solidFill>
                <a:latin typeface="Times New Roman" panose="02020603050405020304" pitchFamily="18" charset="0"/>
                <a:cs typeface="Times New Roman" panose="02020603050405020304" pitchFamily="18" charset="0"/>
              </a:rPr>
              <a:t>STM32F103</a:t>
            </a:r>
          </a:p>
          <a:p>
            <a:pPr marL="720725"/>
            <a:r>
              <a:rPr lang="zh-CN" altLang="en-US" sz="2800" b="1" dirty="0">
                <a:solidFill>
                  <a:schemeClr val="tx2"/>
                </a:solidFill>
                <a:latin typeface="Times New Roman" panose="02020603050405020304" pitchFamily="18" charset="0"/>
                <a:cs typeface="Times New Roman" panose="02020603050405020304" pitchFamily="18" charset="0"/>
              </a:rPr>
              <a:t>互联型：</a:t>
            </a:r>
            <a:r>
              <a:rPr lang="en-US" altLang="zh-CN" sz="2800" b="1" dirty="0" smtClean="0">
                <a:solidFill>
                  <a:schemeClr val="tx2"/>
                </a:solidFill>
                <a:latin typeface="Times New Roman" panose="02020603050405020304" pitchFamily="18" charset="0"/>
                <a:cs typeface="Times New Roman" panose="02020603050405020304" pitchFamily="18" charset="0"/>
              </a:rPr>
              <a:t>STM32F105</a:t>
            </a:r>
            <a:r>
              <a:rPr lang="zh-CN" altLang="en-US" sz="2800" b="1" dirty="0" smtClean="0">
                <a:solidFill>
                  <a:schemeClr val="tx2"/>
                </a:solidFill>
                <a:latin typeface="Times New Roman" panose="02020603050405020304" pitchFamily="18" charset="0"/>
                <a:cs typeface="Times New Roman" panose="02020603050405020304" pitchFamily="18" charset="0"/>
              </a:rPr>
              <a:t>、</a:t>
            </a:r>
            <a:r>
              <a:rPr lang="en-US" altLang="zh-CN" sz="2800" b="1" dirty="0">
                <a:solidFill>
                  <a:schemeClr val="tx2"/>
                </a:solidFill>
                <a:latin typeface="Times New Roman" panose="02020603050405020304" pitchFamily="18" charset="0"/>
                <a:cs typeface="Times New Roman" panose="02020603050405020304" pitchFamily="18" charset="0"/>
              </a:rPr>
              <a:t> </a:t>
            </a:r>
            <a:r>
              <a:rPr lang="en-US" altLang="zh-CN" sz="2800" b="1" dirty="0" smtClean="0">
                <a:solidFill>
                  <a:schemeClr val="tx2"/>
                </a:solidFill>
                <a:latin typeface="Times New Roman" panose="02020603050405020304" pitchFamily="18" charset="0"/>
                <a:cs typeface="Times New Roman" panose="02020603050405020304" pitchFamily="18" charset="0"/>
              </a:rPr>
              <a:t>STM32F107</a:t>
            </a:r>
            <a:endParaRPr lang="en-US" altLang="zh-CN" sz="2800" b="1" dirty="0">
              <a:solidFill>
                <a:schemeClr val="tx2"/>
              </a:solidFill>
              <a:latin typeface="Times New Roman" panose="02020603050405020304" pitchFamily="18" charset="0"/>
              <a:cs typeface="Times New Roman" panose="02020603050405020304" pitchFamily="18" charset="0"/>
            </a:endParaRPr>
          </a:p>
          <a:p>
            <a:pPr>
              <a:spcBef>
                <a:spcPts val="1800"/>
              </a:spcBef>
            </a:pPr>
            <a:r>
              <a:rPr lang="en-US" altLang="zh-CN" sz="2800" b="1" dirty="0" smtClean="0">
                <a:solidFill>
                  <a:srgbClr val="FF0000"/>
                </a:solidFill>
                <a:latin typeface="Times New Roman" panose="02020603050405020304" pitchFamily="18" charset="0"/>
                <a:cs typeface="Times New Roman" panose="02020603050405020304" pitchFamily="18" charset="0"/>
              </a:rPr>
              <a:t>STM32F103</a:t>
            </a:r>
            <a:r>
              <a:rPr lang="zh-CN" altLang="en-US" sz="2800" b="1" dirty="0">
                <a:solidFill>
                  <a:srgbClr val="FF0000"/>
                </a:solidFill>
                <a:latin typeface="Times New Roman" panose="02020603050405020304" pitchFamily="18" charset="0"/>
                <a:cs typeface="Times New Roman" panose="02020603050405020304" pitchFamily="18" charset="0"/>
              </a:rPr>
              <a:t>性能</a:t>
            </a:r>
            <a:r>
              <a:rPr lang="zh-CN" altLang="en-US" sz="2800" b="1" dirty="0" smtClean="0">
                <a:solidFill>
                  <a:srgbClr val="FF0000"/>
                </a:solidFill>
                <a:latin typeface="Times New Roman" panose="02020603050405020304" pitchFamily="18" charset="0"/>
                <a:cs typeface="Times New Roman" panose="02020603050405020304" pitchFamily="18" charset="0"/>
              </a:rPr>
              <a:t>特点：</a:t>
            </a:r>
            <a:endParaRPr lang="zh-CN" altLang="en-US" sz="2800" b="1" dirty="0">
              <a:solidFill>
                <a:srgbClr val="FF0000"/>
              </a:solidFill>
              <a:latin typeface="Times New Roman" panose="02020603050405020304" pitchFamily="18" charset="0"/>
              <a:cs typeface="Times New Roman" panose="02020603050405020304" pitchFamily="18" charset="0"/>
            </a:endParaRPr>
          </a:p>
          <a:p>
            <a:pPr marL="355600" indent="-355600"/>
            <a:r>
              <a:rPr lang="zh-CN" altLang="en-US" sz="2800" b="1" dirty="0" smtClean="0">
                <a:solidFill>
                  <a:schemeClr val="tx2"/>
                </a:solidFill>
                <a:latin typeface="Times New Roman" panose="02020603050405020304" pitchFamily="18" charset="0"/>
                <a:cs typeface="Times New Roman" panose="02020603050405020304" pitchFamily="18" charset="0"/>
                <a:sym typeface="Symbol"/>
              </a:rPr>
              <a:t>  </a:t>
            </a:r>
            <a:r>
              <a:rPr lang="zh-CN" altLang="en-US" sz="2800" b="1" dirty="0" smtClean="0">
                <a:solidFill>
                  <a:schemeClr val="tx2"/>
                </a:solidFill>
                <a:latin typeface="Times New Roman" panose="02020603050405020304" pitchFamily="18" charset="0"/>
                <a:cs typeface="Times New Roman" panose="02020603050405020304" pitchFamily="18" charset="0"/>
              </a:rPr>
              <a:t>内核</a:t>
            </a:r>
            <a:r>
              <a:rPr lang="zh-CN" altLang="en-US" sz="2800" b="1" dirty="0">
                <a:solidFill>
                  <a:schemeClr val="tx2"/>
                </a:solidFill>
                <a:latin typeface="Times New Roman" panose="02020603050405020304" pitchFamily="18" charset="0"/>
                <a:cs typeface="Times New Roman" panose="02020603050405020304" pitchFamily="18" charset="0"/>
              </a:rPr>
              <a:t>：</a:t>
            </a:r>
            <a:r>
              <a:rPr lang="en-US" altLang="zh-CN" sz="2800" b="1" dirty="0">
                <a:solidFill>
                  <a:schemeClr val="tx2"/>
                </a:solidFill>
                <a:latin typeface="Times New Roman" panose="02020603050405020304" pitchFamily="18" charset="0"/>
                <a:cs typeface="Times New Roman" panose="02020603050405020304" pitchFamily="18" charset="0"/>
              </a:rPr>
              <a:t>ARM32</a:t>
            </a:r>
            <a:r>
              <a:rPr lang="zh-CN" altLang="en-US" sz="2800" b="1" dirty="0">
                <a:solidFill>
                  <a:schemeClr val="tx2"/>
                </a:solidFill>
                <a:latin typeface="Times New Roman" panose="02020603050405020304" pitchFamily="18" charset="0"/>
                <a:cs typeface="Times New Roman" panose="02020603050405020304" pitchFamily="18" charset="0"/>
              </a:rPr>
              <a:t>位</a:t>
            </a:r>
            <a:r>
              <a:rPr lang="en-US" altLang="zh-CN" sz="2800" b="1" dirty="0">
                <a:solidFill>
                  <a:schemeClr val="tx2"/>
                </a:solidFill>
                <a:latin typeface="Times New Roman" panose="02020603050405020304" pitchFamily="18" charset="0"/>
                <a:cs typeface="Times New Roman" panose="02020603050405020304" pitchFamily="18" charset="0"/>
              </a:rPr>
              <a:t>Cortex-M3 CPU</a:t>
            </a:r>
            <a:r>
              <a:rPr lang="zh-CN" altLang="en-US" sz="2800" b="1" dirty="0">
                <a:solidFill>
                  <a:schemeClr val="tx2"/>
                </a:solidFill>
                <a:latin typeface="Times New Roman" panose="02020603050405020304" pitchFamily="18" charset="0"/>
                <a:cs typeface="Times New Roman" panose="02020603050405020304" pitchFamily="18" charset="0"/>
              </a:rPr>
              <a:t>，最高工作频率</a:t>
            </a:r>
            <a:r>
              <a:rPr lang="en-US" altLang="zh-CN" sz="2800" b="1" dirty="0">
                <a:solidFill>
                  <a:schemeClr val="tx2"/>
                </a:solidFill>
                <a:latin typeface="Times New Roman" panose="02020603050405020304" pitchFamily="18" charset="0"/>
                <a:cs typeface="Times New Roman" panose="02020603050405020304" pitchFamily="18" charset="0"/>
              </a:rPr>
              <a:t>72MHz</a:t>
            </a:r>
            <a:r>
              <a:rPr lang="zh-CN" altLang="en-US" sz="2800" b="1" dirty="0" smtClean="0">
                <a:solidFill>
                  <a:schemeClr val="tx2"/>
                </a:solidFill>
                <a:latin typeface="Times New Roman" panose="02020603050405020304" pitchFamily="18" charset="0"/>
                <a:cs typeface="Times New Roman" panose="02020603050405020304" pitchFamily="18" charset="0"/>
              </a:rPr>
              <a:t>，单周期</a:t>
            </a:r>
            <a:r>
              <a:rPr lang="zh-CN" altLang="en-US" sz="2800" b="1" dirty="0">
                <a:solidFill>
                  <a:schemeClr val="tx2"/>
                </a:solidFill>
                <a:latin typeface="Times New Roman" panose="02020603050405020304" pitchFamily="18" charset="0"/>
                <a:cs typeface="Times New Roman" panose="02020603050405020304" pitchFamily="18" charset="0"/>
              </a:rPr>
              <a:t>乘法和硬件</a:t>
            </a:r>
            <a:r>
              <a:rPr lang="zh-CN" altLang="en-US" sz="2800" b="1" dirty="0" smtClean="0">
                <a:solidFill>
                  <a:schemeClr val="tx2"/>
                </a:solidFill>
                <a:latin typeface="Times New Roman" panose="02020603050405020304" pitchFamily="18" charset="0"/>
                <a:cs typeface="Times New Roman" panose="02020603050405020304" pitchFamily="18" charset="0"/>
              </a:rPr>
              <a:t>除法；</a:t>
            </a:r>
            <a:endParaRPr lang="zh-CN" altLang="en-US" sz="2800" b="1" dirty="0">
              <a:solidFill>
                <a:schemeClr val="tx2"/>
              </a:solidFill>
              <a:latin typeface="Times New Roman" panose="02020603050405020304" pitchFamily="18" charset="0"/>
              <a:cs typeface="Times New Roman" panose="02020603050405020304" pitchFamily="18" charset="0"/>
            </a:endParaRPr>
          </a:p>
          <a:p>
            <a:pPr marL="355600" indent="-355600"/>
            <a:r>
              <a:rPr lang="zh-CN" altLang="en-US" sz="2800" b="1" dirty="0" smtClean="0">
                <a:solidFill>
                  <a:schemeClr val="tx2"/>
                </a:solidFill>
                <a:latin typeface="Times New Roman" panose="02020603050405020304" pitchFamily="18" charset="0"/>
                <a:cs typeface="Times New Roman" panose="02020603050405020304" pitchFamily="18" charset="0"/>
                <a:sym typeface="Symbol"/>
              </a:rPr>
              <a:t>  </a:t>
            </a:r>
            <a:r>
              <a:rPr lang="zh-CN" altLang="en-US" sz="2800" b="1" dirty="0" smtClean="0">
                <a:solidFill>
                  <a:schemeClr val="tx2"/>
                </a:solidFill>
                <a:latin typeface="Times New Roman" panose="02020603050405020304" pitchFamily="18" charset="0"/>
                <a:cs typeface="Times New Roman" panose="02020603050405020304" pitchFamily="18" charset="0"/>
              </a:rPr>
              <a:t>存储器</a:t>
            </a:r>
            <a:r>
              <a:rPr lang="zh-CN" altLang="en-US" sz="2800" b="1" dirty="0">
                <a:solidFill>
                  <a:schemeClr val="tx2"/>
                </a:solidFill>
                <a:latin typeface="Times New Roman" panose="02020603050405020304" pitchFamily="18" charset="0"/>
                <a:cs typeface="Times New Roman" panose="02020603050405020304" pitchFamily="18" charset="0"/>
              </a:rPr>
              <a:t>：片上集成</a:t>
            </a:r>
            <a:r>
              <a:rPr lang="en-US" altLang="zh-CN" sz="2800" b="1" dirty="0">
                <a:solidFill>
                  <a:schemeClr val="tx2"/>
                </a:solidFill>
                <a:latin typeface="Times New Roman" panose="02020603050405020304" pitchFamily="18" charset="0"/>
                <a:cs typeface="Times New Roman" panose="02020603050405020304" pitchFamily="18" charset="0"/>
              </a:rPr>
              <a:t>32-512KB</a:t>
            </a:r>
            <a:r>
              <a:rPr lang="zh-CN" altLang="en-US" sz="2800" b="1" dirty="0">
                <a:solidFill>
                  <a:schemeClr val="tx2"/>
                </a:solidFill>
                <a:latin typeface="Times New Roman" panose="02020603050405020304" pitchFamily="18" charset="0"/>
                <a:cs typeface="Times New Roman" panose="02020603050405020304" pitchFamily="18" charset="0"/>
              </a:rPr>
              <a:t>的</a:t>
            </a:r>
            <a:r>
              <a:rPr lang="en-US" altLang="zh-CN" sz="2800" b="1" dirty="0" smtClean="0">
                <a:solidFill>
                  <a:schemeClr val="tx2"/>
                </a:solidFill>
                <a:latin typeface="Times New Roman" panose="02020603050405020304" pitchFamily="18" charset="0"/>
                <a:cs typeface="Times New Roman" panose="02020603050405020304" pitchFamily="18" charset="0"/>
              </a:rPr>
              <a:t>Flash</a:t>
            </a:r>
            <a:r>
              <a:rPr lang="zh-CN" altLang="en-US" sz="2800" b="1" dirty="0" smtClean="0">
                <a:solidFill>
                  <a:schemeClr val="tx2"/>
                </a:solidFill>
                <a:latin typeface="Times New Roman" panose="02020603050405020304" pitchFamily="18" charset="0"/>
                <a:cs typeface="Times New Roman" panose="02020603050405020304" pitchFamily="18" charset="0"/>
              </a:rPr>
              <a:t>，</a:t>
            </a:r>
            <a:r>
              <a:rPr lang="en-US" altLang="zh-CN" sz="2800" b="1" dirty="0" smtClean="0">
                <a:solidFill>
                  <a:schemeClr val="tx2"/>
                </a:solidFill>
                <a:latin typeface="Times New Roman" panose="02020603050405020304" pitchFamily="18" charset="0"/>
                <a:cs typeface="Times New Roman" panose="02020603050405020304" pitchFamily="18" charset="0"/>
              </a:rPr>
              <a:t>6-64KB</a:t>
            </a:r>
            <a:r>
              <a:rPr lang="zh-CN" altLang="en-US" sz="2800" b="1" dirty="0">
                <a:solidFill>
                  <a:schemeClr val="tx2"/>
                </a:solidFill>
                <a:latin typeface="Times New Roman" panose="02020603050405020304" pitchFamily="18" charset="0"/>
                <a:cs typeface="Times New Roman" panose="02020603050405020304" pitchFamily="18" charset="0"/>
              </a:rPr>
              <a:t>的</a:t>
            </a:r>
            <a:r>
              <a:rPr lang="en-US" altLang="zh-CN" sz="2800" b="1" dirty="0">
                <a:solidFill>
                  <a:schemeClr val="tx2"/>
                </a:solidFill>
                <a:latin typeface="Times New Roman" panose="02020603050405020304" pitchFamily="18" charset="0"/>
                <a:cs typeface="Times New Roman" panose="02020603050405020304" pitchFamily="18" charset="0"/>
              </a:rPr>
              <a:t>SRAM</a:t>
            </a:r>
            <a:r>
              <a:rPr lang="zh-CN" altLang="en-US" sz="2800" b="1" dirty="0" smtClean="0">
                <a:solidFill>
                  <a:schemeClr val="tx2"/>
                </a:solidFill>
                <a:latin typeface="Times New Roman" panose="02020603050405020304" pitchFamily="18" charset="0"/>
                <a:cs typeface="Times New Roman" panose="02020603050405020304" pitchFamily="18" charset="0"/>
              </a:rPr>
              <a:t>存储器；</a:t>
            </a:r>
            <a:endParaRPr lang="zh-CN" altLang="en-US" sz="2800" b="1" dirty="0">
              <a:solidFill>
                <a:schemeClr val="tx2"/>
              </a:solidFill>
              <a:latin typeface="Times New Roman" panose="02020603050405020304" pitchFamily="18" charset="0"/>
              <a:cs typeface="Times New Roman" panose="02020603050405020304" pitchFamily="18" charset="0"/>
            </a:endParaRPr>
          </a:p>
          <a:p>
            <a:pPr marL="355600" indent="-355600"/>
            <a:r>
              <a:rPr lang="zh-CN" altLang="en-US" sz="2800" b="1" dirty="0" smtClean="0">
                <a:solidFill>
                  <a:schemeClr val="tx2"/>
                </a:solidFill>
                <a:latin typeface="Times New Roman" panose="02020603050405020304" pitchFamily="18" charset="0"/>
                <a:cs typeface="Times New Roman" panose="02020603050405020304" pitchFamily="18" charset="0"/>
                <a:sym typeface="Symbol"/>
              </a:rPr>
              <a:t>  </a:t>
            </a:r>
            <a:r>
              <a:rPr lang="zh-CN" altLang="en-US" sz="2800" b="1" dirty="0" smtClean="0">
                <a:solidFill>
                  <a:schemeClr val="tx2"/>
                </a:solidFill>
                <a:latin typeface="Times New Roman" panose="02020603050405020304" pitchFamily="18" charset="0"/>
                <a:cs typeface="Times New Roman" panose="02020603050405020304" pitchFamily="18" charset="0"/>
              </a:rPr>
              <a:t>低功耗</a:t>
            </a:r>
            <a:r>
              <a:rPr lang="zh-CN" altLang="en-US" sz="2800" b="1" dirty="0">
                <a:solidFill>
                  <a:schemeClr val="tx2"/>
                </a:solidFill>
                <a:latin typeface="Times New Roman" panose="02020603050405020304" pitchFamily="18" charset="0"/>
                <a:cs typeface="Times New Roman" panose="02020603050405020304" pitchFamily="18" charset="0"/>
              </a:rPr>
              <a:t>：</a:t>
            </a:r>
            <a:r>
              <a:rPr lang="en-US" altLang="zh-CN" sz="2800" b="1" dirty="0">
                <a:solidFill>
                  <a:schemeClr val="tx2"/>
                </a:solidFill>
                <a:latin typeface="Times New Roman" panose="02020603050405020304" pitchFamily="18" charset="0"/>
                <a:cs typeface="Times New Roman" panose="02020603050405020304" pitchFamily="18" charset="0"/>
              </a:rPr>
              <a:t>3</a:t>
            </a:r>
            <a:r>
              <a:rPr lang="zh-CN" altLang="en-US" sz="2800" b="1" dirty="0" smtClean="0">
                <a:solidFill>
                  <a:schemeClr val="tx2"/>
                </a:solidFill>
                <a:latin typeface="Times New Roman" panose="02020603050405020304" pitchFamily="18" charset="0"/>
                <a:cs typeface="Times New Roman" panose="02020603050405020304" pitchFamily="18" charset="0"/>
              </a:rPr>
              <a:t>种模式</a:t>
            </a:r>
            <a:r>
              <a:rPr lang="zh-CN" altLang="en-US" sz="2800" b="1" dirty="0">
                <a:solidFill>
                  <a:schemeClr val="tx2"/>
                </a:solidFill>
                <a:latin typeface="Times New Roman" panose="02020603050405020304" pitchFamily="18" charset="0"/>
                <a:cs typeface="Times New Roman" panose="02020603050405020304" pitchFamily="18" charset="0"/>
              </a:rPr>
              <a:t>：</a:t>
            </a:r>
            <a:r>
              <a:rPr lang="zh-CN" altLang="en-US" sz="2800" b="1" dirty="0" smtClean="0">
                <a:solidFill>
                  <a:schemeClr val="tx2"/>
                </a:solidFill>
                <a:latin typeface="Times New Roman" panose="02020603050405020304" pitchFamily="18" charset="0"/>
                <a:cs typeface="Times New Roman" panose="02020603050405020304" pitchFamily="18" charset="0"/>
              </a:rPr>
              <a:t>休眠、停止、待机模式；</a:t>
            </a:r>
            <a:endParaRPr lang="zh-CN" altLang="en-US" sz="2800" b="1" dirty="0">
              <a:solidFill>
                <a:schemeClr val="tx2"/>
              </a:solidFill>
              <a:latin typeface="Times New Roman" panose="02020603050405020304" pitchFamily="18" charset="0"/>
              <a:cs typeface="Times New Roman" panose="02020603050405020304" pitchFamily="18" charset="0"/>
            </a:endParaRPr>
          </a:p>
          <a:p>
            <a:r>
              <a:rPr lang="zh-CN" altLang="en-US" sz="2800" b="1" dirty="0" smtClean="0">
                <a:solidFill>
                  <a:schemeClr val="tx2"/>
                </a:solidFill>
                <a:latin typeface="Times New Roman" panose="02020603050405020304" pitchFamily="18" charset="0"/>
                <a:cs typeface="Times New Roman" panose="02020603050405020304" pitchFamily="18" charset="0"/>
                <a:sym typeface="Symbol"/>
              </a:rPr>
              <a:t>  </a:t>
            </a:r>
            <a:r>
              <a:rPr lang="zh-CN" altLang="en-US" sz="2800" b="1" dirty="0" smtClean="0">
                <a:solidFill>
                  <a:schemeClr val="tx2"/>
                </a:solidFill>
                <a:latin typeface="Times New Roman" panose="02020603050405020304" pitchFamily="18" charset="0"/>
                <a:cs typeface="Times New Roman" panose="02020603050405020304" pitchFamily="18" charset="0"/>
              </a:rPr>
              <a:t>调试</a:t>
            </a:r>
            <a:r>
              <a:rPr lang="zh-CN" altLang="en-US" sz="2800" b="1" dirty="0">
                <a:solidFill>
                  <a:schemeClr val="tx2"/>
                </a:solidFill>
                <a:latin typeface="Times New Roman" panose="02020603050405020304" pitchFamily="18" charset="0"/>
                <a:cs typeface="Times New Roman" panose="02020603050405020304" pitchFamily="18" charset="0"/>
              </a:rPr>
              <a:t>模式：串行调试（</a:t>
            </a:r>
            <a:r>
              <a:rPr lang="en-US" altLang="zh-CN" sz="2800" b="1" dirty="0">
                <a:solidFill>
                  <a:schemeClr val="tx2"/>
                </a:solidFill>
                <a:latin typeface="Times New Roman" panose="02020603050405020304" pitchFamily="18" charset="0"/>
                <a:cs typeface="Times New Roman" panose="02020603050405020304" pitchFamily="18" charset="0"/>
              </a:rPr>
              <a:t>SWD</a:t>
            </a:r>
            <a:r>
              <a:rPr lang="zh-CN" altLang="en-US" sz="2800" b="1" dirty="0">
                <a:solidFill>
                  <a:schemeClr val="tx2"/>
                </a:solidFill>
                <a:latin typeface="Times New Roman" panose="02020603050405020304" pitchFamily="18" charset="0"/>
                <a:cs typeface="Times New Roman" panose="02020603050405020304" pitchFamily="18" charset="0"/>
              </a:rPr>
              <a:t>）和</a:t>
            </a:r>
            <a:r>
              <a:rPr lang="en-US" altLang="zh-CN" sz="2800" b="1" dirty="0">
                <a:solidFill>
                  <a:schemeClr val="tx2"/>
                </a:solidFill>
                <a:latin typeface="Times New Roman" panose="02020603050405020304" pitchFamily="18" charset="0"/>
                <a:cs typeface="Times New Roman" panose="02020603050405020304" pitchFamily="18" charset="0"/>
              </a:rPr>
              <a:t>JTAG</a:t>
            </a:r>
            <a:r>
              <a:rPr lang="zh-CN" altLang="en-US" sz="2800" b="1" dirty="0" smtClean="0">
                <a:solidFill>
                  <a:schemeClr val="tx2"/>
                </a:solidFill>
                <a:latin typeface="Times New Roman" panose="02020603050405020304" pitchFamily="18" charset="0"/>
                <a:cs typeface="Times New Roman" panose="02020603050405020304" pitchFamily="18" charset="0"/>
              </a:rPr>
              <a:t>接口；</a:t>
            </a:r>
            <a:endParaRPr lang="zh-CN" altLang="en-US" sz="2800" b="1" dirty="0">
              <a:solidFill>
                <a:schemeClr val="tx2"/>
              </a:solidFill>
              <a:latin typeface="Times New Roman" panose="02020603050405020304" pitchFamily="18" charset="0"/>
              <a:cs typeface="Times New Roman" panose="02020603050405020304" pitchFamily="18" charset="0"/>
            </a:endParaRPr>
          </a:p>
          <a:p>
            <a:pPr marL="355600" indent="-355600"/>
            <a:r>
              <a:rPr lang="zh-CN" altLang="en-US" sz="2800" b="1" dirty="0">
                <a:solidFill>
                  <a:schemeClr val="tx2"/>
                </a:solidFill>
                <a:latin typeface="Times New Roman" panose="02020603050405020304" pitchFamily="18" charset="0"/>
                <a:cs typeface="Times New Roman" panose="02020603050405020304" pitchFamily="18" charset="0"/>
                <a:sym typeface="Symbol"/>
              </a:rPr>
              <a:t> </a:t>
            </a:r>
            <a:r>
              <a:rPr lang="zh-CN" altLang="en-US" sz="2800" b="1" dirty="0" smtClean="0">
                <a:solidFill>
                  <a:schemeClr val="tx2"/>
                </a:solidFill>
                <a:latin typeface="Times New Roman" panose="02020603050405020304" pitchFamily="18" charset="0"/>
                <a:cs typeface="Times New Roman" panose="02020603050405020304" pitchFamily="18" charset="0"/>
                <a:sym typeface="Symbol"/>
              </a:rPr>
              <a:t> </a:t>
            </a:r>
            <a:r>
              <a:rPr lang="en-US" altLang="zh-CN" sz="2800" b="1" dirty="0" smtClean="0">
                <a:solidFill>
                  <a:schemeClr val="tx2"/>
                </a:solidFill>
                <a:latin typeface="Times New Roman" panose="02020603050405020304" pitchFamily="18" charset="0"/>
                <a:cs typeface="Times New Roman" panose="02020603050405020304" pitchFamily="18" charset="0"/>
              </a:rPr>
              <a:t>DMA</a:t>
            </a:r>
            <a:r>
              <a:rPr lang="zh-CN" altLang="en-US" sz="2800" b="1" dirty="0">
                <a:solidFill>
                  <a:schemeClr val="tx2"/>
                </a:solidFill>
                <a:latin typeface="Times New Roman" panose="02020603050405020304" pitchFamily="18" charset="0"/>
                <a:cs typeface="Times New Roman" panose="02020603050405020304" pitchFamily="18" charset="0"/>
              </a:rPr>
              <a:t>：</a:t>
            </a:r>
            <a:r>
              <a:rPr lang="en-US" altLang="zh-CN" sz="2800" b="1" dirty="0">
                <a:solidFill>
                  <a:schemeClr val="tx2"/>
                </a:solidFill>
                <a:latin typeface="Times New Roman" panose="02020603050405020304" pitchFamily="18" charset="0"/>
                <a:cs typeface="Times New Roman" panose="02020603050405020304" pitchFamily="18" charset="0"/>
              </a:rPr>
              <a:t>12</a:t>
            </a:r>
            <a:r>
              <a:rPr lang="zh-CN" altLang="en-US" sz="2800" b="1" dirty="0">
                <a:solidFill>
                  <a:schemeClr val="tx2"/>
                </a:solidFill>
                <a:latin typeface="Times New Roman" panose="02020603050405020304" pitchFamily="18" charset="0"/>
                <a:cs typeface="Times New Roman" panose="02020603050405020304" pitchFamily="18" charset="0"/>
              </a:rPr>
              <a:t>通道</a:t>
            </a:r>
            <a:r>
              <a:rPr lang="en-US" altLang="zh-CN" sz="2800" b="1" dirty="0">
                <a:solidFill>
                  <a:schemeClr val="tx2"/>
                </a:solidFill>
                <a:latin typeface="Times New Roman" panose="02020603050405020304" pitchFamily="18" charset="0"/>
                <a:cs typeface="Times New Roman" panose="02020603050405020304" pitchFamily="18" charset="0"/>
              </a:rPr>
              <a:t>DMA</a:t>
            </a:r>
            <a:r>
              <a:rPr lang="zh-CN" altLang="en-US" sz="2800" b="1" dirty="0" smtClean="0">
                <a:solidFill>
                  <a:schemeClr val="tx2"/>
                </a:solidFill>
                <a:latin typeface="Times New Roman" panose="02020603050405020304" pitchFamily="18" charset="0"/>
                <a:cs typeface="Times New Roman" panose="02020603050405020304" pitchFamily="18" charset="0"/>
              </a:rPr>
              <a:t>控制器，支持</a:t>
            </a:r>
            <a:r>
              <a:rPr lang="zh-CN" altLang="en-US" sz="2800" b="1" dirty="0">
                <a:solidFill>
                  <a:schemeClr val="tx2"/>
                </a:solidFill>
                <a:latin typeface="Times New Roman" panose="02020603050405020304" pitchFamily="18" charset="0"/>
                <a:cs typeface="Times New Roman" panose="02020603050405020304" pitchFamily="18" charset="0"/>
              </a:rPr>
              <a:t>的</a:t>
            </a:r>
            <a:r>
              <a:rPr lang="zh-CN" altLang="en-US" sz="2800" b="1" dirty="0" smtClean="0">
                <a:solidFill>
                  <a:schemeClr val="tx2"/>
                </a:solidFill>
                <a:latin typeface="Times New Roman" panose="02020603050405020304" pitchFamily="18" charset="0"/>
                <a:cs typeface="Times New Roman" panose="02020603050405020304" pitchFamily="18" charset="0"/>
              </a:rPr>
              <a:t>外设包括：定时器、</a:t>
            </a:r>
            <a:r>
              <a:rPr lang="en-US" altLang="zh-CN" sz="2800" b="1" dirty="0" smtClean="0">
                <a:solidFill>
                  <a:schemeClr val="tx2"/>
                </a:solidFill>
                <a:latin typeface="Times New Roman" panose="02020603050405020304" pitchFamily="18" charset="0"/>
                <a:cs typeface="Times New Roman" panose="02020603050405020304" pitchFamily="18" charset="0"/>
              </a:rPr>
              <a:t>ADC</a:t>
            </a:r>
            <a:r>
              <a:rPr lang="zh-CN" altLang="en-US" sz="2800" b="1" dirty="0" smtClean="0">
                <a:solidFill>
                  <a:schemeClr val="tx2"/>
                </a:solidFill>
                <a:latin typeface="Times New Roman" panose="02020603050405020304" pitchFamily="18" charset="0"/>
                <a:cs typeface="Times New Roman" panose="02020603050405020304" pitchFamily="18" charset="0"/>
              </a:rPr>
              <a:t>、</a:t>
            </a:r>
            <a:r>
              <a:rPr lang="en-US" altLang="zh-CN" sz="2800" b="1" dirty="0" smtClean="0">
                <a:solidFill>
                  <a:schemeClr val="tx2"/>
                </a:solidFill>
                <a:latin typeface="Times New Roman" panose="02020603050405020304" pitchFamily="18" charset="0"/>
                <a:cs typeface="Times New Roman" panose="02020603050405020304" pitchFamily="18" charset="0"/>
              </a:rPr>
              <a:t>DAC</a:t>
            </a:r>
            <a:r>
              <a:rPr lang="zh-CN" altLang="en-US" sz="2800" b="1" dirty="0" smtClean="0">
                <a:solidFill>
                  <a:schemeClr val="tx2"/>
                </a:solidFill>
                <a:latin typeface="Times New Roman" panose="02020603050405020304" pitchFamily="18" charset="0"/>
                <a:cs typeface="Times New Roman" panose="02020603050405020304" pitchFamily="18" charset="0"/>
              </a:rPr>
              <a:t>、</a:t>
            </a:r>
            <a:r>
              <a:rPr lang="en-US" altLang="zh-CN" sz="2800" b="1" dirty="0" smtClean="0">
                <a:solidFill>
                  <a:schemeClr val="tx2"/>
                </a:solidFill>
                <a:latin typeface="Times New Roman" panose="02020603050405020304" pitchFamily="18" charset="0"/>
                <a:cs typeface="Times New Roman" panose="02020603050405020304" pitchFamily="18" charset="0"/>
              </a:rPr>
              <a:t>SPI</a:t>
            </a:r>
            <a:r>
              <a:rPr lang="zh-CN" altLang="en-US" sz="2800" b="1" dirty="0" smtClean="0">
                <a:solidFill>
                  <a:schemeClr val="tx2"/>
                </a:solidFill>
                <a:latin typeface="Times New Roman" panose="02020603050405020304" pitchFamily="18" charset="0"/>
                <a:cs typeface="Times New Roman" panose="02020603050405020304" pitchFamily="18" charset="0"/>
              </a:rPr>
              <a:t>、</a:t>
            </a:r>
            <a:r>
              <a:rPr lang="en-US" altLang="zh-CN" sz="2800" b="1" dirty="0" smtClean="0">
                <a:solidFill>
                  <a:schemeClr val="tx2"/>
                </a:solidFill>
                <a:latin typeface="Times New Roman" panose="02020603050405020304" pitchFamily="18" charset="0"/>
                <a:cs typeface="Times New Roman" panose="02020603050405020304" pitchFamily="18" charset="0"/>
              </a:rPr>
              <a:t>IIC</a:t>
            </a:r>
            <a:r>
              <a:rPr lang="zh-CN" altLang="en-US" sz="2800" b="1" dirty="0">
                <a:solidFill>
                  <a:schemeClr val="tx2"/>
                </a:solidFill>
                <a:latin typeface="Times New Roman" panose="02020603050405020304" pitchFamily="18" charset="0"/>
                <a:cs typeface="Times New Roman" panose="02020603050405020304" pitchFamily="18" charset="0"/>
              </a:rPr>
              <a:t>和</a:t>
            </a:r>
            <a:r>
              <a:rPr lang="en-US" altLang="zh-CN" sz="2800" b="1" dirty="0" smtClean="0">
                <a:solidFill>
                  <a:schemeClr val="tx2"/>
                </a:solidFill>
                <a:latin typeface="Times New Roman" panose="02020603050405020304" pitchFamily="18" charset="0"/>
                <a:cs typeface="Times New Roman" panose="02020603050405020304" pitchFamily="18" charset="0"/>
              </a:rPr>
              <a:t>UART</a:t>
            </a:r>
            <a:r>
              <a:rPr lang="zh-CN" altLang="en-US" sz="2800" b="1" dirty="0" smtClean="0">
                <a:solidFill>
                  <a:schemeClr val="tx2"/>
                </a:solidFill>
                <a:latin typeface="Times New Roman" panose="02020603050405020304" pitchFamily="18" charset="0"/>
                <a:cs typeface="Times New Roman" panose="02020603050405020304" pitchFamily="18" charset="0"/>
              </a:rPr>
              <a:t>；</a:t>
            </a:r>
            <a:endParaRPr lang="zh-CN" altLang="en-US" sz="28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72082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
            <a:ext cx="9144000" cy="702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5512" y="317840"/>
            <a:ext cx="8568952" cy="6093976"/>
          </a:xfrm>
          <a:prstGeom prst="rect">
            <a:avLst/>
          </a:prstGeom>
          <a:noFill/>
        </p:spPr>
        <p:txBody>
          <a:bodyPr wrap="square" rtlCol="0">
            <a:spAutoFit/>
          </a:bodyPr>
          <a:lstStyle/>
          <a:p>
            <a:pPr marL="265113" indent="-265113" algn="just">
              <a:lnSpc>
                <a:spcPts val="3600"/>
              </a:lnSpc>
            </a:pPr>
            <a:r>
              <a:rPr lang="zh-CN" altLang="en-US" sz="2800" b="1" smtClean="0">
                <a:solidFill>
                  <a:schemeClr val="tx2"/>
                </a:solidFill>
                <a:latin typeface="Times New Roman" panose="02020603050405020304" pitchFamily="18" charset="0"/>
                <a:cs typeface="Times New Roman" panose="02020603050405020304" pitchFamily="18" charset="0"/>
                <a:sym typeface="Symbol"/>
              </a:rPr>
              <a:t> </a:t>
            </a:r>
            <a:r>
              <a:rPr lang="en-US" altLang="zh-CN" sz="2800" b="1" smtClean="0">
                <a:solidFill>
                  <a:schemeClr val="tx2"/>
                </a:solidFill>
                <a:latin typeface="Times New Roman" panose="02020603050405020304" pitchFamily="18" charset="0"/>
                <a:cs typeface="Times New Roman" panose="02020603050405020304" pitchFamily="18" charset="0"/>
              </a:rPr>
              <a:t>2</a:t>
            </a:r>
            <a:r>
              <a:rPr lang="zh-CN" altLang="en-US" sz="2800" b="1" smtClean="0">
                <a:solidFill>
                  <a:schemeClr val="tx2"/>
                </a:solidFill>
                <a:latin typeface="Times New Roman" panose="02020603050405020304" pitchFamily="18" charset="0"/>
                <a:cs typeface="Times New Roman" panose="02020603050405020304" pitchFamily="18" charset="0"/>
              </a:rPr>
              <a:t>个</a:t>
            </a:r>
            <a:r>
              <a:rPr lang="en-US" altLang="zh-CN" sz="2800" b="1">
                <a:solidFill>
                  <a:schemeClr val="tx2"/>
                </a:solidFill>
                <a:latin typeface="Times New Roman" panose="02020603050405020304" pitchFamily="18" charset="0"/>
                <a:cs typeface="Times New Roman" panose="02020603050405020304" pitchFamily="18" charset="0"/>
              </a:rPr>
              <a:t>12</a:t>
            </a:r>
            <a:r>
              <a:rPr lang="zh-CN" altLang="en-US" sz="2800" b="1">
                <a:solidFill>
                  <a:schemeClr val="tx2"/>
                </a:solidFill>
                <a:latin typeface="Times New Roman" panose="02020603050405020304" pitchFamily="18" charset="0"/>
                <a:cs typeface="Times New Roman" panose="02020603050405020304" pitchFamily="18" charset="0"/>
              </a:rPr>
              <a:t>位</a:t>
            </a:r>
            <a:r>
              <a:rPr lang="zh-CN" altLang="en-US" sz="2800" b="1" smtClean="0">
                <a:solidFill>
                  <a:schemeClr val="tx2"/>
                </a:solidFill>
                <a:latin typeface="Times New Roman" panose="02020603050405020304" pitchFamily="18" charset="0"/>
                <a:cs typeface="Times New Roman" panose="02020603050405020304" pitchFamily="18" charset="0"/>
              </a:rPr>
              <a:t>的</a:t>
            </a:r>
            <a:r>
              <a:rPr lang="en-US" altLang="zh-CN" sz="2800" b="1" smtClean="0">
                <a:solidFill>
                  <a:schemeClr val="tx2"/>
                </a:solidFill>
                <a:latin typeface="Times New Roman" panose="02020603050405020304" pitchFamily="18" charset="0"/>
                <a:cs typeface="Times New Roman" panose="02020603050405020304" pitchFamily="18" charset="0"/>
                <a:sym typeface="Symbol"/>
              </a:rPr>
              <a:t></a:t>
            </a:r>
            <a:r>
              <a:rPr lang="en-US" altLang="zh-CN" sz="2800" b="1" smtClean="0">
                <a:solidFill>
                  <a:schemeClr val="tx2"/>
                </a:solidFill>
                <a:latin typeface="Times New Roman" panose="02020603050405020304" pitchFamily="18" charset="0"/>
                <a:cs typeface="Times New Roman" panose="02020603050405020304" pitchFamily="18" charset="0"/>
              </a:rPr>
              <a:t>s</a:t>
            </a:r>
            <a:r>
              <a:rPr lang="zh-CN" altLang="en-US" sz="2800" b="1">
                <a:solidFill>
                  <a:schemeClr val="tx2"/>
                </a:solidFill>
                <a:latin typeface="Times New Roman" panose="02020603050405020304" pitchFamily="18" charset="0"/>
                <a:cs typeface="Times New Roman" panose="02020603050405020304" pitchFamily="18" charset="0"/>
              </a:rPr>
              <a:t>级的</a:t>
            </a:r>
            <a:r>
              <a:rPr lang="en-US" altLang="zh-CN" sz="2800" b="1">
                <a:solidFill>
                  <a:schemeClr val="tx2"/>
                </a:solidFill>
                <a:latin typeface="Times New Roman" panose="02020603050405020304" pitchFamily="18" charset="0"/>
                <a:cs typeface="Times New Roman" panose="02020603050405020304" pitchFamily="18" charset="0"/>
              </a:rPr>
              <a:t>A/D</a:t>
            </a:r>
            <a:r>
              <a:rPr lang="zh-CN" altLang="en-US" sz="2800" b="1" smtClean="0">
                <a:solidFill>
                  <a:schemeClr val="tx2"/>
                </a:solidFill>
                <a:latin typeface="Times New Roman" panose="02020603050405020304" pitchFamily="18" charset="0"/>
                <a:cs typeface="Times New Roman" panose="02020603050405020304" pitchFamily="18" charset="0"/>
              </a:rPr>
              <a:t>转换器</a:t>
            </a:r>
            <a:r>
              <a:rPr lang="en-US" altLang="zh-CN" sz="2800" b="1" smtClean="0">
                <a:solidFill>
                  <a:schemeClr val="tx2"/>
                </a:solidFill>
                <a:latin typeface="Times New Roman" panose="02020603050405020304" pitchFamily="18" charset="0"/>
                <a:cs typeface="Times New Roman" panose="02020603050405020304" pitchFamily="18" charset="0"/>
              </a:rPr>
              <a:t>(16</a:t>
            </a:r>
            <a:r>
              <a:rPr lang="zh-CN" altLang="en-US" sz="2800" b="1" smtClean="0">
                <a:solidFill>
                  <a:schemeClr val="tx2"/>
                </a:solidFill>
                <a:latin typeface="Times New Roman" panose="02020603050405020304" pitchFamily="18" charset="0"/>
                <a:cs typeface="Times New Roman" panose="02020603050405020304" pitchFamily="18" charset="0"/>
              </a:rPr>
              <a:t>通道，</a:t>
            </a:r>
            <a:r>
              <a:rPr lang="en-US" altLang="zh-CN" sz="2800" b="1" smtClean="0">
                <a:solidFill>
                  <a:schemeClr val="tx2"/>
                </a:solidFill>
                <a:latin typeface="Times New Roman" panose="02020603050405020304" pitchFamily="18" charset="0"/>
                <a:cs typeface="Times New Roman" panose="02020603050405020304" pitchFamily="18" charset="0"/>
              </a:rPr>
              <a:t>0~ 3.6V)</a:t>
            </a:r>
            <a:r>
              <a:rPr lang="zh-CN" altLang="en-US" sz="2800" b="1" smtClean="0">
                <a:solidFill>
                  <a:schemeClr val="tx2"/>
                </a:solidFill>
                <a:latin typeface="Times New Roman" panose="02020603050405020304" pitchFamily="18" charset="0"/>
                <a:cs typeface="Times New Roman" panose="02020603050405020304" pitchFamily="18" charset="0"/>
              </a:rPr>
              <a:t>，双</a:t>
            </a:r>
            <a:r>
              <a:rPr lang="zh-CN" altLang="en-US" sz="2800" b="1">
                <a:solidFill>
                  <a:schemeClr val="tx2"/>
                </a:solidFill>
                <a:latin typeface="Times New Roman" panose="02020603050405020304" pitchFamily="18" charset="0"/>
                <a:cs typeface="Times New Roman" panose="02020603050405020304" pitchFamily="18" charset="0"/>
              </a:rPr>
              <a:t>采样和保持</a:t>
            </a:r>
            <a:r>
              <a:rPr lang="zh-CN" altLang="en-US" sz="2800" b="1" smtClean="0">
                <a:solidFill>
                  <a:schemeClr val="tx2"/>
                </a:solidFill>
                <a:latin typeface="Times New Roman" panose="02020603050405020304" pitchFamily="18" charset="0"/>
                <a:cs typeface="Times New Roman" panose="02020603050405020304" pitchFamily="18" charset="0"/>
              </a:rPr>
              <a:t>能力，片</a:t>
            </a:r>
            <a:r>
              <a:rPr lang="zh-CN" altLang="en-US" sz="2800" b="1">
                <a:solidFill>
                  <a:schemeClr val="tx2"/>
                </a:solidFill>
                <a:latin typeface="Times New Roman" panose="02020603050405020304" pitchFamily="18" charset="0"/>
                <a:cs typeface="Times New Roman" panose="02020603050405020304" pitchFamily="18" charset="0"/>
              </a:rPr>
              <a:t>上集成一个</a:t>
            </a:r>
            <a:r>
              <a:rPr lang="zh-CN" altLang="en-US" sz="2800" b="1" smtClean="0">
                <a:solidFill>
                  <a:schemeClr val="tx2"/>
                </a:solidFill>
                <a:latin typeface="Times New Roman" panose="02020603050405020304" pitchFamily="18" charset="0"/>
                <a:cs typeface="Times New Roman" panose="02020603050405020304" pitchFamily="18" charset="0"/>
              </a:rPr>
              <a:t>温度传感器；</a:t>
            </a:r>
            <a:endParaRPr lang="zh-CN" altLang="en-US" sz="2800" b="1">
              <a:solidFill>
                <a:schemeClr val="tx2"/>
              </a:solidFill>
              <a:latin typeface="Times New Roman" panose="02020603050405020304" pitchFamily="18" charset="0"/>
              <a:cs typeface="Times New Roman" panose="02020603050405020304" pitchFamily="18" charset="0"/>
            </a:endParaRPr>
          </a:p>
          <a:p>
            <a:pPr marL="265113" indent="-265113" algn="just">
              <a:lnSpc>
                <a:spcPts val="3600"/>
              </a:lnSpc>
              <a:spcBef>
                <a:spcPts val="1800"/>
              </a:spcBef>
            </a:pPr>
            <a:r>
              <a:rPr lang="zh-CN" altLang="en-US" sz="2800" b="1" smtClean="0">
                <a:solidFill>
                  <a:schemeClr val="tx2"/>
                </a:solidFill>
                <a:latin typeface="Times New Roman" panose="02020603050405020304" pitchFamily="18" charset="0"/>
                <a:cs typeface="Times New Roman" panose="02020603050405020304" pitchFamily="18" charset="0"/>
                <a:sym typeface="Symbol"/>
              </a:rPr>
              <a:t>  </a:t>
            </a:r>
            <a:r>
              <a:rPr lang="en-US" altLang="zh-CN" sz="2800" b="1" smtClean="0">
                <a:solidFill>
                  <a:schemeClr val="tx2"/>
                </a:solidFill>
                <a:latin typeface="Times New Roman" panose="02020603050405020304" pitchFamily="18" charset="0"/>
                <a:cs typeface="Times New Roman" panose="02020603050405020304" pitchFamily="18" charset="0"/>
              </a:rPr>
              <a:t>2</a:t>
            </a:r>
            <a:r>
              <a:rPr lang="zh-CN" altLang="en-US" sz="2800" b="1">
                <a:solidFill>
                  <a:schemeClr val="tx2"/>
                </a:solidFill>
                <a:latin typeface="Times New Roman" panose="02020603050405020304" pitchFamily="18" charset="0"/>
                <a:cs typeface="Times New Roman" panose="02020603050405020304" pitchFamily="18" charset="0"/>
              </a:rPr>
              <a:t>通道</a:t>
            </a:r>
            <a:r>
              <a:rPr lang="en-US" altLang="zh-CN" sz="2800" b="1">
                <a:solidFill>
                  <a:schemeClr val="tx2"/>
                </a:solidFill>
                <a:latin typeface="Times New Roman" panose="02020603050405020304" pitchFamily="18" charset="0"/>
                <a:cs typeface="Times New Roman" panose="02020603050405020304" pitchFamily="18" charset="0"/>
              </a:rPr>
              <a:t>12</a:t>
            </a:r>
            <a:r>
              <a:rPr lang="zh-CN" altLang="en-US" sz="2800" b="1">
                <a:solidFill>
                  <a:schemeClr val="tx2"/>
                </a:solidFill>
                <a:latin typeface="Times New Roman" panose="02020603050405020304" pitchFamily="18" charset="0"/>
                <a:cs typeface="Times New Roman" panose="02020603050405020304" pitchFamily="18" charset="0"/>
              </a:rPr>
              <a:t>位</a:t>
            </a:r>
            <a:r>
              <a:rPr lang="en-US" altLang="zh-CN" sz="2800" b="1">
                <a:solidFill>
                  <a:schemeClr val="tx2"/>
                </a:solidFill>
                <a:latin typeface="Times New Roman" panose="02020603050405020304" pitchFamily="18" charset="0"/>
                <a:cs typeface="Times New Roman" panose="02020603050405020304" pitchFamily="18" charset="0"/>
              </a:rPr>
              <a:t>D/A</a:t>
            </a:r>
            <a:r>
              <a:rPr lang="zh-CN" altLang="en-US" sz="2800" b="1" smtClean="0">
                <a:solidFill>
                  <a:schemeClr val="tx2"/>
                </a:solidFill>
                <a:latin typeface="Times New Roman" panose="02020603050405020304" pitchFamily="18" charset="0"/>
                <a:cs typeface="Times New Roman" panose="02020603050405020304" pitchFamily="18" charset="0"/>
              </a:rPr>
              <a:t>转换器；</a:t>
            </a:r>
            <a:endParaRPr lang="en-US" altLang="zh-CN" sz="2800" b="1" smtClean="0">
              <a:solidFill>
                <a:schemeClr val="tx2"/>
              </a:solidFill>
              <a:latin typeface="Times New Roman" panose="02020603050405020304" pitchFamily="18" charset="0"/>
              <a:cs typeface="Times New Roman" panose="02020603050405020304" pitchFamily="18" charset="0"/>
            </a:endParaRPr>
          </a:p>
          <a:p>
            <a:pPr marL="357188" indent="-357188" algn="just">
              <a:lnSpc>
                <a:spcPts val="3600"/>
              </a:lnSpc>
              <a:spcBef>
                <a:spcPts val="1800"/>
              </a:spcBef>
            </a:pPr>
            <a:r>
              <a:rPr lang="zh-CN" altLang="en-US" sz="2800" b="1" smtClean="0">
                <a:solidFill>
                  <a:schemeClr val="tx2"/>
                </a:solidFill>
                <a:latin typeface="Times New Roman" panose="02020603050405020304" pitchFamily="18" charset="0"/>
                <a:cs typeface="Times New Roman" panose="02020603050405020304" pitchFamily="18" charset="0"/>
                <a:sym typeface="Symbol"/>
              </a:rPr>
              <a:t> </a:t>
            </a:r>
            <a:r>
              <a:rPr lang="zh-CN" altLang="en-US" sz="2800" b="1" smtClean="0">
                <a:solidFill>
                  <a:schemeClr val="tx2"/>
                </a:solidFill>
                <a:latin typeface="Times New Roman" panose="02020603050405020304" pitchFamily="18" charset="0"/>
                <a:cs typeface="Times New Roman" panose="02020603050405020304" pitchFamily="18" charset="0"/>
              </a:rPr>
              <a:t>最多</a:t>
            </a:r>
            <a:r>
              <a:rPr lang="zh-CN" altLang="en-US" sz="2800" b="1">
                <a:solidFill>
                  <a:schemeClr val="tx2"/>
                </a:solidFill>
                <a:latin typeface="Times New Roman" panose="02020603050405020304" pitchFamily="18" charset="0"/>
                <a:cs typeface="Times New Roman" panose="02020603050405020304" pitchFamily="18" charset="0"/>
              </a:rPr>
              <a:t>高达</a:t>
            </a:r>
            <a:r>
              <a:rPr lang="en-US" altLang="zh-CN" sz="2800" b="1">
                <a:solidFill>
                  <a:schemeClr val="tx2"/>
                </a:solidFill>
                <a:latin typeface="Times New Roman" panose="02020603050405020304" pitchFamily="18" charset="0"/>
                <a:cs typeface="Times New Roman" panose="02020603050405020304" pitchFamily="18" charset="0"/>
              </a:rPr>
              <a:t>112</a:t>
            </a:r>
            <a:r>
              <a:rPr lang="zh-CN" altLang="en-US" sz="2800" b="1">
                <a:solidFill>
                  <a:schemeClr val="tx2"/>
                </a:solidFill>
                <a:latin typeface="Times New Roman" panose="02020603050405020304" pitchFamily="18" charset="0"/>
                <a:cs typeface="Times New Roman" panose="02020603050405020304" pitchFamily="18" charset="0"/>
              </a:rPr>
              <a:t>个的快速</a:t>
            </a:r>
            <a:r>
              <a:rPr lang="en-US" altLang="zh-CN" sz="2800" b="1">
                <a:solidFill>
                  <a:schemeClr val="tx2"/>
                </a:solidFill>
                <a:latin typeface="Times New Roman" panose="02020603050405020304" pitchFamily="18" charset="0"/>
                <a:cs typeface="Times New Roman" panose="02020603050405020304" pitchFamily="18" charset="0"/>
              </a:rPr>
              <a:t>I/O</a:t>
            </a:r>
            <a:r>
              <a:rPr lang="zh-CN" altLang="en-US" sz="2800" b="1" smtClean="0">
                <a:solidFill>
                  <a:schemeClr val="tx2"/>
                </a:solidFill>
                <a:latin typeface="Times New Roman" panose="02020603050405020304" pitchFamily="18" charset="0"/>
                <a:cs typeface="Times New Roman" panose="02020603050405020304" pitchFamily="18" charset="0"/>
              </a:rPr>
              <a:t>端口，</a:t>
            </a:r>
            <a:r>
              <a:rPr lang="zh-CN" altLang="en-US" sz="2800" b="1">
                <a:solidFill>
                  <a:schemeClr val="tx2"/>
                </a:solidFill>
                <a:latin typeface="Times New Roman" panose="02020603050405020304" pitchFamily="18" charset="0"/>
                <a:cs typeface="Times New Roman" panose="02020603050405020304" pitchFamily="18" charset="0"/>
              </a:rPr>
              <a:t>所有的端口都</a:t>
            </a:r>
            <a:r>
              <a:rPr lang="zh-CN" altLang="en-US" sz="2800" b="1" smtClean="0">
                <a:solidFill>
                  <a:schemeClr val="tx2"/>
                </a:solidFill>
                <a:latin typeface="Times New Roman" panose="02020603050405020304" pitchFamily="18" charset="0"/>
                <a:cs typeface="Times New Roman" panose="02020603050405020304" pitchFamily="18" charset="0"/>
              </a:rPr>
              <a:t>可以 映射</a:t>
            </a:r>
            <a:r>
              <a:rPr lang="zh-CN" altLang="en-US" sz="2800" b="1">
                <a:solidFill>
                  <a:schemeClr val="tx2"/>
                </a:solidFill>
                <a:latin typeface="Times New Roman" panose="02020603050405020304" pitchFamily="18" charset="0"/>
                <a:cs typeface="Times New Roman" panose="02020603050405020304" pitchFamily="18" charset="0"/>
              </a:rPr>
              <a:t>到</a:t>
            </a:r>
            <a:r>
              <a:rPr lang="en-US" altLang="zh-CN" sz="2800" b="1">
                <a:solidFill>
                  <a:schemeClr val="tx2"/>
                </a:solidFill>
                <a:latin typeface="Times New Roman" panose="02020603050405020304" pitchFamily="18" charset="0"/>
                <a:cs typeface="Times New Roman" panose="02020603050405020304" pitchFamily="18" charset="0"/>
              </a:rPr>
              <a:t>16</a:t>
            </a:r>
            <a:r>
              <a:rPr lang="zh-CN" altLang="en-US" sz="2800" b="1">
                <a:solidFill>
                  <a:schemeClr val="tx2"/>
                </a:solidFill>
                <a:latin typeface="Times New Roman" panose="02020603050405020304" pitchFamily="18" charset="0"/>
                <a:cs typeface="Times New Roman" panose="02020603050405020304" pitchFamily="18" charset="0"/>
              </a:rPr>
              <a:t>个外部中断</a:t>
            </a:r>
            <a:r>
              <a:rPr lang="zh-CN" altLang="en-US" sz="2800" b="1" smtClean="0">
                <a:solidFill>
                  <a:schemeClr val="tx2"/>
                </a:solidFill>
                <a:latin typeface="Times New Roman" panose="02020603050405020304" pitchFamily="18" charset="0"/>
                <a:cs typeface="Times New Roman" panose="02020603050405020304" pitchFamily="18" charset="0"/>
              </a:rPr>
              <a:t>向量</a:t>
            </a:r>
            <a:r>
              <a:rPr lang="zh-CN" altLang="en-US" sz="2800" b="1">
                <a:solidFill>
                  <a:schemeClr val="tx2"/>
                </a:solidFill>
                <a:latin typeface="Times New Roman" panose="02020603050405020304" pitchFamily="18" charset="0"/>
                <a:cs typeface="Times New Roman" panose="02020603050405020304" pitchFamily="18" charset="0"/>
              </a:rPr>
              <a:t>；</a:t>
            </a:r>
          </a:p>
          <a:p>
            <a:pPr marL="357188" indent="-357188" algn="just">
              <a:lnSpc>
                <a:spcPts val="3600"/>
              </a:lnSpc>
              <a:spcBef>
                <a:spcPts val="1800"/>
              </a:spcBef>
            </a:pPr>
            <a:r>
              <a:rPr lang="zh-CN" altLang="en-US" sz="2800" b="1" smtClean="0">
                <a:solidFill>
                  <a:schemeClr val="tx2"/>
                </a:solidFill>
                <a:latin typeface="Times New Roman" panose="02020603050405020304" pitchFamily="18" charset="0"/>
                <a:cs typeface="Times New Roman" panose="02020603050405020304" pitchFamily="18" charset="0"/>
                <a:sym typeface="Symbol"/>
              </a:rPr>
              <a:t> </a:t>
            </a:r>
            <a:r>
              <a:rPr lang="zh-CN" altLang="en-US" sz="2800" b="1" smtClean="0">
                <a:solidFill>
                  <a:schemeClr val="tx2"/>
                </a:solidFill>
                <a:latin typeface="Times New Roman" panose="02020603050405020304" pitchFamily="18" charset="0"/>
                <a:cs typeface="Times New Roman" panose="02020603050405020304" pitchFamily="18" charset="0"/>
              </a:rPr>
              <a:t>最多</a:t>
            </a:r>
            <a:r>
              <a:rPr lang="zh-CN" altLang="en-US" sz="2800" b="1">
                <a:solidFill>
                  <a:schemeClr val="tx2"/>
                </a:solidFill>
                <a:latin typeface="Times New Roman" panose="02020603050405020304" pitchFamily="18" charset="0"/>
                <a:cs typeface="Times New Roman" panose="02020603050405020304" pitchFamily="18" charset="0"/>
              </a:rPr>
              <a:t>多达</a:t>
            </a:r>
            <a:r>
              <a:rPr lang="en-US" altLang="zh-CN" sz="2800" b="1">
                <a:solidFill>
                  <a:schemeClr val="tx2"/>
                </a:solidFill>
                <a:latin typeface="Times New Roman" panose="02020603050405020304" pitchFamily="18" charset="0"/>
                <a:cs typeface="Times New Roman" panose="02020603050405020304" pitchFamily="18" charset="0"/>
              </a:rPr>
              <a:t>11</a:t>
            </a:r>
            <a:r>
              <a:rPr lang="zh-CN" altLang="en-US" sz="2800" b="1">
                <a:solidFill>
                  <a:schemeClr val="tx2"/>
                </a:solidFill>
                <a:latin typeface="Times New Roman" panose="02020603050405020304" pitchFamily="18" charset="0"/>
                <a:cs typeface="Times New Roman" panose="02020603050405020304" pitchFamily="18" charset="0"/>
              </a:rPr>
              <a:t>个</a:t>
            </a:r>
            <a:r>
              <a:rPr lang="zh-CN" altLang="en-US" sz="2800" b="1" smtClean="0">
                <a:solidFill>
                  <a:schemeClr val="tx2"/>
                </a:solidFill>
                <a:latin typeface="Times New Roman" panose="02020603050405020304" pitchFamily="18" charset="0"/>
                <a:cs typeface="Times New Roman" panose="02020603050405020304" pitchFamily="18" charset="0"/>
              </a:rPr>
              <a:t>定时器</a:t>
            </a:r>
            <a:r>
              <a:rPr lang="zh-CN" altLang="en-US" sz="2800" b="1">
                <a:solidFill>
                  <a:schemeClr val="tx2"/>
                </a:solidFill>
                <a:latin typeface="Times New Roman" panose="02020603050405020304" pitchFamily="18" charset="0"/>
                <a:cs typeface="Times New Roman" panose="02020603050405020304" pitchFamily="18" charset="0"/>
              </a:rPr>
              <a:t>：</a:t>
            </a:r>
            <a:r>
              <a:rPr lang="en-US" altLang="zh-CN" sz="2800" b="1">
                <a:solidFill>
                  <a:schemeClr val="tx2"/>
                </a:solidFill>
                <a:latin typeface="Times New Roman" panose="02020603050405020304" pitchFamily="18" charset="0"/>
                <a:cs typeface="Times New Roman" panose="02020603050405020304" pitchFamily="18" charset="0"/>
              </a:rPr>
              <a:t>4</a:t>
            </a:r>
            <a:r>
              <a:rPr lang="zh-CN" altLang="en-US" sz="2800" b="1">
                <a:solidFill>
                  <a:schemeClr val="tx2"/>
                </a:solidFill>
                <a:latin typeface="Times New Roman" panose="02020603050405020304" pitchFamily="18" charset="0"/>
                <a:cs typeface="Times New Roman" panose="02020603050405020304" pitchFamily="18" charset="0"/>
              </a:rPr>
              <a:t>个</a:t>
            </a:r>
            <a:r>
              <a:rPr lang="en-US" altLang="zh-CN" sz="2800" b="1">
                <a:solidFill>
                  <a:schemeClr val="tx2"/>
                </a:solidFill>
                <a:latin typeface="Times New Roman" panose="02020603050405020304" pitchFamily="18" charset="0"/>
                <a:cs typeface="Times New Roman" panose="02020603050405020304" pitchFamily="18" charset="0"/>
              </a:rPr>
              <a:t>16</a:t>
            </a:r>
            <a:r>
              <a:rPr lang="zh-CN" altLang="en-US" sz="2800" b="1">
                <a:solidFill>
                  <a:schemeClr val="tx2"/>
                </a:solidFill>
                <a:latin typeface="Times New Roman" panose="02020603050405020304" pitchFamily="18" charset="0"/>
                <a:cs typeface="Times New Roman" panose="02020603050405020304" pitchFamily="18" charset="0"/>
              </a:rPr>
              <a:t>位</a:t>
            </a:r>
            <a:r>
              <a:rPr lang="zh-CN" altLang="en-US" sz="2800" b="1" smtClean="0">
                <a:solidFill>
                  <a:schemeClr val="tx2"/>
                </a:solidFill>
                <a:latin typeface="Times New Roman" panose="02020603050405020304" pitchFamily="18" charset="0"/>
                <a:cs typeface="Times New Roman" panose="02020603050405020304" pitchFamily="18" charset="0"/>
              </a:rPr>
              <a:t>定时器，</a:t>
            </a:r>
            <a:r>
              <a:rPr lang="en-US" altLang="zh-CN" sz="2800" b="1" smtClean="0">
                <a:solidFill>
                  <a:schemeClr val="tx2"/>
                </a:solidFill>
                <a:latin typeface="Times New Roman" panose="02020603050405020304" pitchFamily="18" charset="0"/>
                <a:cs typeface="Times New Roman" panose="02020603050405020304" pitchFamily="18" charset="0"/>
              </a:rPr>
              <a:t>2</a:t>
            </a:r>
            <a:r>
              <a:rPr lang="zh-CN" altLang="en-US" sz="2800" b="1">
                <a:solidFill>
                  <a:schemeClr val="tx2"/>
                </a:solidFill>
                <a:latin typeface="Times New Roman" panose="02020603050405020304" pitchFamily="18" charset="0"/>
                <a:cs typeface="Times New Roman" panose="02020603050405020304" pitchFamily="18" charset="0"/>
              </a:rPr>
              <a:t>个</a:t>
            </a:r>
            <a:r>
              <a:rPr lang="en-US" altLang="zh-CN" sz="2800" b="1">
                <a:solidFill>
                  <a:schemeClr val="tx2"/>
                </a:solidFill>
                <a:latin typeface="Times New Roman" panose="02020603050405020304" pitchFamily="18" charset="0"/>
                <a:cs typeface="Times New Roman" panose="02020603050405020304" pitchFamily="18" charset="0"/>
              </a:rPr>
              <a:t>16</a:t>
            </a:r>
            <a:r>
              <a:rPr lang="zh-CN" altLang="en-US" sz="2800" b="1">
                <a:solidFill>
                  <a:schemeClr val="tx2"/>
                </a:solidFill>
                <a:latin typeface="Times New Roman" panose="02020603050405020304" pitchFamily="18" charset="0"/>
                <a:cs typeface="Times New Roman" panose="02020603050405020304" pitchFamily="18" charset="0"/>
              </a:rPr>
              <a:t>位</a:t>
            </a:r>
            <a:r>
              <a:rPr lang="zh-CN" altLang="en-US" sz="2800" b="1" smtClean="0">
                <a:solidFill>
                  <a:schemeClr val="tx2"/>
                </a:solidFill>
                <a:latin typeface="Times New Roman" panose="02020603050405020304" pitchFamily="18" charset="0"/>
                <a:cs typeface="Times New Roman" panose="02020603050405020304" pitchFamily="18" charset="0"/>
              </a:rPr>
              <a:t>的   </a:t>
            </a:r>
            <a:r>
              <a:rPr lang="en-US" altLang="zh-CN" sz="2800" b="1" smtClean="0">
                <a:solidFill>
                  <a:schemeClr val="tx2"/>
                </a:solidFill>
                <a:latin typeface="Times New Roman" panose="02020603050405020304" pitchFamily="18" charset="0"/>
                <a:cs typeface="Times New Roman" panose="02020603050405020304" pitchFamily="18" charset="0"/>
              </a:rPr>
              <a:t>6</a:t>
            </a:r>
            <a:r>
              <a:rPr lang="zh-CN" altLang="en-US" sz="2800" b="1">
                <a:solidFill>
                  <a:schemeClr val="tx2"/>
                </a:solidFill>
                <a:latin typeface="Times New Roman" panose="02020603050405020304" pitchFamily="18" charset="0"/>
                <a:cs typeface="Times New Roman" panose="02020603050405020304" pitchFamily="18" charset="0"/>
              </a:rPr>
              <a:t>通道高级控制</a:t>
            </a:r>
            <a:r>
              <a:rPr lang="zh-CN" altLang="en-US" sz="2800" b="1" smtClean="0">
                <a:solidFill>
                  <a:schemeClr val="tx2"/>
                </a:solidFill>
                <a:latin typeface="Times New Roman" panose="02020603050405020304" pitchFamily="18" charset="0"/>
                <a:cs typeface="Times New Roman" panose="02020603050405020304" pitchFamily="18" charset="0"/>
              </a:rPr>
              <a:t>定时器，</a:t>
            </a:r>
            <a:r>
              <a:rPr lang="en-US" altLang="zh-CN" sz="2800" b="1" smtClean="0">
                <a:solidFill>
                  <a:schemeClr val="tx2"/>
                </a:solidFill>
                <a:latin typeface="Times New Roman" panose="02020603050405020304" pitchFamily="18" charset="0"/>
                <a:cs typeface="Times New Roman" panose="02020603050405020304" pitchFamily="18" charset="0"/>
              </a:rPr>
              <a:t>2</a:t>
            </a:r>
            <a:r>
              <a:rPr lang="zh-CN" altLang="en-US" sz="2800" b="1" smtClean="0">
                <a:solidFill>
                  <a:schemeClr val="tx2"/>
                </a:solidFill>
                <a:latin typeface="Times New Roman" panose="02020603050405020304" pitchFamily="18" charset="0"/>
                <a:cs typeface="Times New Roman" panose="02020603050405020304" pitchFamily="18" charset="0"/>
              </a:rPr>
              <a:t>个</a:t>
            </a:r>
            <a:r>
              <a:rPr lang="en-US" altLang="zh-CN" sz="2800" b="1" smtClean="0">
                <a:solidFill>
                  <a:schemeClr val="tx2"/>
                </a:solidFill>
                <a:latin typeface="Times New Roman" panose="02020603050405020304" pitchFamily="18" charset="0"/>
                <a:cs typeface="Times New Roman" panose="02020603050405020304" pitchFamily="18" charset="0"/>
              </a:rPr>
              <a:t>WDT</a:t>
            </a:r>
            <a:r>
              <a:rPr lang="zh-CN" altLang="en-US" sz="2800" b="1" smtClean="0">
                <a:solidFill>
                  <a:schemeClr val="tx2"/>
                </a:solidFill>
                <a:latin typeface="Times New Roman" panose="02020603050405020304" pitchFamily="18" charset="0"/>
                <a:cs typeface="Times New Roman" panose="02020603050405020304" pitchFamily="18" charset="0"/>
              </a:rPr>
              <a:t>，</a:t>
            </a:r>
            <a:r>
              <a:rPr lang="en-US" altLang="zh-CN" sz="2800" b="1" err="1" smtClean="0">
                <a:solidFill>
                  <a:schemeClr val="tx2"/>
                </a:solidFill>
                <a:latin typeface="Times New Roman" panose="02020603050405020304" pitchFamily="18" charset="0"/>
                <a:cs typeface="Times New Roman" panose="02020603050405020304" pitchFamily="18" charset="0"/>
              </a:rPr>
              <a:t>SysTick</a:t>
            </a:r>
            <a:r>
              <a:rPr lang="zh-CN" altLang="en-US" sz="2800" b="1" smtClean="0">
                <a:solidFill>
                  <a:schemeClr val="tx2"/>
                </a:solidFill>
                <a:latin typeface="Times New Roman" panose="02020603050405020304" pitchFamily="18" charset="0"/>
                <a:cs typeface="Times New Roman" panose="02020603050405020304" pitchFamily="18" charset="0"/>
              </a:rPr>
              <a:t>定时器</a:t>
            </a:r>
            <a:r>
              <a:rPr lang="en-US" altLang="zh-CN" sz="2800" b="1" smtClean="0">
                <a:solidFill>
                  <a:schemeClr val="tx2"/>
                </a:solidFill>
                <a:latin typeface="Times New Roman" panose="02020603050405020304" pitchFamily="18" charset="0"/>
                <a:cs typeface="Times New Roman" panose="02020603050405020304" pitchFamily="18" charset="0"/>
              </a:rPr>
              <a:t>(24</a:t>
            </a:r>
            <a:r>
              <a:rPr lang="zh-CN" altLang="en-US" sz="2800" b="1">
                <a:solidFill>
                  <a:schemeClr val="tx2"/>
                </a:solidFill>
                <a:latin typeface="Times New Roman" panose="02020603050405020304" pitchFamily="18" charset="0"/>
                <a:cs typeface="Times New Roman" panose="02020603050405020304" pitchFamily="18" charset="0"/>
              </a:rPr>
              <a:t>位倒</a:t>
            </a:r>
            <a:r>
              <a:rPr lang="zh-CN" altLang="en-US" sz="2800" b="1" smtClean="0">
                <a:solidFill>
                  <a:schemeClr val="tx2"/>
                </a:solidFill>
                <a:latin typeface="Times New Roman" panose="02020603050405020304" pitchFamily="18" charset="0"/>
                <a:cs typeface="Times New Roman" panose="02020603050405020304" pitchFamily="18" charset="0"/>
              </a:rPr>
              <a:t>计数器</a:t>
            </a:r>
            <a:r>
              <a:rPr lang="en-US" altLang="zh-CN" sz="2800" b="1" smtClean="0">
                <a:solidFill>
                  <a:schemeClr val="tx2"/>
                </a:solidFill>
                <a:latin typeface="Times New Roman" panose="02020603050405020304" pitchFamily="18" charset="0"/>
                <a:cs typeface="Times New Roman" panose="02020603050405020304" pitchFamily="18" charset="0"/>
              </a:rPr>
              <a:t>)</a:t>
            </a:r>
            <a:r>
              <a:rPr lang="zh-CN" altLang="en-US" sz="2800" b="1">
                <a:solidFill>
                  <a:schemeClr val="tx2"/>
                </a:solidFill>
                <a:latin typeface="Times New Roman" panose="02020603050405020304" pitchFamily="18" charset="0"/>
                <a:cs typeface="Times New Roman" panose="02020603050405020304" pitchFamily="18" charset="0"/>
              </a:rPr>
              <a:t>，</a:t>
            </a:r>
            <a:r>
              <a:rPr lang="en-US" altLang="zh-CN" sz="2800" b="1" smtClean="0">
                <a:solidFill>
                  <a:schemeClr val="tx2"/>
                </a:solidFill>
                <a:latin typeface="Times New Roman" panose="02020603050405020304" pitchFamily="18" charset="0"/>
                <a:cs typeface="Times New Roman" panose="02020603050405020304" pitchFamily="18" charset="0"/>
              </a:rPr>
              <a:t>2</a:t>
            </a:r>
            <a:r>
              <a:rPr lang="zh-CN" altLang="en-US" sz="2800" b="1">
                <a:solidFill>
                  <a:schemeClr val="tx2"/>
                </a:solidFill>
                <a:latin typeface="Times New Roman" panose="02020603050405020304" pitchFamily="18" charset="0"/>
                <a:cs typeface="Times New Roman" panose="02020603050405020304" pitchFamily="18" charset="0"/>
              </a:rPr>
              <a:t>个</a:t>
            </a:r>
            <a:r>
              <a:rPr lang="en-US" altLang="zh-CN" sz="2800" b="1">
                <a:solidFill>
                  <a:schemeClr val="tx2"/>
                </a:solidFill>
                <a:latin typeface="Times New Roman" panose="02020603050405020304" pitchFamily="18" charset="0"/>
                <a:cs typeface="Times New Roman" panose="02020603050405020304" pitchFamily="18" charset="0"/>
              </a:rPr>
              <a:t>16</a:t>
            </a:r>
            <a:r>
              <a:rPr lang="zh-CN" altLang="en-US" sz="2800" b="1">
                <a:solidFill>
                  <a:schemeClr val="tx2"/>
                </a:solidFill>
                <a:latin typeface="Times New Roman" panose="02020603050405020304" pitchFamily="18" charset="0"/>
                <a:cs typeface="Times New Roman" panose="02020603050405020304" pitchFamily="18" charset="0"/>
              </a:rPr>
              <a:t>位基本定时器用于驱动</a:t>
            </a:r>
            <a:r>
              <a:rPr lang="en-US" altLang="zh-CN" sz="2800" b="1">
                <a:solidFill>
                  <a:schemeClr val="tx2"/>
                </a:solidFill>
                <a:latin typeface="+mn-ea"/>
                <a:cs typeface="Times New Roman" panose="02020603050405020304" pitchFamily="18" charset="0"/>
              </a:rPr>
              <a:t>DAC</a:t>
            </a:r>
            <a:r>
              <a:rPr lang="zh-CN" altLang="en-US" sz="2400" b="1">
                <a:solidFill>
                  <a:schemeClr val="tx2"/>
                </a:solidFill>
                <a:latin typeface="Times New Roman" panose="02020603050405020304" pitchFamily="18" charset="0"/>
                <a:cs typeface="Times New Roman" panose="02020603050405020304" pitchFamily="18" charset="0"/>
              </a:rPr>
              <a:t>。</a:t>
            </a:r>
            <a:endParaRPr lang="zh-CN" altLang="en-US" sz="2800" b="1">
              <a:solidFill>
                <a:schemeClr val="tx2"/>
              </a:solidFill>
              <a:latin typeface="Times New Roman" panose="02020603050405020304" pitchFamily="18" charset="0"/>
              <a:cs typeface="Times New Roman" panose="02020603050405020304" pitchFamily="18" charset="0"/>
            </a:endParaRPr>
          </a:p>
          <a:p>
            <a:pPr marL="357188" indent="-357188" algn="just">
              <a:lnSpc>
                <a:spcPts val="3600"/>
              </a:lnSpc>
              <a:spcBef>
                <a:spcPts val="1800"/>
              </a:spcBef>
            </a:pPr>
            <a:r>
              <a:rPr lang="zh-CN" altLang="en-US" sz="2800" b="1" smtClean="0">
                <a:solidFill>
                  <a:schemeClr val="tx2"/>
                </a:solidFill>
                <a:latin typeface="Times New Roman" panose="02020603050405020304" pitchFamily="18" charset="0"/>
                <a:cs typeface="Times New Roman" panose="02020603050405020304" pitchFamily="18" charset="0"/>
                <a:sym typeface="Symbol"/>
              </a:rPr>
              <a:t> </a:t>
            </a:r>
            <a:r>
              <a:rPr lang="zh-CN" altLang="en-US" sz="2800" b="1" smtClean="0">
                <a:solidFill>
                  <a:schemeClr val="tx2"/>
                </a:solidFill>
                <a:latin typeface="Times New Roman" panose="02020603050405020304" pitchFamily="18" charset="0"/>
                <a:cs typeface="Times New Roman" panose="02020603050405020304" pitchFamily="18" charset="0"/>
              </a:rPr>
              <a:t>最多</a:t>
            </a:r>
            <a:r>
              <a:rPr lang="zh-CN" altLang="en-US" sz="2800" b="1">
                <a:solidFill>
                  <a:schemeClr val="tx2"/>
                </a:solidFill>
                <a:latin typeface="Times New Roman" panose="02020603050405020304" pitchFamily="18" charset="0"/>
                <a:cs typeface="Times New Roman" panose="02020603050405020304" pitchFamily="18" charset="0"/>
              </a:rPr>
              <a:t>多达</a:t>
            </a:r>
            <a:r>
              <a:rPr lang="en-US" altLang="zh-CN" sz="2800" b="1">
                <a:solidFill>
                  <a:schemeClr val="tx2"/>
                </a:solidFill>
                <a:latin typeface="Times New Roman" panose="02020603050405020304" pitchFamily="18" charset="0"/>
                <a:cs typeface="Times New Roman" panose="02020603050405020304" pitchFamily="18" charset="0"/>
              </a:rPr>
              <a:t>13</a:t>
            </a:r>
            <a:r>
              <a:rPr lang="zh-CN" altLang="en-US" sz="2800" b="1">
                <a:solidFill>
                  <a:schemeClr val="tx2"/>
                </a:solidFill>
                <a:latin typeface="Times New Roman" panose="02020603050405020304" pitchFamily="18" charset="0"/>
                <a:cs typeface="Times New Roman" panose="02020603050405020304" pitchFamily="18" charset="0"/>
              </a:rPr>
              <a:t>个通信接口：</a:t>
            </a:r>
            <a:r>
              <a:rPr lang="en-US" altLang="zh-CN" sz="2800" b="1">
                <a:solidFill>
                  <a:schemeClr val="tx2"/>
                </a:solidFill>
                <a:latin typeface="Times New Roman" panose="02020603050405020304" pitchFamily="18" charset="0"/>
                <a:cs typeface="Times New Roman" panose="02020603050405020304" pitchFamily="18" charset="0"/>
              </a:rPr>
              <a:t>2</a:t>
            </a:r>
            <a:r>
              <a:rPr lang="zh-CN" altLang="en-US" sz="2800" b="1">
                <a:solidFill>
                  <a:schemeClr val="tx2"/>
                </a:solidFill>
                <a:latin typeface="Times New Roman" panose="02020603050405020304" pitchFamily="18" charset="0"/>
                <a:cs typeface="Times New Roman" panose="02020603050405020304" pitchFamily="18" charset="0"/>
              </a:rPr>
              <a:t>个</a:t>
            </a:r>
            <a:r>
              <a:rPr lang="en-US" altLang="zh-CN" sz="2800" b="1">
                <a:solidFill>
                  <a:schemeClr val="tx2"/>
                </a:solidFill>
                <a:latin typeface="Times New Roman" panose="02020603050405020304" pitchFamily="18" charset="0"/>
                <a:cs typeface="Times New Roman" panose="02020603050405020304" pitchFamily="18" charset="0"/>
              </a:rPr>
              <a:t>IIC</a:t>
            </a:r>
            <a:r>
              <a:rPr lang="zh-CN" altLang="en-US" sz="2800" b="1" smtClean="0">
                <a:solidFill>
                  <a:schemeClr val="tx2"/>
                </a:solidFill>
                <a:latin typeface="Times New Roman" panose="02020603050405020304" pitchFamily="18" charset="0"/>
                <a:cs typeface="Times New Roman" panose="02020603050405020304" pitchFamily="18" charset="0"/>
              </a:rPr>
              <a:t>接口、</a:t>
            </a:r>
            <a:r>
              <a:rPr lang="en-US" altLang="zh-CN" sz="2800" b="1" smtClean="0">
                <a:solidFill>
                  <a:schemeClr val="tx2"/>
                </a:solidFill>
                <a:latin typeface="Times New Roman" panose="02020603050405020304" pitchFamily="18" charset="0"/>
                <a:cs typeface="Times New Roman" panose="02020603050405020304" pitchFamily="18" charset="0"/>
              </a:rPr>
              <a:t>5</a:t>
            </a:r>
            <a:r>
              <a:rPr lang="zh-CN" altLang="en-US" sz="2800" b="1">
                <a:solidFill>
                  <a:schemeClr val="tx2"/>
                </a:solidFill>
                <a:latin typeface="Times New Roman" panose="02020603050405020304" pitchFamily="18" charset="0"/>
                <a:cs typeface="Times New Roman" panose="02020603050405020304" pitchFamily="18" charset="0"/>
              </a:rPr>
              <a:t>个</a:t>
            </a:r>
            <a:r>
              <a:rPr lang="en-US" altLang="zh-CN" sz="2800" b="1">
                <a:solidFill>
                  <a:schemeClr val="tx2"/>
                </a:solidFill>
                <a:latin typeface="Times New Roman" panose="02020603050405020304" pitchFamily="18" charset="0"/>
                <a:cs typeface="Times New Roman" panose="02020603050405020304" pitchFamily="18" charset="0"/>
              </a:rPr>
              <a:t>USART</a:t>
            </a:r>
            <a:r>
              <a:rPr lang="zh-CN" altLang="en-US" sz="2800" b="1" smtClean="0">
                <a:solidFill>
                  <a:schemeClr val="tx2"/>
                </a:solidFill>
                <a:latin typeface="Times New Roman" panose="02020603050405020304" pitchFamily="18" charset="0"/>
                <a:cs typeface="Times New Roman" panose="02020603050405020304" pitchFamily="18" charset="0"/>
              </a:rPr>
              <a:t>接口、</a:t>
            </a:r>
            <a:r>
              <a:rPr lang="en-US" altLang="zh-CN" sz="2800" b="1" smtClean="0">
                <a:solidFill>
                  <a:schemeClr val="tx2"/>
                </a:solidFill>
                <a:latin typeface="Times New Roman" panose="02020603050405020304" pitchFamily="18" charset="0"/>
                <a:cs typeface="Times New Roman" panose="02020603050405020304" pitchFamily="18" charset="0"/>
              </a:rPr>
              <a:t>3</a:t>
            </a:r>
            <a:r>
              <a:rPr lang="zh-CN" altLang="en-US" sz="2800" b="1">
                <a:solidFill>
                  <a:schemeClr val="tx2"/>
                </a:solidFill>
                <a:latin typeface="Times New Roman" panose="02020603050405020304" pitchFamily="18" charset="0"/>
                <a:cs typeface="Times New Roman" panose="02020603050405020304" pitchFamily="18" charset="0"/>
              </a:rPr>
              <a:t>个</a:t>
            </a:r>
            <a:r>
              <a:rPr lang="en-US" altLang="zh-CN" sz="2800" b="1">
                <a:solidFill>
                  <a:schemeClr val="tx2"/>
                </a:solidFill>
                <a:latin typeface="Times New Roman" panose="02020603050405020304" pitchFamily="18" charset="0"/>
                <a:cs typeface="Times New Roman" panose="02020603050405020304" pitchFamily="18" charset="0"/>
              </a:rPr>
              <a:t>SPI</a:t>
            </a:r>
            <a:r>
              <a:rPr lang="zh-CN" altLang="en-US" sz="2800" b="1" smtClean="0">
                <a:solidFill>
                  <a:schemeClr val="tx2"/>
                </a:solidFill>
                <a:latin typeface="Times New Roman" panose="02020603050405020304" pitchFamily="18" charset="0"/>
                <a:cs typeface="Times New Roman" panose="02020603050405020304" pitchFamily="18" charset="0"/>
              </a:rPr>
              <a:t>接口</a:t>
            </a:r>
            <a:r>
              <a:rPr lang="en-US" altLang="zh-CN" sz="2800" b="1" smtClean="0">
                <a:solidFill>
                  <a:schemeClr val="tx2"/>
                </a:solidFill>
                <a:latin typeface="Times New Roman" panose="02020603050405020304" pitchFamily="18" charset="0"/>
                <a:cs typeface="Times New Roman" panose="02020603050405020304" pitchFamily="18" charset="0"/>
              </a:rPr>
              <a:t>(18 Mbit/s)</a:t>
            </a:r>
            <a:r>
              <a:rPr lang="zh-CN" altLang="en-US" sz="2800" b="1" smtClean="0">
                <a:solidFill>
                  <a:schemeClr val="tx2"/>
                </a:solidFill>
                <a:latin typeface="Times New Roman" panose="02020603050405020304" pitchFamily="18" charset="0"/>
                <a:cs typeface="Times New Roman" panose="02020603050405020304" pitchFamily="18" charset="0"/>
              </a:rPr>
              <a:t>、两</a:t>
            </a:r>
            <a:r>
              <a:rPr lang="zh-CN" altLang="en-US" sz="2800" b="1">
                <a:solidFill>
                  <a:schemeClr val="tx2"/>
                </a:solidFill>
                <a:latin typeface="Times New Roman" panose="02020603050405020304" pitchFamily="18" charset="0"/>
                <a:cs typeface="Times New Roman" panose="02020603050405020304" pitchFamily="18" charset="0"/>
              </a:rPr>
              <a:t>个和</a:t>
            </a:r>
            <a:r>
              <a:rPr lang="en-US" altLang="zh-CN" sz="2800" b="1">
                <a:solidFill>
                  <a:schemeClr val="tx2"/>
                </a:solidFill>
                <a:latin typeface="Times New Roman" panose="02020603050405020304" pitchFamily="18" charset="0"/>
                <a:cs typeface="Times New Roman" panose="02020603050405020304" pitchFamily="18" charset="0"/>
              </a:rPr>
              <a:t>IIS</a:t>
            </a:r>
            <a:r>
              <a:rPr lang="zh-CN" altLang="en-US" sz="2800" b="1">
                <a:solidFill>
                  <a:schemeClr val="tx2"/>
                </a:solidFill>
                <a:latin typeface="Times New Roman" panose="02020603050405020304" pitchFamily="18" charset="0"/>
                <a:cs typeface="Times New Roman" panose="02020603050405020304" pitchFamily="18" charset="0"/>
              </a:rPr>
              <a:t>复用。</a:t>
            </a:r>
            <a:r>
              <a:rPr lang="en-US" altLang="zh-CN" sz="2800" b="1">
                <a:solidFill>
                  <a:schemeClr val="tx2"/>
                </a:solidFill>
                <a:latin typeface="Times New Roman" panose="02020603050405020304" pitchFamily="18" charset="0"/>
                <a:cs typeface="Times New Roman" panose="02020603050405020304" pitchFamily="18" charset="0"/>
              </a:rPr>
              <a:t>CAN</a:t>
            </a:r>
            <a:r>
              <a:rPr lang="zh-CN" altLang="en-US" sz="2800" b="1" smtClean="0">
                <a:solidFill>
                  <a:schemeClr val="tx2"/>
                </a:solidFill>
                <a:latin typeface="Times New Roman" panose="02020603050405020304" pitchFamily="18" charset="0"/>
                <a:cs typeface="Times New Roman" panose="02020603050405020304" pitchFamily="18" charset="0"/>
              </a:rPr>
              <a:t>接口</a:t>
            </a:r>
            <a:r>
              <a:rPr lang="en-US" altLang="zh-CN" sz="2800" b="1" smtClean="0">
                <a:solidFill>
                  <a:schemeClr val="tx2"/>
                </a:solidFill>
                <a:latin typeface="Times New Roman" panose="02020603050405020304" pitchFamily="18" charset="0"/>
                <a:cs typeface="Times New Roman" panose="02020603050405020304" pitchFamily="18" charset="0"/>
              </a:rPr>
              <a:t>(2.0B)</a:t>
            </a:r>
            <a:r>
              <a:rPr lang="zh-CN" altLang="en-US" sz="2800" b="1" smtClean="0">
                <a:solidFill>
                  <a:schemeClr val="tx2"/>
                </a:solidFill>
                <a:latin typeface="Times New Roman" panose="02020603050405020304" pitchFamily="18" charset="0"/>
                <a:cs typeface="Times New Roman" panose="02020603050405020304" pitchFamily="18" charset="0"/>
              </a:rPr>
              <a:t>、 </a:t>
            </a:r>
            <a:r>
              <a:rPr lang="en-US" altLang="zh-CN" sz="2800" b="1" smtClean="0">
                <a:solidFill>
                  <a:schemeClr val="tx2"/>
                </a:solidFill>
                <a:latin typeface="Times New Roman" panose="02020603050405020304" pitchFamily="18" charset="0"/>
                <a:cs typeface="Times New Roman" panose="02020603050405020304" pitchFamily="18" charset="0"/>
              </a:rPr>
              <a:t>USB </a:t>
            </a:r>
            <a:r>
              <a:rPr lang="en-US" altLang="zh-CN" sz="2800" b="1">
                <a:solidFill>
                  <a:schemeClr val="tx2"/>
                </a:solidFill>
                <a:latin typeface="Times New Roman" panose="02020603050405020304" pitchFamily="18" charset="0"/>
                <a:cs typeface="Times New Roman" panose="02020603050405020304" pitchFamily="18" charset="0"/>
              </a:rPr>
              <a:t>2.0</a:t>
            </a:r>
            <a:r>
              <a:rPr lang="zh-CN" altLang="en-US" sz="2800" b="1">
                <a:solidFill>
                  <a:schemeClr val="tx2"/>
                </a:solidFill>
                <a:latin typeface="Times New Roman" panose="02020603050405020304" pitchFamily="18" charset="0"/>
                <a:cs typeface="Times New Roman" panose="02020603050405020304" pitchFamily="18" charset="0"/>
              </a:rPr>
              <a:t>全速</a:t>
            </a:r>
            <a:r>
              <a:rPr lang="zh-CN" altLang="en-US" sz="2800" b="1" smtClean="0">
                <a:solidFill>
                  <a:schemeClr val="tx2"/>
                </a:solidFill>
                <a:latin typeface="Times New Roman" panose="02020603050405020304" pitchFamily="18" charset="0"/>
                <a:cs typeface="Times New Roman" panose="02020603050405020304" pitchFamily="18" charset="0"/>
              </a:rPr>
              <a:t>接口、</a:t>
            </a:r>
            <a:r>
              <a:rPr lang="en-US" altLang="zh-CN" sz="2800" b="1" smtClean="0">
                <a:solidFill>
                  <a:schemeClr val="tx2"/>
                </a:solidFill>
                <a:latin typeface="Times New Roman" panose="02020603050405020304" pitchFamily="18" charset="0"/>
                <a:cs typeface="Times New Roman" panose="02020603050405020304" pitchFamily="18" charset="0"/>
              </a:rPr>
              <a:t>SDIO</a:t>
            </a:r>
            <a:r>
              <a:rPr lang="zh-CN" altLang="en-US" sz="2800" b="1">
                <a:solidFill>
                  <a:schemeClr val="tx2"/>
                </a:solidFill>
                <a:latin typeface="Times New Roman" panose="02020603050405020304" pitchFamily="18" charset="0"/>
                <a:cs typeface="Times New Roman" panose="02020603050405020304" pitchFamily="18" charset="0"/>
              </a:rPr>
              <a:t>接口</a:t>
            </a:r>
            <a:r>
              <a:rPr lang="zh-CN" altLang="en-US" sz="2800" b="1" smtClean="0">
                <a:solidFill>
                  <a:schemeClr val="tx2"/>
                </a:solidFill>
                <a:latin typeface="Times New Roman" panose="02020603050405020304" pitchFamily="18" charset="0"/>
                <a:cs typeface="Times New Roman" panose="02020603050405020304" pitchFamily="18" charset="0"/>
              </a:rPr>
              <a:t>。</a:t>
            </a:r>
            <a:endParaRPr lang="zh-CN" altLang="en-US" sz="2800" b="1">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92427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
            <a:ext cx="9144000" cy="702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72" y="188640"/>
            <a:ext cx="8900455"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951819" y="6237312"/>
            <a:ext cx="3240360" cy="523220"/>
          </a:xfrm>
          <a:prstGeom prst="rect">
            <a:avLst/>
          </a:prstGeom>
          <a:noFill/>
        </p:spPr>
        <p:txBody>
          <a:bodyPr wrap="square" rtlCol="0">
            <a:spAutoFit/>
          </a:bodyPr>
          <a:lstStyle/>
          <a:p>
            <a:pPr lvl="0"/>
            <a:r>
              <a:rPr lang="en-US" altLang="zh-CN" sz="2800" b="1" smtClean="0">
                <a:solidFill>
                  <a:srgbClr val="FF0000"/>
                </a:solidFill>
                <a:latin typeface="Times New Roman" panose="02020603050405020304" pitchFamily="18" charset="0"/>
                <a:cs typeface="Times New Roman" panose="02020603050405020304" pitchFamily="18" charset="0"/>
              </a:rPr>
              <a:t>STM32F103</a:t>
            </a:r>
            <a:r>
              <a:rPr lang="zh-CN" altLang="en-US" sz="2800" b="1" smtClean="0">
                <a:solidFill>
                  <a:srgbClr val="FF0000"/>
                </a:solidFill>
                <a:latin typeface="Times New Roman" panose="02020603050405020304" pitchFamily="18" charset="0"/>
                <a:cs typeface="Times New Roman" panose="02020603050405020304" pitchFamily="18" charset="0"/>
              </a:rPr>
              <a:t>开发板</a:t>
            </a:r>
            <a:endParaRPr lang="en-US" altLang="zh-CN" sz="2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40579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
            <a:ext cx="9144000" cy="702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72541" y="188640"/>
            <a:ext cx="8352928" cy="6453049"/>
          </a:xfrm>
          <a:prstGeom prst="rect">
            <a:avLst/>
          </a:prstGeom>
          <a:noFill/>
        </p:spPr>
        <p:txBody>
          <a:bodyPr wrap="square" rtlCol="0">
            <a:spAutoFit/>
          </a:bodyPr>
          <a:lstStyle/>
          <a:p>
            <a:pPr>
              <a:lnSpc>
                <a:spcPts val="3840"/>
              </a:lnSpc>
            </a:pPr>
            <a:r>
              <a:rPr lang="en-US" altLang="zh-CN" sz="2800" b="1" dirty="0" smtClean="0">
                <a:solidFill>
                  <a:srgbClr val="FF0000"/>
                </a:solidFill>
                <a:latin typeface="Times New Roman" panose="02020603050405020304" pitchFamily="18" charset="0"/>
                <a:cs typeface="Times New Roman" panose="02020603050405020304" pitchFamily="18" charset="0"/>
              </a:rPr>
              <a:t>4</a:t>
            </a:r>
            <a:r>
              <a:rPr lang="en-US" altLang="zh-CN" sz="3200" b="1" dirty="0" smtClean="0">
                <a:solidFill>
                  <a:srgbClr val="FF0000"/>
                </a:solidFill>
                <a:latin typeface="Times New Roman" panose="02020603050405020304" pitchFamily="18" charset="0"/>
                <a:cs typeface="Times New Roman" panose="02020603050405020304" pitchFamily="18" charset="0"/>
              </a:rPr>
              <a:t>. DSP</a:t>
            </a:r>
            <a:r>
              <a:rPr lang="zh-CN" altLang="en-US" sz="3200" b="1" dirty="0" smtClean="0">
                <a:solidFill>
                  <a:srgbClr val="FF0000"/>
                </a:solidFill>
                <a:latin typeface="Times New Roman" panose="02020603050405020304" pitchFamily="18" charset="0"/>
                <a:cs typeface="Times New Roman" panose="02020603050405020304" pitchFamily="18" charset="0"/>
              </a:rPr>
              <a:t>芯片</a:t>
            </a:r>
            <a:endParaRPr lang="en-US" altLang="zh-CN" sz="3200" b="1" dirty="0" smtClean="0">
              <a:solidFill>
                <a:schemeClr val="tx2"/>
              </a:solidFill>
              <a:latin typeface="Times New Roman" panose="02020603050405020304" pitchFamily="18" charset="0"/>
              <a:cs typeface="Times New Roman" panose="02020603050405020304" pitchFamily="18" charset="0"/>
            </a:endParaRPr>
          </a:p>
          <a:p>
            <a:pPr>
              <a:lnSpc>
                <a:spcPts val="4000"/>
              </a:lnSpc>
            </a:pPr>
            <a:r>
              <a:rPr lang="en-US" altLang="zh-CN" sz="3200" b="1" dirty="0">
                <a:solidFill>
                  <a:schemeClr val="tx2"/>
                </a:solidFill>
                <a:latin typeface="Times New Roman" panose="02020603050405020304" pitchFamily="18" charset="0"/>
                <a:cs typeface="Times New Roman" panose="02020603050405020304" pitchFamily="18" charset="0"/>
              </a:rPr>
              <a:t> </a:t>
            </a:r>
            <a:r>
              <a:rPr lang="en-US" altLang="zh-CN" sz="3200" b="1" dirty="0" smtClean="0">
                <a:solidFill>
                  <a:schemeClr val="tx2"/>
                </a:solidFill>
                <a:latin typeface="Times New Roman" panose="02020603050405020304" pitchFamily="18" charset="0"/>
                <a:cs typeface="Times New Roman" panose="02020603050405020304" pitchFamily="18" charset="0"/>
              </a:rPr>
              <a:t>       </a:t>
            </a:r>
            <a:r>
              <a:rPr lang="zh-CN" altLang="en-US" sz="2800" b="1" dirty="0" smtClean="0">
                <a:solidFill>
                  <a:schemeClr val="tx2"/>
                </a:solidFill>
                <a:latin typeface="Times New Roman" panose="02020603050405020304" pitchFamily="18" charset="0"/>
                <a:cs typeface="Times New Roman" panose="02020603050405020304" pitchFamily="18" charset="0"/>
              </a:rPr>
              <a:t>数字信号处理器，是为了适应实时、</a:t>
            </a:r>
            <a:r>
              <a:rPr lang="zh-CN" altLang="en-US" sz="2800" b="1" dirty="0" smtClean="0">
                <a:solidFill>
                  <a:srgbClr val="FF0000"/>
                </a:solidFill>
                <a:latin typeface="Times New Roman" panose="02020603050405020304" pitchFamily="18" charset="0"/>
                <a:cs typeface="Times New Roman" panose="02020603050405020304" pitchFamily="18" charset="0"/>
              </a:rPr>
              <a:t>快</a:t>
            </a:r>
            <a:r>
              <a:rPr lang="zh-CN" altLang="en-US" sz="2800" b="1" dirty="0" smtClean="0">
                <a:solidFill>
                  <a:schemeClr val="tx2"/>
                </a:solidFill>
                <a:latin typeface="Times New Roman" panose="02020603050405020304" pitchFamily="18" charset="0"/>
                <a:cs typeface="Times New Roman" panose="02020603050405020304" pitchFamily="18" charset="0"/>
              </a:rPr>
              <a:t>速地实现各种复杂的数字信号处理算法。</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marL="712788">
              <a:lnSpc>
                <a:spcPts val="4000"/>
              </a:lnSpc>
              <a:buFont typeface="Wingdings" panose="05000000000000000000" pitchFamily="2" charset="2"/>
              <a:buChar char="u"/>
            </a:pPr>
            <a:r>
              <a:rPr lang="zh-CN" altLang="en-US" sz="2800" b="1" dirty="0" smtClean="0">
                <a:solidFill>
                  <a:schemeClr val="tx2"/>
                </a:solidFill>
                <a:latin typeface="Times New Roman" panose="02020603050405020304" pitchFamily="18" charset="0"/>
                <a:cs typeface="Times New Roman" panose="02020603050405020304" pitchFamily="18" charset="0"/>
              </a:rPr>
              <a:t>在嵌入式应用方面挑战微处理器</a:t>
            </a:r>
            <a:r>
              <a:rPr lang="en-US" altLang="zh-CN" sz="2800" b="1" dirty="0" smtClean="0">
                <a:solidFill>
                  <a:schemeClr val="tx2"/>
                </a:solidFill>
                <a:latin typeface="Times New Roman" panose="02020603050405020304" pitchFamily="18" charset="0"/>
                <a:cs typeface="Times New Roman" panose="02020603050405020304" pitchFamily="18" charset="0"/>
              </a:rPr>
              <a:t>CPU</a:t>
            </a:r>
          </a:p>
          <a:p>
            <a:pPr marL="712788">
              <a:lnSpc>
                <a:spcPts val="4000"/>
              </a:lnSpc>
              <a:buFont typeface="Wingdings" panose="05000000000000000000" pitchFamily="2" charset="2"/>
              <a:buChar char="u"/>
            </a:pPr>
            <a:r>
              <a:rPr lang="zh-CN" altLang="en-US" sz="2800" b="1" dirty="0" smtClean="0">
                <a:solidFill>
                  <a:schemeClr val="tx2"/>
                </a:solidFill>
                <a:latin typeface="Times New Roman" panose="02020603050405020304" pitchFamily="18" charset="0"/>
                <a:cs typeface="Times New Roman" panose="02020603050405020304" pitchFamily="18" charset="0"/>
              </a:rPr>
              <a:t>在数字控制方面可挑战单片机</a:t>
            </a:r>
            <a:r>
              <a:rPr lang="en-US" altLang="zh-CN" sz="2800" b="1" dirty="0" smtClean="0">
                <a:solidFill>
                  <a:schemeClr val="tx2"/>
                </a:solidFill>
                <a:latin typeface="Times New Roman" panose="02020603050405020304" pitchFamily="18" charset="0"/>
                <a:cs typeface="Times New Roman" panose="02020603050405020304" pitchFamily="18" charset="0"/>
              </a:rPr>
              <a:t>MCU</a:t>
            </a:r>
          </a:p>
          <a:p>
            <a:pPr>
              <a:lnSpc>
                <a:spcPts val="4000"/>
              </a:lnSpc>
              <a:spcBef>
                <a:spcPts val="1800"/>
              </a:spcBef>
            </a:pPr>
            <a:r>
              <a:rPr lang="en-US" altLang="zh-CN" sz="2800" b="1" dirty="0" smtClean="0">
                <a:solidFill>
                  <a:schemeClr val="tx2"/>
                </a:solidFill>
                <a:latin typeface="Times New Roman" panose="02020603050405020304" pitchFamily="18" charset="0"/>
                <a:cs typeface="Times New Roman" panose="02020603050405020304" pitchFamily="18" charset="0"/>
              </a:rPr>
              <a:t>DSP</a:t>
            </a:r>
            <a:r>
              <a:rPr lang="zh-CN" altLang="en-US" sz="2800" b="1" dirty="0" smtClean="0">
                <a:solidFill>
                  <a:schemeClr val="tx2"/>
                </a:solidFill>
                <a:latin typeface="Times New Roman" panose="02020603050405020304" pitchFamily="18" charset="0"/>
                <a:cs typeface="Times New Roman" panose="02020603050405020304" pitchFamily="18" charset="0"/>
              </a:rPr>
              <a:t>芯片一般具有如下主要特点：</a:t>
            </a:r>
          </a:p>
          <a:p>
            <a:pPr marL="457200" indent="-457200">
              <a:lnSpc>
                <a:spcPts val="4000"/>
              </a:lnSpc>
              <a:buFont typeface="Wingdings" panose="05000000000000000000" pitchFamily="2" charset="2"/>
              <a:buChar char="l"/>
            </a:pPr>
            <a:r>
              <a:rPr lang="zh-CN" altLang="en-US" sz="2800" b="1" dirty="0" smtClean="0">
                <a:solidFill>
                  <a:schemeClr val="tx2"/>
                </a:solidFill>
                <a:latin typeface="Times New Roman" panose="02020603050405020304" pitchFamily="18" charset="0"/>
                <a:cs typeface="Times New Roman" panose="02020603050405020304" pitchFamily="18" charset="0"/>
              </a:rPr>
              <a:t>哈佛结构：程序</a:t>
            </a:r>
            <a:r>
              <a:rPr lang="zh-CN" altLang="en-US" sz="2800" b="1" dirty="0">
                <a:solidFill>
                  <a:schemeClr val="tx2"/>
                </a:solidFill>
                <a:latin typeface="Times New Roman" panose="02020603050405020304" pitchFamily="18" charset="0"/>
                <a:cs typeface="Times New Roman" panose="02020603050405020304" pitchFamily="18" charset="0"/>
              </a:rPr>
              <a:t>和数据空间分开，可以同时访问指令和数据；</a:t>
            </a:r>
            <a:endParaRPr lang="en-US" altLang="zh-CN" sz="2800" b="1" dirty="0">
              <a:solidFill>
                <a:schemeClr val="tx2"/>
              </a:solidFill>
              <a:latin typeface="Times New Roman" panose="02020603050405020304" pitchFamily="18" charset="0"/>
              <a:cs typeface="Times New Roman" panose="02020603050405020304" pitchFamily="18" charset="0"/>
            </a:endParaRPr>
          </a:p>
          <a:p>
            <a:pPr marL="457200" indent="-457200">
              <a:lnSpc>
                <a:spcPts val="4000"/>
              </a:lnSpc>
              <a:buFont typeface="Wingdings" panose="05000000000000000000" pitchFamily="2" charset="2"/>
              <a:buChar char="l"/>
            </a:pPr>
            <a:r>
              <a:rPr lang="zh-CN" altLang="en-US" sz="2800" b="1" dirty="0" smtClean="0">
                <a:solidFill>
                  <a:schemeClr val="tx2"/>
                </a:solidFill>
                <a:latin typeface="Times New Roman" panose="02020603050405020304" pitchFamily="18" charset="0"/>
                <a:cs typeface="Times New Roman" panose="02020603050405020304" pitchFamily="18" charset="0"/>
              </a:rPr>
              <a:t>在</a:t>
            </a:r>
            <a:r>
              <a:rPr lang="zh-CN" altLang="en-US" sz="2800" b="1" dirty="0">
                <a:solidFill>
                  <a:schemeClr val="tx2"/>
                </a:solidFill>
                <a:latin typeface="Times New Roman" panose="02020603050405020304" pitchFamily="18" charset="0"/>
                <a:cs typeface="Times New Roman" panose="02020603050405020304" pitchFamily="18" charset="0"/>
              </a:rPr>
              <a:t>一个指令周期内可完成一次乘法和一次加法</a:t>
            </a:r>
            <a:r>
              <a:rPr lang="zh-CN" altLang="en-US" sz="2800" b="1" dirty="0" smtClean="0">
                <a:solidFill>
                  <a:schemeClr val="tx2"/>
                </a:solidFill>
                <a:latin typeface="Times New Roman" panose="02020603050405020304" pitchFamily="18" charset="0"/>
                <a:cs typeface="Times New Roman" panose="02020603050405020304" pitchFamily="18" charset="0"/>
              </a:rPr>
              <a:t>；</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marL="457200" indent="-457200">
              <a:lnSpc>
                <a:spcPts val="4000"/>
              </a:lnSpc>
              <a:buFont typeface="Wingdings" panose="05000000000000000000" pitchFamily="2" charset="2"/>
              <a:buChar char="l"/>
            </a:pPr>
            <a:r>
              <a:rPr lang="zh-CN" altLang="en-US" sz="2800" b="1" dirty="0" smtClean="0">
                <a:solidFill>
                  <a:schemeClr val="tx2"/>
                </a:solidFill>
                <a:latin typeface="Times New Roman" panose="02020603050405020304" pitchFamily="18" charset="0"/>
                <a:cs typeface="Times New Roman" panose="02020603050405020304" pitchFamily="18" charset="0"/>
              </a:rPr>
              <a:t>片</a:t>
            </a:r>
            <a:r>
              <a:rPr lang="zh-CN" altLang="en-US" sz="2800" b="1" dirty="0">
                <a:solidFill>
                  <a:schemeClr val="tx2"/>
                </a:solidFill>
                <a:latin typeface="Times New Roman" panose="02020603050405020304" pitchFamily="18" charset="0"/>
                <a:cs typeface="Times New Roman" panose="02020603050405020304" pitchFamily="18" charset="0"/>
              </a:rPr>
              <a:t>内具有快速</a:t>
            </a:r>
            <a:r>
              <a:rPr lang="en-US" altLang="zh-CN" sz="2800" b="1" dirty="0" smtClean="0">
                <a:solidFill>
                  <a:schemeClr val="tx2"/>
                </a:solidFill>
                <a:latin typeface="Times New Roman" panose="02020603050405020304" pitchFamily="18" charset="0"/>
                <a:cs typeface="Times New Roman" panose="02020603050405020304" pitchFamily="18" charset="0"/>
              </a:rPr>
              <a:t>RAM</a:t>
            </a:r>
            <a:r>
              <a:rPr lang="zh-CN" altLang="en-US" sz="2800" b="1" dirty="0" smtClean="0">
                <a:solidFill>
                  <a:schemeClr val="tx2"/>
                </a:solidFill>
                <a:latin typeface="Times New Roman" panose="02020603050405020304" pitchFamily="18" charset="0"/>
                <a:cs typeface="Times New Roman" panose="02020603050405020304" pitchFamily="18" charset="0"/>
              </a:rPr>
              <a:t>（单访问</a:t>
            </a:r>
            <a:r>
              <a:rPr lang="en-US" altLang="zh-CN" sz="2800" b="1" dirty="0" smtClean="0">
                <a:solidFill>
                  <a:srgbClr val="FF0000"/>
                </a:solidFill>
                <a:latin typeface="Times New Roman" panose="02020603050405020304" pitchFamily="18" charset="0"/>
                <a:cs typeface="Times New Roman" panose="02020603050405020304" pitchFamily="18" charset="0"/>
              </a:rPr>
              <a:t>S</a:t>
            </a:r>
            <a:r>
              <a:rPr lang="en-US" altLang="zh-CN" sz="2400" b="1" dirty="0" smtClean="0">
                <a:solidFill>
                  <a:srgbClr val="FF0000"/>
                </a:solidFill>
                <a:latin typeface="Times New Roman" panose="02020603050405020304" pitchFamily="18" charset="0"/>
                <a:cs typeface="Times New Roman" panose="02020603050405020304" pitchFamily="18" charset="0"/>
              </a:rPr>
              <a:t>A</a:t>
            </a:r>
            <a:r>
              <a:rPr lang="en-US" altLang="zh-CN" sz="2800" b="1" dirty="0" smtClean="0">
                <a:solidFill>
                  <a:schemeClr val="tx2"/>
                </a:solidFill>
                <a:latin typeface="Times New Roman" panose="02020603050405020304" pitchFamily="18" charset="0"/>
                <a:cs typeface="Times New Roman" panose="02020603050405020304" pitchFamily="18" charset="0"/>
              </a:rPr>
              <a:t>RAM</a:t>
            </a:r>
            <a:r>
              <a:rPr lang="zh-CN" altLang="en-US" sz="2800" b="1" dirty="0" smtClean="0">
                <a:solidFill>
                  <a:schemeClr val="tx2"/>
                </a:solidFill>
                <a:latin typeface="Times New Roman" panose="02020603050405020304" pitchFamily="18" charset="0"/>
                <a:cs typeface="Times New Roman" panose="02020603050405020304" pitchFamily="18" charset="0"/>
              </a:rPr>
              <a:t>和双访问</a:t>
            </a:r>
            <a:r>
              <a:rPr lang="en-US" altLang="zh-CN" sz="2800" b="1" dirty="0" smtClean="0">
                <a:solidFill>
                  <a:srgbClr val="FF0000"/>
                </a:solidFill>
                <a:latin typeface="Times New Roman" panose="02020603050405020304" pitchFamily="18" charset="0"/>
                <a:cs typeface="Times New Roman" panose="02020603050405020304" pitchFamily="18" charset="0"/>
              </a:rPr>
              <a:t>D</a:t>
            </a:r>
            <a:r>
              <a:rPr lang="en-US" altLang="zh-CN" sz="2400" b="1" dirty="0" smtClean="0">
                <a:solidFill>
                  <a:srgbClr val="FF0000"/>
                </a:solidFill>
                <a:latin typeface="Times New Roman" panose="02020603050405020304" pitchFamily="18" charset="0"/>
                <a:cs typeface="Times New Roman" panose="02020603050405020304" pitchFamily="18" charset="0"/>
              </a:rPr>
              <a:t>A</a:t>
            </a:r>
            <a:r>
              <a:rPr lang="en-US" altLang="zh-CN" sz="2800" b="1" dirty="0" smtClean="0">
                <a:solidFill>
                  <a:schemeClr val="tx2"/>
                </a:solidFill>
                <a:latin typeface="Times New Roman" panose="02020603050405020304" pitchFamily="18" charset="0"/>
                <a:cs typeface="Times New Roman" panose="02020603050405020304" pitchFamily="18" charset="0"/>
              </a:rPr>
              <a:t>RAM</a:t>
            </a:r>
            <a:r>
              <a:rPr lang="zh-CN" altLang="en-US" sz="2800" b="1" dirty="0" smtClean="0">
                <a:solidFill>
                  <a:schemeClr val="tx2"/>
                </a:solidFill>
                <a:latin typeface="Times New Roman" panose="02020603050405020304" pitchFamily="18" charset="0"/>
                <a:cs typeface="Times New Roman" panose="02020603050405020304" pitchFamily="18" charset="0"/>
              </a:rPr>
              <a:t>，通常</a:t>
            </a:r>
            <a:r>
              <a:rPr lang="zh-CN" altLang="en-US" sz="2800" b="1" dirty="0">
                <a:solidFill>
                  <a:schemeClr val="tx2"/>
                </a:solidFill>
                <a:latin typeface="Times New Roman" panose="02020603050405020304" pitchFamily="18" charset="0"/>
                <a:cs typeface="Times New Roman" panose="02020603050405020304" pitchFamily="18" charset="0"/>
              </a:rPr>
              <a:t>可通过独立的数据总线在两块中</a:t>
            </a:r>
            <a:r>
              <a:rPr lang="zh-CN" altLang="en-US" sz="2800" b="1">
                <a:solidFill>
                  <a:schemeClr val="tx2"/>
                </a:solidFill>
                <a:latin typeface="Times New Roman" panose="02020603050405020304" pitchFamily="18" charset="0"/>
                <a:cs typeface="Times New Roman" panose="02020603050405020304" pitchFamily="18" charset="0"/>
              </a:rPr>
              <a:t>同时</a:t>
            </a:r>
            <a:r>
              <a:rPr lang="zh-CN" altLang="en-US" sz="2800" b="1" smtClean="0">
                <a:solidFill>
                  <a:schemeClr val="tx2"/>
                </a:solidFill>
                <a:latin typeface="Times New Roman" panose="02020603050405020304" pitchFamily="18" charset="0"/>
                <a:cs typeface="Times New Roman" panose="02020603050405020304" pitchFamily="18" charset="0"/>
              </a:rPr>
              <a:t>访问；</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49342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
            <a:ext cx="9144000" cy="702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72540" y="366623"/>
            <a:ext cx="8591948" cy="6247864"/>
          </a:xfrm>
          <a:prstGeom prst="rect">
            <a:avLst/>
          </a:prstGeom>
          <a:noFill/>
        </p:spPr>
        <p:txBody>
          <a:bodyPr wrap="square" rtlCol="0">
            <a:spAutoFit/>
          </a:bodyPr>
          <a:lstStyle/>
          <a:p>
            <a:pPr marL="457200" indent="-457200">
              <a:lnSpc>
                <a:spcPts val="4000"/>
              </a:lnSpc>
              <a:buFont typeface="Wingdings" panose="05000000000000000000" pitchFamily="2" charset="2"/>
              <a:buChar char="l"/>
            </a:pPr>
            <a:r>
              <a:rPr lang="zh-CN" altLang="en-US" sz="2800" b="1" dirty="0">
                <a:solidFill>
                  <a:schemeClr val="tx2"/>
                </a:solidFill>
                <a:latin typeface="Times New Roman" panose="02020603050405020304" pitchFamily="18" charset="0"/>
                <a:cs typeface="Times New Roman" panose="02020603050405020304" pitchFamily="18" charset="0"/>
              </a:rPr>
              <a:t>双乘法器、双算术逻辑</a:t>
            </a:r>
            <a:r>
              <a:rPr lang="zh-CN" altLang="en-US" sz="2800" b="1">
                <a:solidFill>
                  <a:schemeClr val="tx2"/>
                </a:solidFill>
                <a:latin typeface="Times New Roman" panose="02020603050405020304" pitchFamily="18" charset="0"/>
                <a:cs typeface="Times New Roman" panose="02020603050405020304" pitchFamily="18" charset="0"/>
              </a:rPr>
              <a:t>单元</a:t>
            </a:r>
            <a:r>
              <a:rPr lang="zh-CN" altLang="en-US" sz="2800" b="1" smtClean="0">
                <a:solidFill>
                  <a:schemeClr val="tx2"/>
                </a:solidFill>
                <a:latin typeface="Times New Roman" panose="02020603050405020304" pitchFamily="18" charset="0"/>
                <a:cs typeface="Times New Roman" panose="02020603050405020304" pitchFamily="18" charset="0"/>
              </a:rPr>
              <a:t>、</a:t>
            </a:r>
            <a:r>
              <a:rPr lang="zh-CN" altLang="en-US" sz="2800" b="1">
                <a:solidFill>
                  <a:srgbClr val="FF0000"/>
                </a:solidFill>
                <a:latin typeface="Times New Roman" panose="02020603050405020304" pitchFamily="18" charset="0"/>
                <a:cs typeface="Times New Roman" panose="02020603050405020304" pitchFamily="18" charset="0"/>
              </a:rPr>
              <a:t>多</a:t>
            </a:r>
            <a:r>
              <a:rPr lang="zh-CN" altLang="en-US" sz="2800" b="1" smtClean="0">
                <a:solidFill>
                  <a:schemeClr val="tx2"/>
                </a:solidFill>
                <a:latin typeface="Times New Roman" panose="02020603050405020304" pitchFamily="18" charset="0"/>
                <a:cs typeface="Times New Roman" panose="02020603050405020304" pitchFamily="18" charset="0"/>
              </a:rPr>
              <a:t>累加器；</a:t>
            </a:r>
            <a:endParaRPr lang="en-US" altLang="zh-CN" sz="2800" b="1" dirty="0">
              <a:solidFill>
                <a:schemeClr val="tx2"/>
              </a:solidFill>
              <a:latin typeface="Times New Roman" panose="02020603050405020304" pitchFamily="18" charset="0"/>
              <a:cs typeface="Times New Roman" panose="02020603050405020304" pitchFamily="18" charset="0"/>
            </a:endParaRPr>
          </a:p>
          <a:p>
            <a:pPr marL="457200" indent="-457200">
              <a:lnSpc>
                <a:spcPts val="4000"/>
              </a:lnSpc>
              <a:buFont typeface="Wingdings" panose="05000000000000000000" pitchFamily="2" charset="2"/>
              <a:buChar char="l"/>
            </a:pPr>
            <a:r>
              <a:rPr lang="zh-CN" altLang="en-US" sz="2800" b="1" dirty="0" smtClean="0">
                <a:solidFill>
                  <a:schemeClr val="tx2"/>
                </a:solidFill>
                <a:latin typeface="Times New Roman" panose="02020603050405020304" pitchFamily="18" charset="0"/>
                <a:cs typeface="Times New Roman" panose="02020603050405020304" pitchFamily="18" charset="0"/>
              </a:rPr>
              <a:t>具有</a:t>
            </a:r>
            <a:r>
              <a:rPr lang="zh-CN" altLang="en-US" sz="2800" b="1" dirty="0">
                <a:solidFill>
                  <a:schemeClr val="tx2"/>
                </a:solidFill>
                <a:latin typeface="Times New Roman" panose="02020603050405020304" pitchFamily="18" charset="0"/>
                <a:cs typeface="Times New Roman" panose="02020603050405020304" pitchFamily="18" charset="0"/>
              </a:rPr>
              <a:t>低开销或无开销循环及跳转的硬件支持</a:t>
            </a:r>
            <a:r>
              <a:rPr lang="zh-CN" altLang="en-US" sz="2800" b="1" dirty="0" smtClean="0">
                <a:solidFill>
                  <a:schemeClr val="tx2"/>
                </a:solidFill>
                <a:latin typeface="Times New Roman" panose="02020603050405020304" pitchFamily="18" charset="0"/>
                <a:cs typeface="Times New Roman" panose="02020603050405020304" pitchFamily="18" charset="0"/>
              </a:rPr>
              <a:t>；</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marL="457200" indent="-457200">
              <a:lnSpc>
                <a:spcPts val="4000"/>
              </a:lnSpc>
              <a:buFont typeface="Wingdings" panose="05000000000000000000" pitchFamily="2" charset="2"/>
              <a:buChar char="l"/>
            </a:pPr>
            <a:r>
              <a:rPr lang="zh-CN" altLang="en-US" sz="2800" b="1" dirty="0" smtClean="0">
                <a:solidFill>
                  <a:schemeClr val="tx2"/>
                </a:solidFill>
                <a:latin typeface="Times New Roman" panose="02020603050405020304" pitchFamily="18" charset="0"/>
                <a:cs typeface="Times New Roman" panose="02020603050405020304" pitchFamily="18" charset="0"/>
              </a:rPr>
              <a:t>快速</a:t>
            </a:r>
            <a:r>
              <a:rPr lang="zh-CN" altLang="en-US" sz="2800" b="1" dirty="0">
                <a:solidFill>
                  <a:schemeClr val="tx2"/>
                </a:solidFill>
                <a:latin typeface="Times New Roman" panose="02020603050405020304" pitchFamily="18" charset="0"/>
                <a:cs typeface="Times New Roman" panose="02020603050405020304" pitchFamily="18" charset="0"/>
              </a:rPr>
              <a:t>的中断处理和硬件</a:t>
            </a:r>
            <a:r>
              <a:rPr lang="en-US" altLang="zh-CN" sz="2800" b="1" dirty="0">
                <a:solidFill>
                  <a:schemeClr val="tx2"/>
                </a:solidFill>
                <a:latin typeface="Times New Roman" panose="02020603050405020304" pitchFamily="18" charset="0"/>
                <a:cs typeface="Times New Roman" panose="02020603050405020304" pitchFamily="18" charset="0"/>
              </a:rPr>
              <a:t>I/O</a:t>
            </a:r>
            <a:r>
              <a:rPr lang="zh-CN" altLang="en-US" sz="2800" b="1" dirty="0">
                <a:solidFill>
                  <a:schemeClr val="tx2"/>
                </a:solidFill>
                <a:latin typeface="Times New Roman" panose="02020603050405020304" pitchFamily="18" charset="0"/>
                <a:cs typeface="Times New Roman" panose="02020603050405020304" pitchFamily="18" charset="0"/>
              </a:rPr>
              <a:t>支持</a:t>
            </a:r>
            <a:r>
              <a:rPr lang="zh-CN" altLang="en-US" sz="2800" b="1" dirty="0" smtClean="0">
                <a:solidFill>
                  <a:schemeClr val="tx2"/>
                </a:solidFill>
                <a:latin typeface="Times New Roman" panose="02020603050405020304" pitchFamily="18" charset="0"/>
                <a:cs typeface="Times New Roman" panose="02020603050405020304" pitchFamily="18" charset="0"/>
              </a:rPr>
              <a:t>；</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marL="457200" indent="-457200">
              <a:lnSpc>
                <a:spcPts val="4000"/>
              </a:lnSpc>
              <a:buFont typeface="Wingdings" panose="05000000000000000000" pitchFamily="2" charset="2"/>
              <a:buChar char="l"/>
            </a:pPr>
            <a:r>
              <a:rPr lang="zh-CN" altLang="en-US" sz="2800" b="1" dirty="0" smtClean="0">
                <a:solidFill>
                  <a:schemeClr val="tx2"/>
                </a:solidFill>
                <a:latin typeface="Times New Roman" panose="02020603050405020304" pitchFamily="18" charset="0"/>
                <a:cs typeface="Times New Roman" panose="02020603050405020304" pitchFamily="18" charset="0"/>
              </a:rPr>
              <a:t>具有</a:t>
            </a:r>
            <a:r>
              <a:rPr lang="zh-CN" altLang="en-US" sz="2800" b="1" dirty="0">
                <a:solidFill>
                  <a:schemeClr val="tx2"/>
                </a:solidFill>
                <a:latin typeface="Times New Roman" panose="02020603050405020304" pitchFamily="18" charset="0"/>
                <a:cs typeface="Times New Roman" panose="02020603050405020304" pitchFamily="18" charset="0"/>
              </a:rPr>
              <a:t>在单周期内操作的多个硬件地址产生器</a:t>
            </a:r>
            <a:r>
              <a:rPr lang="zh-CN" altLang="en-US" sz="2800" b="1" dirty="0" smtClean="0">
                <a:solidFill>
                  <a:schemeClr val="tx2"/>
                </a:solidFill>
                <a:latin typeface="Times New Roman" panose="02020603050405020304" pitchFamily="18" charset="0"/>
                <a:cs typeface="Times New Roman" panose="02020603050405020304" pitchFamily="18" charset="0"/>
              </a:rPr>
              <a:t>；</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marL="457200" indent="-457200">
              <a:lnSpc>
                <a:spcPts val="4000"/>
              </a:lnSpc>
              <a:buFont typeface="Wingdings" panose="05000000000000000000" pitchFamily="2" charset="2"/>
              <a:buChar char="l"/>
            </a:pPr>
            <a:r>
              <a:rPr lang="zh-CN" altLang="en-US" sz="2800" b="1" dirty="0" smtClean="0">
                <a:solidFill>
                  <a:schemeClr val="tx2"/>
                </a:solidFill>
                <a:latin typeface="Times New Roman" panose="02020603050405020304" pitchFamily="18" charset="0"/>
                <a:cs typeface="Times New Roman" panose="02020603050405020304" pitchFamily="18" charset="0"/>
              </a:rPr>
              <a:t>可以</a:t>
            </a:r>
            <a:r>
              <a:rPr lang="zh-CN" altLang="en-US" sz="2800" b="1" dirty="0">
                <a:solidFill>
                  <a:schemeClr val="tx2"/>
                </a:solidFill>
                <a:latin typeface="Times New Roman" panose="02020603050405020304" pitchFamily="18" charset="0"/>
                <a:cs typeface="Times New Roman" panose="02020603050405020304" pitchFamily="18" charset="0"/>
              </a:rPr>
              <a:t>并行执行多个操作</a:t>
            </a:r>
            <a:r>
              <a:rPr lang="zh-CN" altLang="en-US" sz="2800" b="1" dirty="0" smtClean="0">
                <a:solidFill>
                  <a:schemeClr val="tx2"/>
                </a:solidFill>
                <a:latin typeface="Times New Roman" panose="02020603050405020304" pitchFamily="18" charset="0"/>
                <a:cs typeface="Times New Roman" panose="02020603050405020304" pitchFamily="18" charset="0"/>
              </a:rPr>
              <a:t>；</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marL="457200" indent="-457200">
              <a:lnSpc>
                <a:spcPts val="4000"/>
              </a:lnSpc>
              <a:buFont typeface="Wingdings" panose="05000000000000000000" pitchFamily="2" charset="2"/>
              <a:buChar char="l"/>
            </a:pPr>
            <a:r>
              <a:rPr lang="zh-CN" altLang="en-US" sz="2800" b="1" dirty="0" smtClean="0">
                <a:solidFill>
                  <a:schemeClr val="tx2"/>
                </a:solidFill>
                <a:latin typeface="Times New Roman" panose="02020603050405020304" pitchFamily="18" charset="0"/>
                <a:cs typeface="Times New Roman" panose="02020603050405020304" pitchFamily="18" charset="0"/>
              </a:rPr>
              <a:t>极其灵活的</a:t>
            </a:r>
            <a:r>
              <a:rPr lang="zh-CN" altLang="en-US" sz="2800" b="1" smtClean="0">
                <a:solidFill>
                  <a:schemeClr val="tx2"/>
                </a:solidFill>
                <a:latin typeface="Times New Roman" panose="02020603050405020304" pitchFamily="18" charset="0"/>
                <a:cs typeface="Times New Roman" panose="02020603050405020304" pitchFamily="18" charset="0"/>
              </a:rPr>
              <a:t>数据寻址方式；</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marL="457200" indent="-457200">
              <a:lnSpc>
                <a:spcPts val="4000"/>
              </a:lnSpc>
              <a:buFont typeface="Wingdings" panose="05000000000000000000" pitchFamily="2" charset="2"/>
              <a:buChar char="l"/>
            </a:pPr>
            <a:r>
              <a:rPr lang="zh-CN" altLang="en-US" sz="2800" b="1" dirty="0" smtClean="0">
                <a:solidFill>
                  <a:schemeClr val="tx2"/>
                </a:solidFill>
                <a:latin typeface="Times New Roman" panose="02020603050405020304" pitchFamily="18" charset="0"/>
                <a:cs typeface="Times New Roman" panose="02020603050405020304" pitchFamily="18" charset="0"/>
              </a:rPr>
              <a:t>支持</a:t>
            </a:r>
            <a:r>
              <a:rPr lang="zh-CN" altLang="en-US" sz="2800" b="1" dirty="0">
                <a:solidFill>
                  <a:schemeClr val="tx2"/>
                </a:solidFill>
                <a:latin typeface="Times New Roman" panose="02020603050405020304" pitchFamily="18" charset="0"/>
                <a:cs typeface="Times New Roman" panose="02020603050405020304" pitchFamily="18" charset="0"/>
              </a:rPr>
              <a:t>流水线操作，使取指、译码和执行等操作可以</a:t>
            </a:r>
            <a:r>
              <a:rPr lang="zh-CN" altLang="en-US" sz="2800" b="1">
                <a:solidFill>
                  <a:schemeClr val="tx2"/>
                </a:solidFill>
                <a:latin typeface="Times New Roman" panose="02020603050405020304" pitchFamily="18" charset="0"/>
                <a:cs typeface="Times New Roman" panose="02020603050405020304" pitchFamily="18" charset="0"/>
              </a:rPr>
              <a:t>重叠</a:t>
            </a:r>
            <a:r>
              <a:rPr lang="zh-CN" altLang="en-US" sz="2800" b="1" smtClean="0">
                <a:solidFill>
                  <a:schemeClr val="tx2"/>
                </a:solidFill>
                <a:latin typeface="Times New Roman" panose="02020603050405020304" pitchFamily="18" charset="0"/>
                <a:cs typeface="Times New Roman" panose="02020603050405020304" pitchFamily="18" charset="0"/>
              </a:rPr>
              <a:t>执行；</a:t>
            </a:r>
            <a:endParaRPr lang="en-US" altLang="zh-CN" sz="2800" b="1" smtClean="0">
              <a:solidFill>
                <a:schemeClr val="tx2"/>
              </a:solidFill>
              <a:latin typeface="Times New Roman" panose="02020603050405020304" pitchFamily="18" charset="0"/>
              <a:cs typeface="Times New Roman" panose="02020603050405020304" pitchFamily="18" charset="0"/>
            </a:endParaRPr>
          </a:p>
          <a:p>
            <a:pPr marL="457200" indent="-457200">
              <a:lnSpc>
                <a:spcPts val="4000"/>
              </a:lnSpc>
              <a:buFont typeface="Wingdings" panose="05000000000000000000" pitchFamily="2" charset="2"/>
              <a:buChar char="l"/>
            </a:pPr>
            <a:r>
              <a:rPr lang="zh-CN" altLang="en-US" sz="2800" b="1" smtClean="0">
                <a:solidFill>
                  <a:schemeClr val="tx2"/>
                </a:solidFill>
                <a:latin typeface="Times New Roman" panose="02020603050405020304" pitchFamily="18" charset="0"/>
                <a:cs typeface="Times New Roman" panose="02020603050405020304" pitchFamily="18" charset="0"/>
              </a:rPr>
              <a:t>片</a:t>
            </a:r>
            <a:r>
              <a:rPr lang="zh-CN" altLang="en-US" sz="2800" b="1" dirty="0" smtClean="0">
                <a:solidFill>
                  <a:schemeClr val="tx2"/>
                </a:solidFill>
                <a:latin typeface="Times New Roman" panose="02020603050405020304" pitchFamily="18" charset="0"/>
                <a:cs typeface="Times New Roman" panose="02020603050405020304" pitchFamily="18" charset="0"/>
              </a:rPr>
              <a:t>内集成了丰富的外设模块：</a:t>
            </a:r>
            <a:r>
              <a:rPr lang="en-US" altLang="zh-CN" sz="2800" b="1" dirty="0" smtClean="0">
                <a:solidFill>
                  <a:schemeClr val="tx2"/>
                </a:solidFill>
                <a:latin typeface="Times New Roman" panose="02020603050405020304" pitchFamily="18" charset="0"/>
                <a:cs typeface="Times New Roman" panose="02020603050405020304" pitchFamily="18" charset="0"/>
              </a:rPr>
              <a:t>ADC</a:t>
            </a:r>
            <a:r>
              <a:rPr lang="zh-CN" altLang="en-US" sz="2800" b="1" dirty="0" smtClean="0">
                <a:solidFill>
                  <a:schemeClr val="tx2"/>
                </a:solidFill>
                <a:latin typeface="Times New Roman" panose="02020603050405020304" pitchFamily="18" charset="0"/>
                <a:cs typeface="Times New Roman" panose="02020603050405020304" pitchFamily="18" charset="0"/>
              </a:rPr>
              <a:t>、定时器、</a:t>
            </a:r>
            <a:r>
              <a:rPr lang="en-US" altLang="zh-CN" sz="2800" b="1" dirty="0" smtClean="0">
                <a:solidFill>
                  <a:schemeClr val="tx2"/>
                </a:solidFill>
                <a:latin typeface="Times New Roman" panose="02020603050405020304" pitchFamily="18" charset="0"/>
                <a:cs typeface="Times New Roman" panose="02020603050405020304" pitchFamily="18" charset="0"/>
              </a:rPr>
              <a:t>SCI</a:t>
            </a:r>
            <a:r>
              <a:rPr lang="zh-CN" altLang="en-US" sz="2800" b="1" dirty="0" smtClean="0">
                <a:solidFill>
                  <a:schemeClr val="tx2"/>
                </a:solidFill>
                <a:latin typeface="Times New Roman" panose="02020603050405020304" pitchFamily="18" charset="0"/>
                <a:cs typeface="Times New Roman" panose="02020603050405020304" pitchFamily="18" charset="0"/>
              </a:rPr>
              <a:t>、</a:t>
            </a:r>
            <a:r>
              <a:rPr lang="en-US" altLang="zh-CN" sz="2800" b="1" dirty="0" smtClean="0">
                <a:solidFill>
                  <a:schemeClr val="tx2"/>
                </a:solidFill>
                <a:latin typeface="Times New Roman" panose="02020603050405020304" pitchFamily="18" charset="0"/>
                <a:cs typeface="Times New Roman" panose="02020603050405020304" pitchFamily="18" charset="0"/>
              </a:rPr>
              <a:t>SPI</a:t>
            </a:r>
            <a:r>
              <a:rPr lang="zh-CN" altLang="en-US" sz="2800" b="1" dirty="0" smtClean="0">
                <a:solidFill>
                  <a:schemeClr val="tx2"/>
                </a:solidFill>
                <a:latin typeface="Times New Roman" panose="02020603050405020304" pitchFamily="18" charset="0"/>
                <a:cs typeface="Times New Roman" panose="02020603050405020304" pitchFamily="18" charset="0"/>
              </a:rPr>
              <a:t>、</a:t>
            </a:r>
            <a:r>
              <a:rPr lang="en-US" altLang="zh-CN" sz="2800" b="1" dirty="0" smtClean="0">
                <a:solidFill>
                  <a:schemeClr val="tx2"/>
                </a:solidFill>
                <a:latin typeface="Times New Roman" panose="02020603050405020304" pitchFamily="18" charset="0"/>
                <a:cs typeface="Times New Roman" panose="02020603050405020304" pitchFamily="18" charset="0"/>
              </a:rPr>
              <a:t>CAN</a:t>
            </a:r>
            <a:r>
              <a:rPr lang="zh-CN" altLang="en-US" sz="2800" b="1" dirty="0" smtClean="0">
                <a:solidFill>
                  <a:schemeClr val="tx2"/>
                </a:solidFill>
                <a:latin typeface="Times New Roman" panose="02020603050405020304" pitchFamily="18" charset="0"/>
                <a:cs typeface="Times New Roman" panose="02020603050405020304" pitchFamily="18" charset="0"/>
              </a:rPr>
              <a:t>、</a:t>
            </a:r>
            <a:r>
              <a:rPr lang="en-US" altLang="zh-CN" sz="2800" b="1" smtClean="0">
                <a:solidFill>
                  <a:schemeClr val="tx2"/>
                </a:solidFill>
                <a:latin typeface="Times New Roman" panose="02020603050405020304" pitchFamily="18" charset="0"/>
                <a:cs typeface="Times New Roman" panose="02020603050405020304" pitchFamily="18" charset="0"/>
              </a:rPr>
              <a:t>USB</a:t>
            </a:r>
            <a:r>
              <a:rPr lang="zh-CN" altLang="en-US" sz="2800" b="1" smtClean="0">
                <a:solidFill>
                  <a:schemeClr val="tx2"/>
                </a:solidFill>
                <a:latin typeface="Times New Roman" panose="02020603050405020304" pitchFamily="18" charset="0"/>
                <a:cs typeface="Times New Roman" panose="02020603050405020304" pitchFamily="18" charset="0"/>
              </a:rPr>
              <a:t>等；</a:t>
            </a:r>
            <a:endParaRPr lang="en-US" altLang="zh-CN" sz="2800" b="1" smtClean="0">
              <a:solidFill>
                <a:schemeClr val="tx2"/>
              </a:solidFill>
              <a:latin typeface="Times New Roman" panose="02020603050405020304" pitchFamily="18" charset="0"/>
              <a:cs typeface="Times New Roman" panose="02020603050405020304" pitchFamily="18" charset="0"/>
            </a:endParaRPr>
          </a:p>
          <a:p>
            <a:pPr marL="457200" indent="-457200">
              <a:lnSpc>
                <a:spcPts val="4000"/>
              </a:lnSpc>
              <a:buFont typeface="Wingdings" panose="05000000000000000000" pitchFamily="2" charset="2"/>
              <a:buChar char="l"/>
            </a:pPr>
            <a:r>
              <a:rPr lang="zh-CN" altLang="en-US" sz="2800" b="1" smtClean="0">
                <a:solidFill>
                  <a:schemeClr val="tx2"/>
                </a:solidFill>
                <a:latin typeface="Times New Roman" panose="02020603050405020304" pitchFamily="18" charset="0"/>
                <a:cs typeface="Times New Roman" panose="02020603050405020304" pitchFamily="18" charset="0"/>
              </a:rPr>
              <a:t>高速</a:t>
            </a:r>
            <a:r>
              <a:rPr lang="zh-CN" altLang="en-US" sz="2800" b="1" dirty="0">
                <a:solidFill>
                  <a:schemeClr val="tx2"/>
                </a:solidFill>
                <a:latin typeface="Times New Roman" panose="02020603050405020304" pitchFamily="18" charset="0"/>
                <a:cs typeface="Times New Roman" panose="02020603050405020304" pitchFamily="18" charset="0"/>
              </a:rPr>
              <a:t>时钟，</a:t>
            </a:r>
            <a:r>
              <a:rPr lang="zh-CN" altLang="en-US" sz="2800" b="1">
                <a:solidFill>
                  <a:schemeClr val="tx2"/>
                </a:solidFill>
                <a:latin typeface="Times New Roman" panose="02020603050405020304" pitchFamily="18" charset="0"/>
                <a:cs typeface="Times New Roman" panose="02020603050405020304" pitchFamily="18" charset="0"/>
              </a:rPr>
              <a:t>主频</a:t>
            </a:r>
            <a:r>
              <a:rPr lang="en-US" altLang="zh-CN" sz="2800" b="1" smtClean="0">
                <a:solidFill>
                  <a:schemeClr val="tx2"/>
                </a:solidFill>
                <a:latin typeface="Times New Roman" panose="02020603050405020304" pitchFamily="18" charset="0"/>
                <a:cs typeface="Times New Roman" panose="02020603050405020304" pitchFamily="18" charset="0"/>
              </a:rPr>
              <a:t>150MHZ—10GHz</a:t>
            </a:r>
            <a:r>
              <a:rPr lang="zh-CN" altLang="en-US" sz="2800" b="1" smtClean="0">
                <a:solidFill>
                  <a:schemeClr val="tx2"/>
                </a:solidFill>
                <a:latin typeface="Times New Roman" panose="02020603050405020304" pitchFamily="18" charset="0"/>
                <a:cs typeface="Times New Roman" panose="02020603050405020304" pitchFamily="18" charset="0"/>
              </a:rPr>
              <a:t>；</a:t>
            </a:r>
            <a:endParaRPr lang="en-US" altLang="zh-CN" sz="2800" b="1" dirty="0">
              <a:solidFill>
                <a:schemeClr val="tx2"/>
              </a:solidFill>
              <a:latin typeface="Times New Roman" panose="02020603050405020304" pitchFamily="18" charset="0"/>
              <a:cs typeface="Times New Roman" panose="02020603050405020304" pitchFamily="18" charset="0"/>
            </a:endParaRPr>
          </a:p>
          <a:p>
            <a:pPr marL="457200" indent="-457200">
              <a:lnSpc>
                <a:spcPts val="4000"/>
              </a:lnSpc>
              <a:buFont typeface="Wingdings" panose="05000000000000000000" pitchFamily="2" charset="2"/>
              <a:buChar char="l"/>
            </a:pPr>
            <a:r>
              <a:rPr lang="zh-CN" altLang="en-US" sz="2800" b="1" smtClean="0">
                <a:solidFill>
                  <a:schemeClr val="tx2"/>
                </a:solidFill>
                <a:latin typeface="Times New Roman" panose="02020603050405020304" pitchFamily="18" charset="0"/>
                <a:cs typeface="Times New Roman" panose="02020603050405020304" pitchFamily="18" charset="0"/>
              </a:rPr>
              <a:t>极低功耗</a:t>
            </a:r>
            <a:r>
              <a:rPr lang="zh-CN" altLang="en-US" sz="2800" b="1" dirty="0">
                <a:solidFill>
                  <a:schemeClr val="tx2"/>
                </a:solidFill>
                <a:latin typeface="Times New Roman" panose="02020603050405020304" pitchFamily="18" charset="0"/>
                <a:cs typeface="Times New Roman" panose="02020603050405020304" pitchFamily="18" charset="0"/>
              </a:rPr>
              <a:t>，</a:t>
            </a:r>
            <a:r>
              <a:rPr lang="zh-CN" altLang="en-US" sz="2800" b="1">
                <a:solidFill>
                  <a:schemeClr val="tx2"/>
                </a:solidFill>
                <a:latin typeface="Times New Roman" panose="02020603050405020304" pitchFamily="18" charset="0"/>
                <a:cs typeface="Times New Roman" panose="02020603050405020304" pitchFamily="18" charset="0"/>
              </a:rPr>
              <a:t>内部</a:t>
            </a:r>
            <a:r>
              <a:rPr lang="zh-CN" altLang="en-US" sz="2800" b="1" smtClean="0">
                <a:solidFill>
                  <a:schemeClr val="tx2"/>
                </a:solidFill>
                <a:latin typeface="Times New Roman" panose="02020603050405020304" pitchFamily="18" charset="0"/>
                <a:cs typeface="Times New Roman" panose="02020603050405020304" pitchFamily="18" charset="0"/>
              </a:rPr>
              <a:t>模块电源</a:t>
            </a:r>
            <a:r>
              <a:rPr lang="zh-CN" altLang="en-US" sz="2800" b="1">
                <a:solidFill>
                  <a:schemeClr val="tx2"/>
                </a:solidFill>
                <a:latin typeface="Times New Roman" panose="02020603050405020304" pitchFamily="18" charset="0"/>
                <a:cs typeface="Times New Roman" panose="02020603050405020304" pitchFamily="18" charset="0"/>
              </a:rPr>
              <a:t>管理</a:t>
            </a:r>
            <a:r>
              <a:rPr lang="zh-CN" altLang="en-US" sz="2800" b="1" smtClean="0">
                <a:solidFill>
                  <a:schemeClr val="tx2"/>
                </a:solidFill>
                <a:latin typeface="Times New Roman" panose="02020603050405020304" pitchFamily="18" charset="0"/>
                <a:cs typeface="Times New Roman" panose="02020603050405020304" pitchFamily="18" charset="0"/>
              </a:rPr>
              <a:t>功能；</a:t>
            </a:r>
            <a:endParaRPr lang="en-US" altLang="zh-CN" sz="28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22609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380572" y="404664"/>
            <a:ext cx="8334532" cy="6735177"/>
          </a:xfrm>
          <a:prstGeom prst="rect">
            <a:avLst/>
          </a:prstGeom>
        </p:spPr>
        <p:txBody>
          <a:bodyPr wrap="square">
            <a:spAutoFit/>
          </a:bodyPr>
          <a:lstStyle/>
          <a:p>
            <a:pPr marL="514350" indent="-514350">
              <a:lnSpc>
                <a:spcPts val="3800"/>
              </a:lnSpc>
              <a:buAutoNum type="arabicPeriod" startAt="5"/>
            </a:pPr>
            <a:r>
              <a:rPr lang="en-US" altLang="zh-CN" sz="3200" b="1" dirty="0" err="1" smtClean="0">
                <a:solidFill>
                  <a:srgbClr val="FF0000"/>
                </a:solidFill>
                <a:latin typeface="Times New Roman" panose="02020603050405020304" pitchFamily="18" charset="0"/>
                <a:cs typeface="Times New Roman" panose="02020603050405020304" pitchFamily="18" charset="0"/>
              </a:rPr>
              <a:t>Arduino</a:t>
            </a:r>
            <a:endParaRPr lang="en-US" altLang="zh-CN" sz="3200" b="1" dirty="0" smtClean="0">
              <a:solidFill>
                <a:srgbClr val="FF0000"/>
              </a:solidFill>
              <a:latin typeface="Times New Roman" panose="02020603050405020304" pitchFamily="18" charset="0"/>
              <a:cs typeface="Times New Roman" panose="02020603050405020304" pitchFamily="18" charset="0"/>
            </a:endParaRPr>
          </a:p>
          <a:p>
            <a:pPr algn="just">
              <a:lnSpc>
                <a:spcPts val="4300"/>
              </a:lnSpc>
            </a:pPr>
            <a:r>
              <a:rPr lang="en-US" altLang="zh-CN" sz="2800" b="1" dirty="0">
                <a:solidFill>
                  <a:srgbClr val="FF0000"/>
                </a:solidFill>
                <a:latin typeface="Times New Roman" panose="02020603050405020304" pitchFamily="18" charset="0"/>
                <a:cs typeface="Times New Roman" panose="02020603050405020304" pitchFamily="18" charset="0"/>
              </a:rPr>
              <a:t> </a:t>
            </a:r>
            <a:r>
              <a:rPr lang="en-US" altLang="zh-CN" sz="2800" b="1" dirty="0" smtClean="0">
                <a:solidFill>
                  <a:srgbClr val="FF0000"/>
                </a:solidFill>
                <a:latin typeface="Times New Roman" panose="02020603050405020304" pitchFamily="18" charset="0"/>
                <a:cs typeface="Times New Roman" panose="02020603050405020304" pitchFamily="18" charset="0"/>
              </a:rPr>
              <a:t>       </a:t>
            </a:r>
            <a:r>
              <a:rPr lang="zh-CN" altLang="en-US" sz="2800" b="1" dirty="0" smtClean="0">
                <a:solidFill>
                  <a:srgbClr val="1F497D"/>
                </a:solidFill>
                <a:latin typeface="Times New Roman" panose="02020603050405020304" pitchFamily="18" charset="0"/>
                <a:cs typeface="Times New Roman" panose="02020603050405020304" pitchFamily="18" charset="0"/>
              </a:rPr>
              <a:t>是一</a:t>
            </a:r>
            <a:r>
              <a:rPr lang="zh-CN" altLang="en-US" sz="2800" b="1" dirty="0">
                <a:solidFill>
                  <a:srgbClr val="1F497D"/>
                </a:solidFill>
                <a:latin typeface="Times New Roman" panose="02020603050405020304" pitchFamily="18" charset="0"/>
                <a:cs typeface="Times New Roman" panose="02020603050405020304" pitchFamily="18" charset="0"/>
              </a:rPr>
              <a:t>款便捷灵活、</a:t>
            </a:r>
            <a:r>
              <a:rPr lang="zh-CN" altLang="en-US" sz="2800" b="1" dirty="0" smtClean="0">
                <a:solidFill>
                  <a:srgbClr val="1F497D"/>
                </a:solidFill>
                <a:latin typeface="Times New Roman" panose="02020603050405020304" pitchFamily="18" charset="0"/>
                <a:cs typeface="Times New Roman" panose="02020603050405020304" pitchFamily="18" charset="0"/>
              </a:rPr>
              <a:t>方便开发的</a:t>
            </a:r>
            <a:r>
              <a:rPr lang="zh-CN" altLang="en-US" sz="2800" b="1" dirty="0">
                <a:solidFill>
                  <a:srgbClr val="1F497D"/>
                </a:solidFill>
                <a:latin typeface="Times New Roman" panose="02020603050405020304" pitchFamily="18" charset="0"/>
                <a:cs typeface="Times New Roman" panose="02020603050405020304" pitchFamily="18" charset="0"/>
              </a:rPr>
              <a:t>开源电子原型平台，它构建于开放原始</a:t>
            </a:r>
            <a:r>
              <a:rPr lang="zh-CN" altLang="en-US" sz="2800" b="1" dirty="0" smtClean="0">
                <a:solidFill>
                  <a:srgbClr val="1F497D"/>
                </a:solidFill>
                <a:latin typeface="Times New Roman" panose="02020603050405020304" pitchFamily="18" charset="0"/>
                <a:cs typeface="Times New Roman" panose="02020603050405020304" pitchFamily="18" charset="0"/>
              </a:rPr>
              <a:t>码</a:t>
            </a:r>
            <a:r>
              <a:rPr lang="en-US" altLang="zh-CN" sz="2800" b="1" dirty="0" smtClean="0">
                <a:solidFill>
                  <a:srgbClr val="1F497D"/>
                </a:solidFill>
                <a:latin typeface="Times New Roman" panose="02020603050405020304" pitchFamily="18" charset="0"/>
                <a:cs typeface="Times New Roman" panose="02020603050405020304" pitchFamily="18" charset="0"/>
              </a:rPr>
              <a:t>Simple I/O</a:t>
            </a:r>
            <a:r>
              <a:rPr lang="zh-CN" altLang="en-US" sz="2800" b="1" dirty="0" smtClean="0">
                <a:solidFill>
                  <a:srgbClr val="1F497D"/>
                </a:solidFill>
                <a:latin typeface="Times New Roman" panose="02020603050405020304" pitchFamily="18" charset="0"/>
                <a:cs typeface="Times New Roman" panose="02020603050405020304" pitchFamily="18" charset="0"/>
              </a:rPr>
              <a:t>接口板并且</a:t>
            </a:r>
            <a:r>
              <a:rPr lang="zh-CN" altLang="en-US" sz="2800" b="1" dirty="0">
                <a:solidFill>
                  <a:srgbClr val="1F497D"/>
                </a:solidFill>
                <a:latin typeface="Times New Roman" panose="02020603050405020304" pitchFamily="18" charset="0"/>
                <a:cs typeface="Times New Roman" panose="02020603050405020304" pitchFamily="18" charset="0"/>
              </a:rPr>
              <a:t>具有使用类似</a:t>
            </a:r>
            <a:r>
              <a:rPr lang="en-US" altLang="zh-CN" sz="2800" b="1" dirty="0">
                <a:solidFill>
                  <a:srgbClr val="1F497D"/>
                </a:solidFill>
                <a:latin typeface="Times New Roman" panose="02020603050405020304" pitchFamily="18" charset="0"/>
                <a:cs typeface="Times New Roman" panose="02020603050405020304" pitchFamily="18" charset="0"/>
              </a:rPr>
              <a:t>Java</a:t>
            </a:r>
            <a:r>
              <a:rPr lang="zh-CN" altLang="en-US" sz="2800" b="1" dirty="0">
                <a:solidFill>
                  <a:srgbClr val="1F497D"/>
                </a:solidFill>
                <a:latin typeface="Times New Roman" panose="02020603050405020304" pitchFamily="18" charset="0"/>
                <a:cs typeface="Times New Roman" panose="02020603050405020304" pitchFamily="18" charset="0"/>
              </a:rPr>
              <a:t>、</a:t>
            </a:r>
            <a:r>
              <a:rPr lang="en-US" altLang="zh-CN" sz="2800" b="1" dirty="0">
                <a:solidFill>
                  <a:srgbClr val="1F497D"/>
                </a:solidFill>
                <a:latin typeface="Times New Roman" panose="02020603050405020304" pitchFamily="18" charset="0"/>
                <a:cs typeface="Times New Roman" panose="02020603050405020304" pitchFamily="18" charset="0"/>
              </a:rPr>
              <a:t>C</a:t>
            </a:r>
            <a:r>
              <a:rPr lang="zh-CN" altLang="en-US" sz="2800" b="1" dirty="0">
                <a:solidFill>
                  <a:srgbClr val="1F497D"/>
                </a:solidFill>
                <a:latin typeface="Times New Roman" panose="02020603050405020304" pitchFamily="18" charset="0"/>
                <a:cs typeface="Times New Roman" panose="02020603050405020304" pitchFamily="18" charset="0"/>
              </a:rPr>
              <a:t>语言</a:t>
            </a:r>
            <a:r>
              <a:rPr lang="zh-CN" altLang="en-US" sz="2800" b="1" dirty="0" smtClean="0">
                <a:solidFill>
                  <a:srgbClr val="1F497D"/>
                </a:solidFill>
                <a:latin typeface="Times New Roman" panose="02020603050405020304" pitchFamily="18" charset="0"/>
                <a:cs typeface="Times New Roman" panose="02020603050405020304" pitchFamily="18" charset="0"/>
              </a:rPr>
              <a:t>的</a:t>
            </a:r>
            <a:r>
              <a:rPr lang="en-US" altLang="zh-CN" sz="2800" b="1" dirty="0" smtClean="0">
                <a:solidFill>
                  <a:srgbClr val="1F497D"/>
                </a:solidFill>
                <a:latin typeface="Times New Roman" panose="02020603050405020304" pitchFamily="18" charset="0"/>
                <a:cs typeface="Times New Roman" panose="02020603050405020304" pitchFamily="18" charset="0"/>
              </a:rPr>
              <a:t>Processing/ Wiring</a:t>
            </a:r>
            <a:r>
              <a:rPr lang="zh-CN" altLang="en-US" sz="2800" b="1" dirty="0">
                <a:solidFill>
                  <a:srgbClr val="1F497D"/>
                </a:solidFill>
                <a:latin typeface="Times New Roman" panose="02020603050405020304" pitchFamily="18" charset="0"/>
                <a:cs typeface="Times New Roman" panose="02020603050405020304" pitchFamily="18" charset="0"/>
              </a:rPr>
              <a:t>开发环境</a:t>
            </a:r>
            <a:r>
              <a:rPr lang="zh-CN" altLang="en-US" sz="2800" b="1" dirty="0" smtClean="0">
                <a:solidFill>
                  <a:srgbClr val="1F497D"/>
                </a:solidFill>
                <a:latin typeface="Times New Roman" panose="02020603050405020304" pitchFamily="18" charset="0"/>
                <a:cs typeface="Times New Roman" panose="02020603050405020304" pitchFamily="18" charset="0"/>
              </a:rPr>
              <a:t>。</a:t>
            </a:r>
            <a:endParaRPr lang="en-US" altLang="zh-CN" sz="2800" b="1" dirty="0" smtClean="0">
              <a:solidFill>
                <a:srgbClr val="1F497D"/>
              </a:solidFill>
              <a:latin typeface="Times New Roman" panose="02020603050405020304" pitchFamily="18" charset="0"/>
              <a:cs typeface="Times New Roman" panose="02020603050405020304" pitchFamily="18" charset="0"/>
            </a:endParaRPr>
          </a:p>
          <a:p>
            <a:pPr algn="just">
              <a:lnSpc>
                <a:spcPts val="4300"/>
              </a:lnSpc>
              <a:spcBef>
                <a:spcPts val="1800"/>
              </a:spcBef>
            </a:pPr>
            <a:r>
              <a:rPr lang="en-US" altLang="zh-CN" sz="2800" b="1" dirty="0">
                <a:solidFill>
                  <a:srgbClr val="1F497D"/>
                </a:solidFill>
                <a:latin typeface="Times New Roman" panose="02020603050405020304" pitchFamily="18" charset="0"/>
                <a:cs typeface="Times New Roman" panose="02020603050405020304" pitchFamily="18" charset="0"/>
              </a:rPr>
              <a:t> </a:t>
            </a:r>
            <a:r>
              <a:rPr lang="en-US" altLang="zh-CN" sz="2800" b="1" dirty="0" smtClean="0">
                <a:solidFill>
                  <a:srgbClr val="1F497D"/>
                </a:solidFill>
                <a:latin typeface="Times New Roman" panose="02020603050405020304" pitchFamily="18" charset="0"/>
                <a:cs typeface="Times New Roman" panose="02020603050405020304" pitchFamily="18" charset="0"/>
              </a:rPr>
              <a:t>   </a:t>
            </a:r>
            <a:r>
              <a:rPr lang="zh-CN" altLang="en-US" sz="2800" b="1" dirty="0" smtClean="0">
                <a:solidFill>
                  <a:srgbClr val="1F497D"/>
                </a:solidFill>
                <a:latin typeface="Times New Roman" panose="02020603050405020304" pitchFamily="18" charset="0"/>
                <a:cs typeface="Times New Roman" panose="02020603050405020304" pitchFamily="18" charset="0"/>
              </a:rPr>
              <a:t>主要</a:t>
            </a:r>
            <a:r>
              <a:rPr lang="zh-CN" altLang="en-US" sz="2800" b="1" dirty="0">
                <a:solidFill>
                  <a:srgbClr val="1F497D"/>
                </a:solidFill>
                <a:latin typeface="Times New Roman" panose="02020603050405020304" pitchFamily="18" charset="0"/>
                <a:cs typeface="Times New Roman" panose="02020603050405020304" pitchFamily="18" charset="0"/>
              </a:rPr>
              <a:t>包含两个主要的部分</a:t>
            </a:r>
            <a:r>
              <a:rPr lang="zh-CN" altLang="en-US" sz="2800" b="1" dirty="0" smtClean="0">
                <a:solidFill>
                  <a:srgbClr val="1F497D"/>
                </a:solidFill>
                <a:latin typeface="Times New Roman" panose="02020603050405020304" pitchFamily="18" charset="0"/>
                <a:cs typeface="Times New Roman" panose="02020603050405020304" pitchFamily="18" charset="0"/>
              </a:rPr>
              <a:t>：</a:t>
            </a:r>
            <a:endParaRPr lang="en-US" altLang="zh-CN" sz="2800" b="1" dirty="0" smtClean="0">
              <a:solidFill>
                <a:srgbClr val="1F497D"/>
              </a:solidFill>
              <a:latin typeface="Times New Roman" panose="02020603050405020304" pitchFamily="18" charset="0"/>
              <a:cs typeface="Times New Roman" panose="02020603050405020304" pitchFamily="18" charset="0"/>
            </a:endParaRPr>
          </a:p>
          <a:p>
            <a:pPr marL="457200" indent="-457200" algn="just">
              <a:lnSpc>
                <a:spcPts val="4300"/>
              </a:lnSpc>
              <a:buFont typeface="Wingdings" panose="05000000000000000000" pitchFamily="2" charset="2"/>
              <a:buChar char="l"/>
            </a:pPr>
            <a:r>
              <a:rPr lang="zh-CN" altLang="en-US" sz="2800" b="1" dirty="0" smtClean="0">
                <a:solidFill>
                  <a:srgbClr val="FF0000"/>
                </a:solidFill>
                <a:latin typeface="Times New Roman" panose="02020603050405020304" pitchFamily="18" charset="0"/>
                <a:cs typeface="Times New Roman" panose="02020603050405020304" pitchFamily="18" charset="0"/>
              </a:rPr>
              <a:t>硬件部分</a:t>
            </a:r>
            <a:r>
              <a:rPr lang="en-US" altLang="zh-CN" sz="2800" b="1" dirty="0" smtClean="0">
                <a:solidFill>
                  <a:srgbClr val="FF0000"/>
                </a:solidFill>
                <a:latin typeface="Times New Roman" panose="02020603050405020304" pitchFamily="18" charset="0"/>
                <a:cs typeface="Times New Roman" panose="02020603050405020304" pitchFamily="18" charset="0"/>
              </a:rPr>
              <a:t>:</a:t>
            </a:r>
            <a:r>
              <a:rPr lang="zh-CN" altLang="en-US" sz="2800" b="1" dirty="0" smtClean="0">
                <a:solidFill>
                  <a:srgbClr val="1F497D"/>
                </a:solidFill>
                <a:latin typeface="Times New Roman" panose="02020603050405020304" pitchFamily="18" charset="0"/>
                <a:cs typeface="Times New Roman" panose="02020603050405020304" pitchFamily="18" charset="0"/>
              </a:rPr>
              <a:t>是</a:t>
            </a:r>
            <a:r>
              <a:rPr lang="zh-CN" altLang="en-US" sz="2800" b="1" dirty="0">
                <a:solidFill>
                  <a:srgbClr val="1F497D"/>
                </a:solidFill>
                <a:latin typeface="Times New Roman" panose="02020603050405020304" pitchFamily="18" charset="0"/>
                <a:cs typeface="Times New Roman" panose="02020603050405020304" pitchFamily="18" charset="0"/>
              </a:rPr>
              <a:t>可以用来做电路连接的</a:t>
            </a:r>
            <a:r>
              <a:rPr lang="en-US" altLang="zh-CN" sz="2800" b="1" err="1">
                <a:solidFill>
                  <a:srgbClr val="1F497D"/>
                </a:solidFill>
                <a:latin typeface="Times New Roman" panose="02020603050405020304" pitchFamily="18" charset="0"/>
                <a:cs typeface="Times New Roman" panose="02020603050405020304" pitchFamily="18" charset="0"/>
              </a:rPr>
              <a:t>Arduino</a:t>
            </a:r>
            <a:r>
              <a:rPr lang="zh-CN" altLang="en-US" sz="2800" b="1" smtClean="0">
                <a:solidFill>
                  <a:srgbClr val="1F497D"/>
                </a:solidFill>
                <a:latin typeface="Times New Roman" panose="02020603050405020304" pitchFamily="18" charset="0"/>
                <a:cs typeface="Times New Roman" panose="02020603050405020304" pitchFamily="18" charset="0"/>
              </a:rPr>
              <a:t>电路板</a:t>
            </a:r>
            <a:r>
              <a:rPr lang="zh-CN" altLang="en-US" sz="2800" b="1" dirty="0" smtClean="0">
                <a:solidFill>
                  <a:srgbClr val="1F497D"/>
                </a:solidFill>
                <a:latin typeface="Times New Roman" panose="02020603050405020304" pitchFamily="18" charset="0"/>
                <a:cs typeface="Times New Roman" panose="02020603050405020304" pitchFamily="18" charset="0"/>
              </a:rPr>
              <a:t>；</a:t>
            </a:r>
            <a:endParaRPr lang="en-US" altLang="zh-CN" sz="2800" b="1" dirty="0" smtClean="0">
              <a:solidFill>
                <a:srgbClr val="1F497D"/>
              </a:solidFill>
              <a:latin typeface="Times New Roman" panose="02020603050405020304" pitchFamily="18" charset="0"/>
              <a:cs typeface="Times New Roman" panose="02020603050405020304" pitchFamily="18" charset="0"/>
            </a:endParaRPr>
          </a:p>
          <a:p>
            <a:pPr marL="457200" indent="-457200" algn="just">
              <a:lnSpc>
                <a:spcPts val="4300"/>
              </a:lnSpc>
              <a:spcBef>
                <a:spcPts val="1200"/>
              </a:spcBef>
              <a:buFont typeface="Wingdings" panose="05000000000000000000" pitchFamily="2" charset="2"/>
              <a:buChar char="l"/>
            </a:pPr>
            <a:r>
              <a:rPr lang="zh-CN" altLang="en-US" sz="2800" b="1" dirty="0" smtClean="0">
                <a:solidFill>
                  <a:srgbClr val="FF0000"/>
                </a:solidFill>
                <a:latin typeface="Times New Roman" panose="02020603050405020304" pitchFamily="18" charset="0"/>
                <a:cs typeface="Times New Roman" panose="02020603050405020304" pitchFamily="18" charset="0"/>
              </a:rPr>
              <a:t>软件部分：</a:t>
            </a:r>
            <a:r>
              <a:rPr lang="en-US" altLang="zh-CN" sz="2800" b="1" dirty="0" err="1" smtClean="0">
                <a:solidFill>
                  <a:srgbClr val="1F497D"/>
                </a:solidFill>
                <a:latin typeface="Times New Roman" panose="02020603050405020304" pitchFamily="18" charset="0"/>
                <a:cs typeface="Times New Roman" panose="02020603050405020304" pitchFamily="18" charset="0"/>
              </a:rPr>
              <a:t>Arduino</a:t>
            </a:r>
            <a:r>
              <a:rPr lang="en-US" altLang="zh-CN" sz="2800" b="1" dirty="0" smtClean="0">
                <a:solidFill>
                  <a:srgbClr val="1F497D"/>
                </a:solidFill>
                <a:latin typeface="Times New Roman" panose="02020603050405020304" pitchFamily="18" charset="0"/>
                <a:cs typeface="Times New Roman" panose="02020603050405020304" pitchFamily="18" charset="0"/>
              </a:rPr>
              <a:t> </a:t>
            </a:r>
            <a:r>
              <a:rPr lang="en-US" altLang="zh-CN" sz="2800" b="1" dirty="0">
                <a:solidFill>
                  <a:srgbClr val="1F497D"/>
                </a:solidFill>
                <a:latin typeface="Times New Roman" panose="02020603050405020304" pitchFamily="18" charset="0"/>
                <a:cs typeface="Times New Roman" panose="02020603050405020304" pitchFamily="18" charset="0"/>
              </a:rPr>
              <a:t>IDE</a:t>
            </a:r>
            <a:r>
              <a:rPr lang="zh-CN" altLang="en-US" sz="2800" b="1" dirty="0" smtClean="0">
                <a:solidFill>
                  <a:srgbClr val="1F497D"/>
                </a:solidFill>
                <a:latin typeface="Times New Roman" panose="02020603050405020304" pitchFamily="18" charset="0"/>
                <a:cs typeface="Times New Roman" panose="02020603050405020304" pitchFamily="18" charset="0"/>
              </a:rPr>
              <a:t>，应用程序</a:t>
            </a:r>
            <a:r>
              <a:rPr lang="zh-CN" altLang="en-US" sz="2800" b="1" dirty="0">
                <a:solidFill>
                  <a:srgbClr val="1F497D"/>
                </a:solidFill>
                <a:latin typeface="Times New Roman" panose="02020603050405020304" pitchFamily="18" charset="0"/>
                <a:cs typeface="Times New Roman" panose="02020603050405020304" pitchFamily="18" charset="0"/>
              </a:rPr>
              <a:t>开发</a:t>
            </a:r>
            <a:r>
              <a:rPr lang="zh-CN" altLang="en-US" sz="2800" b="1" dirty="0" smtClean="0">
                <a:solidFill>
                  <a:srgbClr val="1F497D"/>
                </a:solidFill>
                <a:latin typeface="Times New Roman" panose="02020603050405020304" pitchFamily="18" charset="0"/>
                <a:cs typeface="Times New Roman" panose="02020603050405020304" pitchFamily="18" charset="0"/>
              </a:rPr>
              <a:t>环境，在</a:t>
            </a:r>
            <a:r>
              <a:rPr lang="en-US" altLang="zh-CN" sz="2800" b="1" dirty="0">
                <a:solidFill>
                  <a:srgbClr val="1F497D"/>
                </a:solidFill>
                <a:latin typeface="Times New Roman" panose="02020603050405020304" pitchFamily="18" charset="0"/>
                <a:cs typeface="Times New Roman" panose="02020603050405020304" pitchFamily="18" charset="0"/>
              </a:rPr>
              <a:t>IDE</a:t>
            </a:r>
            <a:r>
              <a:rPr lang="zh-CN" altLang="en-US" sz="2800" b="1" dirty="0">
                <a:solidFill>
                  <a:srgbClr val="1F497D"/>
                </a:solidFill>
                <a:latin typeface="Times New Roman" panose="02020603050405020304" pitchFamily="18" charset="0"/>
                <a:cs typeface="Times New Roman" panose="02020603050405020304" pitchFamily="18" charset="0"/>
              </a:rPr>
              <a:t>中编写程序代码，将程序上传到</a:t>
            </a:r>
            <a:r>
              <a:rPr lang="en-US" altLang="zh-CN" sz="2800" b="1" dirty="0" err="1">
                <a:solidFill>
                  <a:srgbClr val="1F497D"/>
                </a:solidFill>
                <a:latin typeface="Times New Roman" panose="02020603050405020304" pitchFamily="18" charset="0"/>
                <a:cs typeface="Times New Roman" panose="02020603050405020304" pitchFamily="18" charset="0"/>
              </a:rPr>
              <a:t>Arduino</a:t>
            </a:r>
            <a:r>
              <a:rPr lang="zh-CN" altLang="en-US" sz="2800" b="1" dirty="0">
                <a:solidFill>
                  <a:srgbClr val="1F497D"/>
                </a:solidFill>
                <a:latin typeface="Times New Roman" panose="02020603050405020304" pitchFamily="18" charset="0"/>
                <a:cs typeface="Times New Roman" panose="02020603050405020304" pitchFamily="18" charset="0"/>
              </a:rPr>
              <a:t>电路板后，程序便会告诉</a:t>
            </a:r>
            <a:r>
              <a:rPr lang="en-US" altLang="zh-CN" sz="2800" b="1" dirty="0" err="1">
                <a:solidFill>
                  <a:srgbClr val="1F497D"/>
                </a:solidFill>
                <a:latin typeface="Times New Roman" panose="02020603050405020304" pitchFamily="18" charset="0"/>
                <a:cs typeface="Times New Roman" panose="02020603050405020304" pitchFamily="18" charset="0"/>
              </a:rPr>
              <a:t>Arduino</a:t>
            </a:r>
            <a:r>
              <a:rPr lang="zh-CN" altLang="en-US" sz="2800" b="1" dirty="0">
                <a:solidFill>
                  <a:srgbClr val="1F497D"/>
                </a:solidFill>
                <a:latin typeface="Times New Roman" panose="02020603050405020304" pitchFamily="18" charset="0"/>
                <a:cs typeface="Times New Roman" panose="02020603050405020304" pitchFamily="18" charset="0"/>
              </a:rPr>
              <a:t>电路板要做些什么了</a:t>
            </a:r>
            <a:r>
              <a:rPr lang="zh-CN" altLang="en-US" sz="2800" b="1" dirty="0" smtClean="0">
                <a:solidFill>
                  <a:srgbClr val="1F497D"/>
                </a:solidFill>
                <a:latin typeface="Times New Roman" panose="02020603050405020304" pitchFamily="18" charset="0"/>
                <a:cs typeface="Times New Roman" panose="02020603050405020304" pitchFamily="18" charset="0"/>
              </a:rPr>
              <a:t>。</a:t>
            </a:r>
            <a:endParaRPr lang="en-US" altLang="zh-CN" sz="2800" b="1" dirty="0" smtClean="0">
              <a:solidFill>
                <a:srgbClr val="1F497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59264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251521" y="330807"/>
            <a:ext cx="8568952" cy="6504345"/>
          </a:xfrm>
          <a:prstGeom prst="rect">
            <a:avLst/>
          </a:prstGeom>
        </p:spPr>
        <p:txBody>
          <a:bodyPr wrap="square">
            <a:spAutoFit/>
          </a:bodyPr>
          <a:lstStyle/>
          <a:p>
            <a:pPr>
              <a:lnSpc>
                <a:spcPts val="4400"/>
              </a:lnSpc>
            </a:pPr>
            <a:r>
              <a:rPr lang="zh-CN" altLang="en-US" sz="3200" b="1" smtClean="0">
                <a:solidFill>
                  <a:srgbClr val="FF0000"/>
                </a:solidFill>
                <a:latin typeface="Times New Roman" panose="02020603050405020304" pitchFamily="18" charset="0"/>
                <a:cs typeface="Times New Roman" panose="02020603050405020304" pitchFamily="18" charset="0"/>
              </a:rPr>
              <a:t>特点：</a:t>
            </a:r>
            <a:endParaRPr lang="en-US" altLang="zh-CN" sz="3200" b="1" smtClean="0">
              <a:solidFill>
                <a:srgbClr val="FF0000"/>
              </a:solidFill>
              <a:latin typeface="Times New Roman" panose="02020603050405020304" pitchFamily="18" charset="0"/>
              <a:cs typeface="Times New Roman" panose="02020603050405020304" pitchFamily="18" charset="0"/>
            </a:endParaRPr>
          </a:p>
          <a:p>
            <a:pPr marL="534988" indent="-534988" algn="just">
              <a:lnSpc>
                <a:spcPts val="3500"/>
              </a:lnSpc>
              <a:buFont typeface="Wingdings" panose="05000000000000000000" pitchFamily="2" charset="2"/>
              <a:buChar char="l"/>
            </a:pPr>
            <a:r>
              <a:rPr lang="zh-CN" altLang="en-US" sz="2800" b="1">
                <a:solidFill>
                  <a:srgbClr val="FF0000"/>
                </a:solidFill>
                <a:latin typeface="Times New Roman" panose="02020603050405020304" pitchFamily="18" charset="0"/>
                <a:ea typeface="+mj-ea"/>
                <a:cs typeface="Times New Roman" panose="02020603050405020304" pitchFamily="18" charset="0"/>
              </a:rPr>
              <a:t>跨平台</a:t>
            </a:r>
            <a:r>
              <a:rPr lang="zh-CN" altLang="en-US" sz="2800" b="1">
                <a:solidFill>
                  <a:schemeClr val="tx2"/>
                </a:solidFill>
                <a:latin typeface="Times New Roman" panose="02020603050405020304" pitchFamily="18" charset="0"/>
                <a:ea typeface="+mj-ea"/>
                <a:cs typeface="Times New Roman" panose="02020603050405020304" pitchFamily="18" charset="0"/>
              </a:rPr>
              <a:t>：可以在</a:t>
            </a:r>
            <a:r>
              <a:rPr lang="en-US" altLang="zh-CN" sz="2800" b="1" i="1">
                <a:solidFill>
                  <a:schemeClr val="tx2"/>
                </a:solidFill>
                <a:latin typeface="Times New Roman" panose="02020603050405020304" pitchFamily="18" charset="0"/>
                <a:ea typeface="+mj-ea"/>
                <a:cs typeface="Times New Roman" panose="02020603050405020304" pitchFamily="18" charset="0"/>
              </a:rPr>
              <a:t>Windows</a:t>
            </a:r>
            <a:r>
              <a:rPr lang="zh-CN" altLang="en-US" sz="2800" b="1" i="1">
                <a:solidFill>
                  <a:schemeClr val="tx2"/>
                </a:solidFill>
                <a:latin typeface="Times New Roman" panose="02020603050405020304" pitchFamily="18" charset="0"/>
                <a:ea typeface="+mj-ea"/>
                <a:cs typeface="Times New Roman" panose="02020603050405020304" pitchFamily="18" charset="0"/>
              </a:rPr>
              <a:t>、</a:t>
            </a:r>
            <a:r>
              <a:rPr lang="en-US" altLang="zh-CN" sz="2800" b="1" i="1">
                <a:solidFill>
                  <a:schemeClr val="tx2"/>
                </a:solidFill>
                <a:latin typeface="Times New Roman" panose="02020603050405020304" pitchFamily="18" charset="0"/>
                <a:ea typeface="+mj-ea"/>
                <a:cs typeface="Times New Roman" panose="02020603050405020304" pitchFamily="18" charset="0"/>
              </a:rPr>
              <a:t>Macintosh OS X</a:t>
            </a:r>
            <a:r>
              <a:rPr lang="zh-CN" altLang="en-US" sz="2800" b="1">
                <a:solidFill>
                  <a:schemeClr val="tx2"/>
                </a:solidFill>
                <a:latin typeface="Times New Roman" panose="02020603050405020304" pitchFamily="18" charset="0"/>
                <a:ea typeface="+mj-ea"/>
                <a:cs typeface="Times New Roman" panose="02020603050405020304" pitchFamily="18" charset="0"/>
              </a:rPr>
              <a:t>、</a:t>
            </a:r>
            <a:r>
              <a:rPr lang="en-US" altLang="zh-CN" sz="2800" b="1" i="1" smtClean="0">
                <a:solidFill>
                  <a:schemeClr val="tx2"/>
                </a:solidFill>
                <a:latin typeface="Times New Roman" panose="02020603050405020304" pitchFamily="18" charset="0"/>
                <a:ea typeface="+mj-ea"/>
                <a:cs typeface="Times New Roman" panose="02020603050405020304" pitchFamily="18" charset="0"/>
              </a:rPr>
              <a:t>Linux </a:t>
            </a:r>
            <a:r>
              <a:rPr lang="zh-CN" altLang="en-US" sz="2800" b="1" smtClean="0">
                <a:solidFill>
                  <a:schemeClr val="tx2"/>
                </a:solidFill>
                <a:latin typeface="Times New Roman" panose="02020603050405020304" pitchFamily="18" charset="0"/>
                <a:ea typeface="+mj-ea"/>
                <a:cs typeface="Times New Roman" panose="02020603050405020304" pitchFamily="18" charset="0"/>
              </a:rPr>
              <a:t>三</a:t>
            </a:r>
            <a:r>
              <a:rPr lang="zh-CN" altLang="en-US" sz="2800" b="1">
                <a:solidFill>
                  <a:schemeClr val="tx2"/>
                </a:solidFill>
                <a:latin typeface="Times New Roman" panose="02020603050405020304" pitchFamily="18" charset="0"/>
                <a:ea typeface="+mj-ea"/>
                <a:cs typeface="Times New Roman" panose="02020603050405020304" pitchFamily="18" charset="0"/>
              </a:rPr>
              <a:t>大主流操作系统上</a:t>
            </a:r>
            <a:r>
              <a:rPr lang="zh-CN" altLang="en-US" sz="2800" b="1" smtClean="0">
                <a:solidFill>
                  <a:schemeClr val="tx2"/>
                </a:solidFill>
                <a:latin typeface="Times New Roman" panose="02020603050405020304" pitchFamily="18" charset="0"/>
                <a:ea typeface="+mj-ea"/>
                <a:cs typeface="Times New Roman" panose="02020603050405020304" pitchFamily="18" charset="0"/>
              </a:rPr>
              <a:t>运行。</a:t>
            </a:r>
            <a:endParaRPr lang="en-US" altLang="zh-CN" sz="2800" b="1" smtClean="0">
              <a:solidFill>
                <a:schemeClr val="tx2"/>
              </a:solidFill>
              <a:latin typeface="Times New Roman" panose="02020603050405020304" pitchFamily="18" charset="0"/>
              <a:ea typeface="+mj-ea"/>
              <a:cs typeface="Times New Roman" panose="02020603050405020304" pitchFamily="18" charset="0"/>
            </a:endParaRPr>
          </a:p>
          <a:p>
            <a:pPr marL="534988" indent="-534988" algn="just">
              <a:lnSpc>
                <a:spcPts val="3500"/>
              </a:lnSpc>
              <a:spcBef>
                <a:spcPts val="1200"/>
              </a:spcBef>
              <a:buFont typeface="Wingdings" panose="05000000000000000000" pitchFamily="2" charset="2"/>
              <a:buChar char="l"/>
            </a:pPr>
            <a:r>
              <a:rPr lang="zh-CN" altLang="en-US" sz="2800" b="1">
                <a:solidFill>
                  <a:srgbClr val="FF0000"/>
                </a:solidFill>
                <a:latin typeface="Times New Roman" panose="02020603050405020304" pitchFamily="18" charset="0"/>
                <a:ea typeface="+mj-ea"/>
                <a:cs typeface="Times New Roman" panose="02020603050405020304" pitchFamily="18" charset="0"/>
              </a:rPr>
              <a:t>简单</a:t>
            </a:r>
            <a:r>
              <a:rPr lang="zh-CN" altLang="en-US" sz="2800" b="1" smtClean="0">
                <a:solidFill>
                  <a:srgbClr val="FF0000"/>
                </a:solidFill>
                <a:latin typeface="Times New Roman" panose="02020603050405020304" pitchFamily="18" charset="0"/>
                <a:ea typeface="+mj-ea"/>
                <a:cs typeface="Times New Roman" panose="02020603050405020304" pitchFamily="18" charset="0"/>
              </a:rPr>
              <a:t>清晰</a:t>
            </a:r>
            <a:r>
              <a:rPr lang="zh-CN" altLang="en-US" sz="2800" b="1" smtClean="0">
                <a:solidFill>
                  <a:schemeClr val="tx2"/>
                </a:solidFill>
                <a:latin typeface="Times New Roman" panose="02020603050405020304" pitchFamily="18" charset="0"/>
                <a:ea typeface="+mj-ea"/>
                <a:cs typeface="Times New Roman" panose="02020603050405020304" pitchFamily="18" charset="0"/>
              </a:rPr>
              <a:t>：</a:t>
            </a:r>
            <a:r>
              <a:rPr lang="en-US" altLang="zh-CN" sz="2800" b="1">
                <a:solidFill>
                  <a:schemeClr val="tx2"/>
                </a:solidFill>
                <a:latin typeface="Times New Roman" panose="02020603050405020304" pitchFamily="18" charset="0"/>
                <a:ea typeface="+mj-ea"/>
                <a:cs typeface="Times New Roman" panose="02020603050405020304" pitchFamily="18" charset="0"/>
              </a:rPr>
              <a:t>Arduino IDE</a:t>
            </a:r>
            <a:r>
              <a:rPr lang="zh-CN" altLang="en-US" sz="2800" b="1">
                <a:solidFill>
                  <a:schemeClr val="tx2"/>
                </a:solidFill>
                <a:latin typeface="Times New Roman" panose="02020603050405020304" pitchFamily="18" charset="0"/>
                <a:ea typeface="+mj-ea"/>
                <a:cs typeface="Times New Roman" panose="02020603050405020304" pitchFamily="18" charset="0"/>
              </a:rPr>
              <a:t>基于</a:t>
            </a:r>
            <a:r>
              <a:rPr lang="en-US" altLang="zh-CN" sz="2800" b="1" i="1">
                <a:solidFill>
                  <a:schemeClr val="tx2"/>
                </a:solidFill>
                <a:latin typeface="Times New Roman" panose="02020603050405020304" pitchFamily="18" charset="0"/>
                <a:ea typeface="+mj-ea"/>
                <a:cs typeface="Times New Roman" panose="02020603050405020304" pitchFamily="18" charset="0"/>
              </a:rPr>
              <a:t>processing IDE</a:t>
            </a:r>
            <a:r>
              <a:rPr lang="zh-CN" altLang="en-US" sz="2800" b="1">
                <a:solidFill>
                  <a:schemeClr val="tx2"/>
                </a:solidFill>
                <a:latin typeface="Times New Roman" panose="02020603050405020304" pitchFamily="18" charset="0"/>
                <a:ea typeface="+mj-ea"/>
                <a:cs typeface="Times New Roman" panose="02020603050405020304" pitchFamily="18" charset="0"/>
              </a:rPr>
              <a:t>开发，不需要太多的单片机基础、编程基础，简单学习后，你也可以快速的进行开发</a:t>
            </a:r>
            <a:r>
              <a:rPr lang="zh-CN" altLang="en-US" sz="2800" b="1" smtClean="0">
                <a:solidFill>
                  <a:schemeClr val="tx2"/>
                </a:solidFill>
                <a:latin typeface="Times New Roman" panose="02020603050405020304" pitchFamily="18" charset="0"/>
                <a:ea typeface="+mj-ea"/>
                <a:cs typeface="Times New Roman" panose="02020603050405020304" pitchFamily="18" charset="0"/>
              </a:rPr>
              <a:t>。</a:t>
            </a:r>
            <a:endParaRPr lang="en-US" altLang="zh-CN" sz="2800" b="1" smtClean="0">
              <a:solidFill>
                <a:schemeClr val="tx2"/>
              </a:solidFill>
              <a:latin typeface="Times New Roman" panose="02020603050405020304" pitchFamily="18" charset="0"/>
              <a:ea typeface="+mj-ea"/>
              <a:cs typeface="Times New Roman" panose="02020603050405020304" pitchFamily="18" charset="0"/>
            </a:endParaRPr>
          </a:p>
          <a:p>
            <a:pPr marL="534988" indent="-534988" algn="just">
              <a:lnSpc>
                <a:spcPts val="3500"/>
              </a:lnSpc>
              <a:spcBef>
                <a:spcPts val="1200"/>
              </a:spcBef>
              <a:buFont typeface="Wingdings" panose="05000000000000000000" pitchFamily="2" charset="2"/>
              <a:buChar char="l"/>
            </a:pPr>
            <a:r>
              <a:rPr lang="zh-CN" altLang="en-US" sz="2800" b="1" smtClean="0">
                <a:solidFill>
                  <a:srgbClr val="FF0000"/>
                </a:solidFill>
                <a:latin typeface="Times New Roman" panose="02020603050405020304" pitchFamily="18" charset="0"/>
                <a:ea typeface="+mj-ea"/>
                <a:cs typeface="Times New Roman" panose="02020603050405020304" pitchFamily="18" charset="0"/>
              </a:rPr>
              <a:t>开放性</a:t>
            </a:r>
            <a:r>
              <a:rPr lang="zh-CN" altLang="en-US" sz="2800" b="1" smtClean="0">
                <a:solidFill>
                  <a:schemeClr val="tx2"/>
                </a:solidFill>
                <a:latin typeface="Times New Roman" panose="02020603050405020304" pitchFamily="18" charset="0"/>
                <a:ea typeface="+mj-ea"/>
                <a:cs typeface="Times New Roman" panose="02020603050405020304" pitchFamily="18" charset="0"/>
              </a:rPr>
              <a:t>：</a:t>
            </a:r>
            <a:r>
              <a:rPr lang="en-US" altLang="zh-CN" sz="2800" b="1">
                <a:solidFill>
                  <a:schemeClr val="tx2"/>
                </a:solidFill>
                <a:latin typeface="Times New Roman" panose="02020603050405020304" pitchFamily="18" charset="0"/>
                <a:ea typeface="+mj-ea"/>
                <a:cs typeface="Times New Roman" panose="02020603050405020304" pitchFamily="18" charset="0"/>
              </a:rPr>
              <a:t>Arduino</a:t>
            </a:r>
            <a:r>
              <a:rPr lang="zh-CN" altLang="en-US" sz="2800" b="1">
                <a:solidFill>
                  <a:schemeClr val="tx2"/>
                </a:solidFill>
                <a:latin typeface="Times New Roman" panose="02020603050405020304" pitchFamily="18" charset="0"/>
                <a:ea typeface="+mj-ea"/>
                <a:cs typeface="Times New Roman" panose="02020603050405020304" pitchFamily="18" charset="0"/>
              </a:rPr>
              <a:t>的硬件原理图、电路图、</a:t>
            </a:r>
            <a:r>
              <a:rPr lang="en-US" altLang="zh-CN" sz="2800" b="1">
                <a:solidFill>
                  <a:schemeClr val="tx2"/>
                </a:solidFill>
                <a:latin typeface="Times New Roman" panose="02020603050405020304" pitchFamily="18" charset="0"/>
                <a:ea typeface="+mj-ea"/>
                <a:cs typeface="Times New Roman" panose="02020603050405020304" pitchFamily="18" charset="0"/>
              </a:rPr>
              <a:t>IDE</a:t>
            </a:r>
            <a:r>
              <a:rPr lang="zh-CN" altLang="en-US" sz="2800" b="1">
                <a:solidFill>
                  <a:schemeClr val="tx2"/>
                </a:solidFill>
                <a:latin typeface="Times New Roman" panose="02020603050405020304" pitchFamily="18" charset="0"/>
                <a:ea typeface="+mj-ea"/>
                <a:cs typeface="Times New Roman" panose="02020603050405020304" pitchFamily="18" charset="0"/>
              </a:rPr>
              <a:t>软件及核心库文件都是开源的，在开源协议范围内里可以任意修改原始设计及相应</a:t>
            </a:r>
            <a:r>
              <a:rPr lang="zh-CN" altLang="en-US" sz="2800" b="1" smtClean="0">
                <a:solidFill>
                  <a:schemeClr val="tx2"/>
                </a:solidFill>
                <a:latin typeface="Times New Roman" panose="02020603050405020304" pitchFamily="18" charset="0"/>
                <a:ea typeface="+mj-ea"/>
                <a:cs typeface="Times New Roman" panose="02020603050405020304" pitchFamily="18" charset="0"/>
              </a:rPr>
              <a:t>代码，且资源丰富。</a:t>
            </a:r>
            <a:endParaRPr lang="en-US" altLang="zh-CN" sz="2800" b="1" smtClean="0">
              <a:solidFill>
                <a:schemeClr val="tx2"/>
              </a:solidFill>
              <a:latin typeface="Times New Roman" panose="02020603050405020304" pitchFamily="18" charset="0"/>
              <a:ea typeface="+mj-ea"/>
              <a:cs typeface="Times New Roman" panose="02020603050405020304" pitchFamily="18" charset="0"/>
            </a:endParaRPr>
          </a:p>
          <a:p>
            <a:pPr marL="534988" indent="-534988" algn="just">
              <a:lnSpc>
                <a:spcPts val="3500"/>
              </a:lnSpc>
              <a:spcBef>
                <a:spcPts val="1200"/>
              </a:spcBef>
              <a:buFont typeface="Wingdings" panose="05000000000000000000" pitchFamily="2" charset="2"/>
              <a:buChar char="l"/>
            </a:pPr>
            <a:r>
              <a:rPr lang="zh-CN" altLang="en-US" sz="2800" b="1">
                <a:solidFill>
                  <a:srgbClr val="FF0000"/>
                </a:solidFill>
                <a:latin typeface="Times New Roman" panose="02020603050405020304" pitchFamily="18" charset="0"/>
                <a:ea typeface="+mj-ea"/>
                <a:cs typeface="Times New Roman" panose="02020603050405020304" pitchFamily="18" charset="0"/>
              </a:rPr>
              <a:t>扩展</a:t>
            </a:r>
            <a:r>
              <a:rPr lang="zh-CN" altLang="en-US" sz="2800" b="1" smtClean="0">
                <a:solidFill>
                  <a:srgbClr val="FF0000"/>
                </a:solidFill>
                <a:latin typeface="Times New Roman" panose="02020603050405020304" pitchFamily="18" charset="0"/>
                <a:ea typeface="+mj-ea"/>
                <a:cs typeface="Times New Roman" panose="02020603050405020304" pitchFamily="18" charset="0"/>
              </a:rPr>
              <a:t>性</a:t>
            </a:r>
            <a:r>
              <a:rPr lang="zh-CN" altLang="en-US" sz="2800" b="1" smtClean="0">
                <a:solidFill>
                  <a:schemeClr val="tx2">
                    <a:lumMod val="50000"/>
                  </a:schemeClr>
                </a:solidFill>
                <a:latin typeface="Times New Roman" panose="02020603050405020304" pitchFamily="18" charset="0"/>
                <a:ea typeface="+mj-ea"/>
                <a:cs typeface="Times New Roman" panose="02020603050405020304" pitchFamily="18" charset="0"/>
              </a:rPr>
              <a:t>：</a:t>
            </a:r>
            <a:r>
              <a:rPr lang="en-US" altLang="zh-CN" sz="2800" b="1" smtClean="0">
                <a:solidFill>
                  <a:schemeClr val="tx2"/>
                </a:solidFill>
                <a:latin typeface="Times New Roman" panose="02020603050405020304" pitchFamily="18" charset="0"/>
                <a:ea typeface="+mj-ea"/>
                <a:cs typeface="Times New Roman" panose="02020603050405020304" pitchFamily="18" charset="0"/>
              </a:rPr>
              <a:t>Arduino</a:t>
            </a:r>
            <a:r>
              <a:rPr lang="zh-CN" altLang="en-US" sz="2800" b="1">
                <a:solidFill>
                  <a:schemeClr val="tx2"/>
                </a:solidFill>
                <a:latin typeface="Times New Roman" panose="02020603050405020304" pitchFamily="18" charset="0"/>
                <a:ea typeface="+mj-ea"/>
                <a:cs typeface="Times New Roman" panose="02020603050405020304" pitchFamily="18" charset="0"/>
              </a:rPr>
              <a:t>强调设计</a:t>
            </a:r>
            <a:r>
              <a:rPr lang="zh-CN" altLang="en-US" sz="2800" b="1" smtClean="0">
                <a:solidFill>
                  <a:schemeClr val="tx2"/>
                </a:solidFill>
                <a:latin typeface="Times New Roman" panose="02020603050405020304" pitchFamily="18" charset="0"/>
                <a:ea typeface="+mj-ea"/>
                <a:cs typeface="Times New Roman" panose="02020603050405020304" pitchFamily="18" charset="0"/>
              </a:rPr>
              <a:t>互联体验，提倡</a:t>
            </a:r>
            <a:r>
              <a:rPr lang="zh-CN" altLang="en-US" sz="2800" b="1">
                <a:solidFill>
                  <a:schemeClr val="tx2"/>
                </a:solidFill>
                <a:latin typeface="Times New Roman" panose="02020603050405020304" pitchFamily="18" charset="0"/>
                <a:ea typeface="+mj-ea"/>
                <a:cs typeface="Times New Roman" panose="02020603050405020304" pitchFamily="18" charset="0"/>
              </a:rPr>
              <a:t>模块化、标准化与接口化，提高了开发的</a:t>
            </a:r>
            <a:r>
              <a:rPr lang="zh-CN" altLang="en-US" sz="2800" b="1" smtClean="0">
                <a:solidFill>
                  <a:schemeClr val="tx2"/>
                </a:solidFill>
                <a:latin typeface="Times New Roman" panose="02020603050405020304" pitchFamily="18" charset="0"/>
                <a:ea typeface="+mj-ea"/>
                <a:cs typeface="Times New Roman" panose="02020603050405020304" pitchFamily="18" charset="0"/>
              </a:rPr>
              <a:t>效率，降低</a:t>
            </a:r>
            <a:r>
              <a:rPr lang="zh-CN" altLang="en-US" sz="2800" b="1">
                <a:solidFill>
                  <a:schemeClr val="tx2"/>
                </a:solidFill>
                <a:latin typeface="Times New Roman" panose="02020603050405020304" pitchFamily="18" charset="0"/>
                <a:ea typeface="+mj-ea"/>
                <a:cs typeface="Times New Roman" panose="02020603050405020304" pitchFamily="18" charset="0"/>
              </a:rPr>
              <a:t>了硬件设计的</a:t>
            </a:r>
            <a:r>
              <a:rPr lang="zh-CN" altLang="en-US" sz="2800" b="1" smtClean="0">
                <a:solidFill>
                  <a:schemeClr val="tx2"/>
                </a:solidFill>
                <a:latin typeface="Times New Roman" panose="02020603050405020304" pitchFamily="18" charset="0"/>
                <a:ea typeface="+mj-ea"/>
                <a:cs typeface="Times New Roman" panose="02020603050405020304" pitchFamily="18" charset="0"/>
              </a:rPr>
              <a:t>成本。</a:t>
            </a:r>
            <a:endParaRPr lang="zh-CN" altLang="en-US" sz="2800" b="1">
              <a:solidFill>
                <a:schemeClr val="tx2"/>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9668086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89559" y="332656"/>
            <a:ext cx="8746937" cy="6350072"/>
          </a:xfrm>
          <a:prstGeom prst="rect">
            <a:avLst/>
          </a:prstGeom>
        </p:spPr>
        <p:txBody>
          <a:bodyPr wrap="square">
            <a:spAutoFit/>
          </a:bodyPr>
          <a:lstStyle/>
          <a:p>
            <a:pPr>
              <a:lnSpc>
                <a:spcPts val="4000"/>
              </a:lnSpc>
            </a:pPr>
            <a:r>
              <a:rPr lang="en-US" altLang="zh-CN" sz="2800" b="1">
                <a:solidFill>
                  <a:srgbClr val="FF0000"/>
                </a:solidFill>
                <a:latin typeface="Times New Roman" panose="02020603050405020304" pitchFamily="18" charset="0"/>
                <a:cs typeface="Times New Roman" panose="02020603050405020304" pitchFamily="18" charset="0"/>
              </a:rPr>
              <a:t>Arduino</a:t>
            </a:r>
            <a:r>
              <a:rPr lang="zh-CN" altLang="en-US" sz="2800" b="1" smtClean="0">
                <a:solidFill>
                  <a:srgbClr val="FF0000"/>
                </a:solidFill>
                <a:latin typeface="Times New Roman" panose="02020603050405020304" pitchFamily="18" charset="0"/>
                <a:cs typeface="Times New Roman" panose="02020603050405020304" pitchFamily="18" charset="0"/>
              </a:rPr>
              <a:t>的主要型号：</a:t>
            </a:r>
            <a:endParaRPr lang="en-US" altLang="zh-CN" sz="2800" b="1" smtClean="0">
              <a:solidFill>
                <a:srgbClr val="FF0000"/>
              </a:solidFill>
              <a:latin typeface="Times New Roman" panose="02020603050405020304" pitchFamily="18" charset="0"/>
              <a:cs typeface="Times New Roman" panose="02020603050405020304" pitchFamily="18" charset="0"/>
            </a:endParaRPr>
          </a:p>
          <a:p>
            <a:pPr marL="342900" indent="-342900">
              <a:lnSpc>
                <a:spcPts val="4000"/>
              </a:lnSpc>
              <a:buFont typeface="Wingdings" panose="05000000000000000000" pitchFamily="2" charset="2"/>
              <a:buChar char="l"/>
            </a:pPr>
            <a:r>
              <a:rPr lang="en-US" altLang="zh-CN" sz="2800" b="1" smtClean="0">
                <a:solidFill>
                  <a:schemeClr val="tx2"/>
                </a:solidFill>
                <a:latin typeface="Times New Roman" panose="02020603050405020304" pitchFamily="18" charset="0"/>
                <a:cs typeface="Times New Roman" panose="02020603050405020304" pitchFamily="18" charset="0"/>
              </a:rPr>
              <a:t>Arduino Uno</a:t>
            </a:r>
            <a:r>
              <a:rPr lang="zh-CN" altLang="en-US" sz="2800" b="1" smtClean="0">
                <a:solidFill>
                  <a:schemeClr val="tx2"/>
                </a:solidFill>
                <a:latin typeface="Times New Roman" panose="02020603050405020304" pitchFamily="18" charset="0"/>
                <a:cs typeface="Times New Roman" panose="02020603050405020304" pitchFamily="18" charset="0"/>
              </a:rPr>
              <a:t>：使用最广的</a:t>
            </a:r>
            <a:r>
              <a:rPr lang="zh-CN" altLang="en-US" sz="2800" b="1" smtClean="0">
                <a:solidFill>
                  <a:schemeClr val="accent6">
                    <a:lumMod val="75000"/>
                  </a:schemeClr>
                </a:solidFill>
                <a:latin typeface="Times New Roman" panose="02020603050405020304" pitchFamily="18" charset="0"/>
                <a:cs typeface="Times New Roman" panose="02020603050405020304" pitchFamily="18" charset="0"/>
              </a:rPr>
              <a:t>基本型</a:t>
            </a:r>
            <a:r>
              <a:rPr lang="zh-CN" altLang="en-US" sz="2800" b="1" smtClean="0">
                <a:solidFill>
                  <a:schemeClr val="tx2"/>
                </a:solidFill>
                <a:latin typeface="Times New Roman" panose="02020603050405020304" pitchFamily="18" charset="0"/>
                <a:cs typeface="Times New Roman" panose="02020603050405020304" pitchFamily="18" charset="0"/>
              </a:rPr>
              <a:t>，具有</a:t>
            </a:r>
            <a:r>
              <a:rPr lang="en-US" altLang="zh-CN" sz="2800" b="1" smtClean="0">
                <a:solidFill>
                  <a:schemeClr val="tx2"/>
                </a:solidFill>
                <a:latin typeface="Times New Roman" panose="02020603050405020304" pitchFamily="18" charset="0"/>
                <a:cs typeface="Times New Roman" panose="02020603050405020304" pitchFamily="18" charset="0"/>
              </a:rPr>
              <a:t>Arduino</a:t>
            </a:r>
            <a:r>
              <a:rPr lang="zh-CN" altLang="en-US" sz="2800" b="1" smtClean="0">
                <a:solidFill>
                  <a:schemeClr val="tx2"/>
                </a:solidFill>
                <a:latin typeface="Times New Roman" panose="02020603050405020304" pitchFamily="18" charset="0"/>
                <a:cs typeface="Times New Roman" panose="02020603050405020304" pitchFamily="18" charset="0"/>
              </a:rPr>
              <a:t>的所有功能。</a:t>
            </a:r>
            <a:endParaRPr lang="en-US" altLang="zh-CN" sz="2800" b="1" smtClean="0">
              <a:solidFill>
                <a:schemeClr val="tx2"/>
              </a:solidFill>
              <a:latin typeface="Times New Roman" panose="02020603050405020304" pitchFamily="18" charset="0"/>
              <a:cs typeface="Times New Roman" panose="02020603050405020304" pitchFamily="18" charset="0"/>
            </a:endParaRPr>
          </a:p>
          <a:p>
            <a:pPr marL="342900" indent="-342900">
              <a:lnSpc>
                <a:spcPts val="4000"/>
              </a:lnSpc>
              <a:buFont typeface="Wingdings" panose="05000000000000000000" pitchFamily="2" charset="2"/>
              <a:buChar char="l"/>
            </a:pPr>
            <a:r>
              <a:rPr lang="en-US" altLang="zh-CN" sz="2800" b="1" smtClean="0">
                <a:solidFill>
                  <a:schemeClr val="tx2"/>
                </a:solidFill>
                <a:latin typeface="Times New Roman" panose="02020603050405020304" pitchFamily="18" charset="0"/>
                <a:cs typeface="Times New Roman" panose="02020603050405020304" pitchFamily="18" charset="0"/>
              </a:rPr>
              <a:t>Arduino MEGA</a:t>
            </a:r>
            <a:r>
              <a:rPr lang="zh-CN" altLang="en-US" sz="2800" b="1" smtClean="0">
                <a:solidFill>
                  <a:schemeClr val="tx2"/>
                </a:solidFill>
                <a:latin typeface="Times New Roman" panose="02020603050405020304" pitchFamily="18" charset="0"/>
                <a:cs typeface="Times New Roman" panose="02020603050405020304" pitchFamily="18" charset="0"/>
              </a:rPr>
              <a:t>：</a:t>
            </a:r>
            <a:r>
              <a:rPr lang="zh-CN" altLang="en-US" sz="2800" b="1" smtClean="0">
                <a:solidFill>
                  <a:schemeClr val="accent6">
                    <a:lumMod val="75000"/>
                  </a:schemeClr>
                </a:solidFill>
                <a:latin typeface="Times New Roman" panose="02020603050405020304" pitchFamily="18" charset="0"/>
                <a:cs typeface="Times New Roman" panose="02020603050405020304" pitchFamily="18" charset="0"/>
              </a:rPr>
              <a:t>增强型</a:t>
            </a:r>
            <a:r>
              <a:rPr lang="en-US" altLang="zh-CN" sz="2800" b="1" smtClean="0">
                <a:solidFill>
                  <a:schemeClr val="tx2"/>
                </a:solidFill>
                <a:latin typeface="Times New Roman" panose="02020603050405020304" pitchFamily="18" charset="0"/>
                <a:cs typeface="Times New Roman" panose="02020603050405020304" pitchFamily="18" charset="0"/>
              </a:rPr>
              <a:t>Arduino</a:t>
            </a:r>
            <a:r>
              <a:rPr lang="zh-CN" altLang="en-US" sz="2800" b="1" smtClean="0">
                <a:solidFill>
                  <a:schemeClr val="tx2"/>
                </a:solidFill>
                <a:latin typeface="Times New Roman" panose="02020603050405020304" pitchFamily="18" charset="0"/>
                <a:cs typeface="Times New Roman" panose="02020603050405020304" pitchFamily="18" charset="0"/>
              </a:rPr>
              <a:t>控制器，比</a:t>
            </a:r>
            <a:r>
              <a:rPr lang="en-US" altLang="zh-CN" sz="2800" b="1" smtClean="0">
                <a:solidFill>
                  <a:schemeClr val="tx2"/>
                </a:solidFill>
                <a:latin typeface="Times New Roman" panose="02020603050405020304" pitchFamily="18" charset="0"/>
                <a:cs typeface="Times New Roman" panose="02020603050405020304" pitchFamily="18" charset="0"/>
              </a:rPr>
              <a:t>UNO</a:t>
            </a:r>
            <a:r>
              <a:rPr lang="zh-CN" altLang="en-US" sz="2800" b="1" smtClean="0">
                <a:solidFill>
                  <a:schemeClr val="tx2"/>
                </a:solidFill>
                <a:latin typeface="Times New Roman" panose="02020603050405020304" pitchFamily="18" charset="0"/>
                <a:cs typeface="Times New Roman" panose="02020603050405020304" pitchFamily="18" charset="0"/>
              </a:rPr>
              <a:t>提供更多的</a:t>
            </a:r>
            <a:r>
              <a:rPr lang="en-US" altLang="zh-CN" sz="2800" b="1" smtClean="0">
                <a:solidFill>
                  <a:schemeClr val="tx2"/>
                </a:solidFill>
                <a:latin typeface="Times New Roman" panose="02020603050405020304" pitchFamily="18" charset="0"/>
                <a:cs typeface="Times New Roman" panose="02020603050405020304" pitchFamily="18" charset="0"/>
              </a:rPr>
              <a:t>IO</a:t>
            </a:r>
            <a:r>
              <a:rPr lang="zh-CN" altLang="en-US" sz="2800" b="1" smtClean="0">
                <a:solidFill>
                  <a:schemeClr val="tx2"/>
                </a:solidFill>
                <a:latin typeface="Times New Roman" panose="02020603050405020304" pitchFamily="18" charset="0"/>
                <a:cs typeface="Times New Roman" panose="02020603050405020304" pitchFamily="18" charset="0"/>
              </a:rPr>
              <a:t>接口、内存空间。</a:t>
            </a:r>
            <a:endParaRPr lang="en-US" altLang="zh-CN" sz="2800" b="1" smtClean="0">
              <a:solidFill>
                <a:schemeClr val="tx2"/>
              </a:solidFill>
              <a:latin typeface="Times New Roman" panose="02020603050405020304" pitchFamily="18" charset="0"/>
              <a:cs typeface="Times New Roman" panose="02020603050405020304" pitchFamily="18" charset="0"/>
            </a:endParaRPr>
          </a:p>
          <a:p>
            <a:pPr marL="342900" indent="-342900">
              <a:lnSpc>
                <a:spcPts val="4000"/>
              </a:lnSpc>
              <a:buFont typeface="Wingdings" panose="05000000000000000000" pitchFamily="2" charset="2"/>
              <a:buChar char="l"/>
            </a:pPr>
            <a:r>
              <a:rPr lang="en-US" altLang="zh-CN" sz="2800" b="1" smtClean="0">
                <a:solidFill>
                  <a:schemeClr val="tx2"/>
                </a:solidFill>
                <a:latin typeface="Times New Roman" panose="02020603050405020304" pitchFamily="18" charset="0"/>
                <a:cs typeface="Times New Roman" panose="02020603050405020304" pitchFamily="18" charset="0"/>
              </a:rPr>
              <a:t>Arduino Leonardo:</a:t>
            </a:r>
            <a:r>
              <a:rPr lang="zh-CN" altLang="en-US" sz="2800" b="1" smtClean="0">
                <a:solidFill>
                  <a:schemeClr val="tx2"/>
                </a:solidFill>
                <a:latin typeface="Times New Roman" panose="02020603050405020304" pitchFamily="18" charset="0"/>
                <a:cs typeface="Times New Roman" panose="02020603050405020304" pitchFamily="18" charset="0"/>
              </a:rPr>
              <a:t>使用集成</a:t>
            </a:r>
            <a:r>
              <a:rPr lang="en-US" altLang="zh-CN" sz="2800" b="1" smtClean="0">
                <a:solidFill>
                  <a:schemeClr val="accent6">
                    <a:lumMod val="75000"/>
                  </a:schemeClr>
                </a:solidFill>
                <a:latin typeface="Times New Roman" panose="02020603050405020304" pitchFamily="18" charset="0"/>
                <a:cs typeface="Times New Roman" panose="02020603050405020304" pitchFamily="18" charset="0"/>
              </a:rPr>
              <a:t>USB</a:t>
            </a:r>
            <a:r>
              <a:rPr lang="zh-CN" altLang="en-US" sz="2800" b="1" smtClean="0">
                <a:solidFill>
                  <a:schemeClr val="accent6">
                    <a:lumMod val="75000"/>
                  </a:schemeClr>
                </a:solidFill>
                <a:latin typeface="Times New Roman" panose="02020603050405020304" pitchFamily="18" charset="0"/>
                <a:cs typeface="Times New Roman" panose="02020603050405020304" pitchFamily="18" charset="0"/>
              </a:rPr>
              <a:t>功能</a:t>
            </a:r>
            <a:r>
              <a:rPr lang="zh-CN" altLang="en-US" sz="2800" b="1" smtClean="0">
                <a:solidFill>
                  <a:schemeClr val="tx2"/>
                </a:solidFill>
                <a:latin typeface="Times New Roman" panose="02020603050405020304" pitchFamily="18" charset="0"/>
                <a:cs typeface="Times New Roman" panose="02020603050405020304" pitchFamily="18" charset="0"/>
              </a:rPr>
              <a:t>的</a:t>
            </a:r>
            <a:r>
              <a:rPr lang="en-US" altLang="zh-CN" sz="2800" b="1" smtClean="0">
                <a:solidFill>
                  <a:schemeClr val="tx2"/>
                </a:solidFill>
                <a:latin typeface="Times New Roman" panose="02020603050405020304" pitchFamily="18" charset="0"/>
                <a:cs typeface="Times New Roman" panose="02020603050405020304" pitchFamily="18" charset="0"/>
              </a:rPr>
              <a:t>AVR</a:t>
            </a:r>
            <a:r>
              <a:rPr lang="zh-CN" altLang="en-US" sz="2800" b="1" smtClean="0">
                <a:solidFill>
                  <a:schemeClr val="tx2"/>
                </a:solidFill>
                <a:latin typeface="Times New Roman" panose="02020603050405020304" pitchFamily="18" charset="0"/>
                <a:cs typeface="Times New Roman" panose="02020603050405020304" pitchFamily="18" charset="0"/>
              </a:rPr>
              <a:t>单片机作主控芯片，模拟鼠标、键盘等</a:t>
            </a:r>
            <a:r>
              <a:rPr lang="en-US" altLang="zh-CN" sz="2800" b="1" smtClean="0">
                <a:solidFill>
                  <a:schemeClr val="tx2"/>
                </a:solidFill>
                <a:latin typeface="Times New Roman" panose="02020603050405020304" pitchFamily="18" charset="0"/>
                <a:cs typeface="Times New Roman" panose="02020603050405020304" pitchFamily="18" charset="0"/>
              </a:rPr>
              <a:t>USB</a:t>
            </a:r>
            <a:r>
              <a:rPr lang="zh-CN" altLang="en-US" sz="2800" b="1" smtClean="0">
                <a:solidFill>
                  <a:schemeClr val="tx2"/>
                </a:solidFill>
                <a:latin typeface="Times New Roman" panose="02020603050405020304" pitchFamily="18" charset="0"/>
                <a:cs typeface="Times New Roman" panose="02020603050405020304" pitchFamily="18" charset="0"/>
              </a:rPr>
              <a:t>设备。</a:t>
            </a:r>
            <a:endParaRPr lang="en-US" altLang="zh-CN" sz="2800" b="1" smtClean="0">
              <a:solidFill>
                <a:schemeClr val="tx2"/>
              </a:solidFill>
              <a:latin typeface="Times New Roman" panose="02020603050405020304" pitchFamily="18" charset="0"/>
              <a:cs typeface="Times New Roman" panose="02020603050405020304" pitchFamily="18" charset="0"/>
            </a:endParaRPr>
          </a:p>
          <a:p>
            <a:pPr marL="342900" indent="-342900">
              <a:lnSpc>
                <a:spcPts val="4000"/>
              </a:lnSpc>
              <a:buFont typeface="Wingdings" panose="05000000000000000000" pitchFamily="2" charset="2"/>
              <a:buChar char="l"/>
            </a:pPr>
            <a:r>
              <a:rPr lang="en-US" altLang="zh-CN" sz="2800" b="1" smtClean="0">
                <a:solidFill>
                  <a:schemeClr val="tx2"/>
                </a:solidFill>
                <a:latin typeface="Times New Roman" panose="02020603050405020304" pitchFamily="18" charset="0"/>
                <a:cs typeface="Times New Roman" panose="02020603050405020304" pitchFamily="18" charset="0"/>
              </a:rPr>
              <a:t>Arduino Due:</a:t>
            </a:r>
            <a:r>
              <a:rPr lang="zh-CN" altLang="en-US" sz="2800" b="1" smtClean="0">
                <a:solidFill>
                  <a:schemeClr val="tx2"/>
                </a:solidFill>
                <a:latin typeface="Times New Roman" panose="02020603050405020304" pitchFamily="18" charset="0"/>
                <a:cs typeface="Times New Roman" panose="02020603050405020304" pitchFamily="18" charset="0"/>
              </a:rPr>
              <a:t>使用</a:t>
            </a:r>
            <a:r>
              <a:rPr lang="en-US" altLang="zh-CN" sz="2800" b="1" smtClean="0">
                <a:solidFill>
                  <a:schemeClr val="tx2"/>
                </a:solidFill>
                <a:latin typeface="Times New Roman" panose="02020603050405020304" pitchFamily="18" charset="0"/>
                <a:cs typeface="Times New Roman" panose="02020603050405020304" pitchFamily="18" charset="0"/>
              </a:rPr>
              <a:t>32</a:t>
            </a:r>
            <a:r>
              <a:rPr lang="zh-CN" altLang="en-US" sz="2800" b="1" smtClean="0">
                <a:solidFill>
                  <a:schemeClr val="tx2"/>
                </a:solidFill>
                <a:latin typeface="Times New Roman" panose="02020603050405020304" pitchFamily="18" charset="0"/>
                <a:cs typeface="Times New Roman" panose="02020603050405020304" pitchFamily="18" charset="0"/>
              </a:rPr>
              <a:t>位的</a:t>
            </a:r>
            <a:r>
              <a:rPr lang="en-US" altLang="zh-CN" sz="2800" b="1" smtClean="0">
                <a:solidFill>
                  <a:schemeClr val="tx2"/>
                </a:solidFill>
                <a:latin typeface="Times New Roman" panose="02020603050405020304" pitchFamily="18" charset="0"/>
                <a:cs typeface="Times New Roman" panose="02020603050405020304" pitchFamily="18" charset="0"/>
              </a:rPr>
              <a:t>ARM Cortex-M3</a:t>
            </a:r>
            <a:r>
              <a:rPr lang="zh-CN" altLang="en-US" sz="2800" b="1" smtClean="0">
                <a:solidFill>
                  <a:schemeClr val="tx2"/>
                </a:solidFill>
                <a:latin typeface="Times New Roman" panose="02020603050405020304" pitchFamily="18" charset="0"/>
                <a:cs typeface="Times New Roman" panose="02020603050405020304" pitchFamily="18" charset="0"/>
              </a:rPr>
              <a:t>为主控芯片，集成多种外设，目前最</a:t>
            </a:r>
            <a:r>
              <a:rPr lang="zh-CN" altLang="en-US" sz="2800" b="1" smtClean="0">
                <a:solidFill>
                  <a:schemeClr val="accent6">
                    <a:lumMod val="75000"/>
                  </a:schemeClr>
                </a:solidFill>
                <a:latin typeface="Times New Roman" panose="02020603050405020304" pitchFamily="18" charset="0"/>
                <a:cs typeface="Times New Roman" panose="02020603050405020304" pitchFamily="18" charset="0"/>
              </a:rPr>
              <a:t>强大</a:t>
            </a:r>
            <a:r>
              <a:rPr lang="zh-CN" altLang="en-US" sz="2800" b="1" smtClean="0">
                <a:solidFill>
                  <a:schemeClr val="tx2"/>
                </a:solidFill>
                <a:latin typeface="Times New Roman" panose="02020603050405020304" pitchFamily="18" charset="0"/>
                <a:cs typeface="Times New Roman" panose="02020603050405020304" pitchFamily="18" charset="0"/>
              </a:rPr>
              <a:t>的</a:t>
            </a:r>
            <a:r>
              <a:rPr lang="en-US" altLang="zh-CN" sz="2800" b="1" smtClean="0">
                <a:solidFill>
                  <a:schemeClr val="tx2"/>
                </a:solidFill>
                <a:latin typeface="Times New Roman" panose="02020603050405020304" pitchFamily="18" charset="0"/>
                <a:cs typeface="Times New Roman" panose="02020603050405020304" pitchFamily="18" charset="0"/>
              </a:rPr>
              <a:t>Arduino</a:t>
            </a:r>
            <a:r>
              <a:rPr lang="zh-CN" altLang="en-US" sz="2800" b="1" smtClean="0">
                <a:solidFill>
                  <a:schemeClr val="tx2"/>
                </a:solidFill>
                <a:latin typeface="Times New Roman" panose="02020603050405020304" pitchFamily="18" charset="0"/>
                <a:cs typeface="Times New Roman" panose="02020603050405020304" pitchFamily="18" charset="0"/>
              </a:rPr>
              <a:t>控制器。</a:t>
            </a:r>
            <a:endParaRPr lang="en-US" altLang="zh-CN" sz="2800" b="1" smtClean="0">
              <a:solidFill>
                <a:schemeClr val="tx2"/>
              </a:solidFill>
              <a:latin typeface="Times New Roman" panose="02020603050405020304" pitchFamily="18" charset="0"/>
              <a:cs typeface="Times New Roman" panose="02020603050405020304" pitchFamily="18" charset="0"/>
            </a:endParaRPr>
          </a:p>
          <a:p>
            <a:pPr marL="342900" indent="-342900">
              <a:lnSpc>
                <a:spcPts val="4000"/>
              </a:lnSpc>
              <a:buFont typeface="Wingdings" panose="05000000000000000000" pitchFamily="2" charset="2"/>
              <a:buChar char="l"/>
            </a:pPr>
            <a:r>
              <a:rPr lang="en-US" altLang="zh-CN" sz="2800" b="1">
                <a:solidFill>
                  <a:schemeClr val="tx2"/>
                </a:solidFill>
                <a:latin typeface="Times New Roman" panose="02020603050405020304" pitchFamily="18" charset="0"/>
                <a:cs typeface="Times New Roman" panose="02020603050405020304" pitchFamily="18" charset="0"/>
              </a:rPr>
              <a:t>Arduino Ethernet:Arduino </a:t>
            </a:r>
            <a:r>
              <a:rPr lang="zh-CN" altLang="en-US" sz="2800" b="1">
                <a:solidFill>
                  <a:schemeClr val="accent6">
                    <a:lumMod val="75000"/>
                  </a:schemeClr>
                </a:solidFill>
                <a:latin typeface="Times New Roman" panose="02020603050405020304" pitchFamily="18" charset="0"/>
                <a:cs typeface="Times New Roman" panose="02020603050405020304" pitchFamily="18" charset="0"/>
              </a:rPr>
              <a:t>以太网接口</a:t>
            </a:r>
            <a:r>
              <a:rPr lang="zh-CN" altLang="en-US" sz="2800" b="1">
                <a:solidFill>
                  <a:schemeClr val="tx2"/>
                </a:solidFill>
                <a:latin typeface="Times New Roman" panose="02020603050405020304" pitchFamily="18" charset="0"/>
                <a:cs typeface="Times New Roman" panose="02020603050405020304" pitchFamily="18" charset="0"/>
              </a:rPr>
              <a:t>版本</a:t>
            </a:r>
            <a:r>
              <a:rPr lang="zh-CN" altLang="en-US" sz="2800" b="1" smtClean="0">
                <a:solidFill>
                  <a:schemeClr val="tx2"/>
                </a:solidFill>
                <a:latin typeface="Times New Roman" panose="02020603050405020304" pitchFamily="18" charset="0"/>
                <a:cs typeface="Times New Roman" panose="02020603050405020304" pitchFamily="18" charset="0"/>
              </a:rPr>
              <a:t>，</a:t>
            </a:r>
            <a:r>
              <a:rPr lang="en-US" altLang="zh-CN" sz="2800" b="1">
                <a:solidFill>
                  <a:schemeClr val="tx2"/>
                </a:solidFill>
                <a:latin typeface="Times New Roman" panose="02020603050405020304" pitchFamily="18" charset="0"/>
                <a:cs typeface="Times New Roman" panose="02020603050405020304" pitchFamily="18" charset="0"/>
              </a:rPr>
              <a:t> UART </a:t>
            </a:r>
            <a:r>
              <a:rPr lang="en-US" altLang="zh-CN" sz="2800" b="1" smtClean="0">
                <a:solidFill>
                  <a:schemeClr val="tx2"/>
                </a:solidFill>
                <a:latin typeface="Times New Roman" panose="02020603050405020304" pitchFamily="18" charset="0"/>
                <a:cs typeface="Times New Roman" panose="02020603050405020304" pitchFamily="18" charset="0"/>
              </a:rPr>
              <a:t>/TWI/SPI/Ethernet/MicroSD</a:t>
            </a:r>
            <a:r>
              <a:rPr lang="zh-CN" altLang="en-US" sz="2800" b="1" smtClean="0">
                <a:solidFill>
                  <a:schemeClr val="tx2"/>
                </a:solidFill>
                <a:latin typeface="Times New Roman" panose="02020603050405020304" pitchFamily="18" charset="0"/>
                <a:cs typeface="Times New Roman" panose="02020603050405020304" pitchFamily="18" charset="0"/>
              </a:rPr>
              <a:t>卡接口。</a:t>
            </a:r>
            <a:endParaRPr lang="en-US" altLang="zh-CN" sz="2800" b="1" smtClean="0">
              <a:solidFill>
                <a:schemeClr val="tx2"/>
              </a:solidFill>
              <a:latin typeface="Times New Roman" panose="02020603050405020304" pitchFamily="18" charset="0"/>
              <a:cs typeface="Times New Roman" panose="02020603050405020304" pitchFamily="18" charset="0"/>
            </a:endParaRPr>
          </a:p>
          <a:p>
            <a:pPr marL="342900" indent="-342900">
              <a:lnSpc>
                <a:spcPts val="4000"/>
              </a:lnSpc>
              <a:buFont typeface="Wingdings" panose="05000000000000000000" pitchFamily="2" charset="2"/>
              <a:buChar char="l"/>
            </a:pPr>
            <a:r>
              <a:rPr lang="en-US" altLang="zh-CN" sz="2800" b="1" smtClean="0">
                <a:solidFill>
                  <a:schemeClr val="tx2"/>
                </a:solidFill>
                <a:latin typeface="Times New Roman" panose="02020603050405020304" pitchFamily="18" charset="0"/>
                <a:cs typeface="Times New Roman" panose="02020603050405020304" pitchFamily="18" charset="0"/>
              </a:rPr>
              <a:t>Arduino Yun</a:t>
            </a:r>
            <a:r>
              <a:rPr lang="zh-CN" altLang="en-US" sz="2800" b="1" smtClean="0">
                <a:solidFill>
                  <a:schemeClr val="tx2"/>
                </a:solidFill>
                <a:latin typeface="Times New Roman" panose="02020603050405020304" pitchFamily="18" charset="0"/>
                <a:cs typeface="Times New Roman" panose="02020603050405020304" pitchFamily="18" charset="0"/>
              </a:rPr>
              <a:t>：可以</a:t>
            </a:r>
            <a:r>
              <a:rPr lang="zh-CN" altLang="en-US" sz="2800" b="1">
                <a:solidFill>
                  <a:schemeClr val="tx2"/>
                </a:solidFill>
                <a:latin typeface="Times New Roman" panose="02020603050405020304" pitchFamily="18" charset="0"/>
                <a:cs typeface="Times New Roman" panose="02020603050405020304" pitchFamily="18" charset="0"/>
              </a:rPr>
              <a:t>看做是拥有网络功能的</a:t>
            </a:r>
            <a:r>
              <a:rPr lang="en-US" altLang="zh-CN" sz="2800" b="1" smtClean="0">
                <a:solidFill>
                  <a:schemeClr val="tx2"/>
                </a:solidFill>
                <a:latin typeface="Times New Roman" panose="02020603050405020304" pitchFamily="18" charset="0"/>
                <a:cs typeface="Times New Roman" panose="02020603050405020304" pitchFamily="18" charset="0"/>
              </a:rPr>
              <a:t>Leonardo</a:t>
            </a:r>
            <a:endParaRPr lang="zh-CN" altLang="en-US" sz="2800" b="1">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90203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39"/>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42503" y="404664"/>
            <a:ext cx="8549682" cy="5696431"/>
          </a:xfrm>
          <a:prstGeom prst="rect">
            <a:avLst/>
          </a:prstGeom>
        </p:spPr>
        <p:txBody>
          <a:bodyPr wrap="square">
            <a:spAutoFit/>
          </a:bodyPr>
          <a:lstStyle/>
          <a:p>
            <a:pPr>
              <a:lnSpc>
                <a:spcPts val="4300"/>
              </a:lnSpc>
            </a:pPr>
            <a:r>
              <a:rPr lang="en-US" altLang="zh-CN" sz="3200" b="1" dirty="0" err="1" smtClean="0">
                <a:solidFill>
                  <a:srgbClr val="FF0000"/>
                </a:solidFill>
                <a:latin typeface="Times New Roman" panose="02020603050405020304" pitchFamily="18" charset="0"/>
                <a:cs typeface="Times New Roman" panose="02020603050405020304" pitchFamily="18" charset="0"/>
              </a:rPr>
              <a:t>Arduino</a:t>
            </a:r>
            <a:r>
              <a:rPr lang="en-US" altLang="zh-CN" sz="3200" b="1" dirty="0" smtClean="0">
                <a:solidFill>
                  <a:srgbClr val="FF0000"/>
                </a:solidFill>
                <a:latin typeface="Times New Roman" panose="02020603050405020304" pitchFamily="18" charset="0"/>
                <a:cs typeface="Times New Roman" panose="02020603050405020304" pitchFamily="18" charset="0"/>
              </a:rPr>
              <a:t> </a:t>
            </a:r>
            <a:r>
              <a:rPr lang="zh-CN" altLang="en-US" sz="3200" b="1" dirty="0" smtClean="0">
                <a:solidFill>
                  <a:srgbClr val="FF0000"/>
                </a:solidFill>
                <a:latin typeface="Times New Roman" panose="02020603050405020304" pitchFamily="18" charset="0"/>
                <a:cs typeface="Times New Roman" panose="02020603050405020304" pitchFamily="18" charset="0"/>
              </a:rPr>
              <a:t>扩展硬件</a:t>
            </a:r>
            <a:r>
              <a:rPr lang="en-US" altLang="zh-CN" sz="2800" b="1" dirty="0" smtClean="0">
                <a:solidFill>
                  <a:schemeClr val="tx2"/>
                </a:solidFill>
                <a:latin typeface="Times New Roman" panose="02020603050405020304" pitchFamily="18" charset="0"/>
                <a:cs typeface="Times New Roman" panose="02020603050405020304" pitchFamily="18" charset="0"/>
              </a:rPr>
              <a:t>:</a:t>
            </a:r>
          </a:p>
          <a:p>
            <a:pPr>
              <a:lnSpc>
                <a:spcPts val="4300"/>
              </a:lnSpc>
            </a:pPr>
            <a:r>
              <a:rPr lang="en-US" altLang="zh-CN" sz="2800" b="1" dirty="0">
                <a:solidFill>
                  <a:schemeClr val="tx2"/>
                </a:solidFill>
                <a:latin typeface="Times New Roman" panose="02020603050405020304" pitchFamily="18" charset="0"/>
                <a:cs typeface="Times New Roman" panose="02020603050405020304" pitchFamily="18" charset="0"/>
              </a:rPr>
              <a:t> </a:t>
            </a:r>
            <a:r>
              <a:rPr lang="en-US" altLang="zh-CN" sz="2800" b="1" dirty="0" smtClean="0">
                <a:solidFill>
                  <a:schemeClr val="tx2"/>
                </a:solidFill>
                <a:latin typeface="Times New Roman" panose="02020603050405020304" pitchFamily="18" charset="0"/>
                <a:cs typeface="Times New Roman" panose="02020603050405020304" pitchFamily="18" charset="0"/>
              </a:rPr>
              <a:t>       </a:t>
            </a:r>
            <a:r>
              <a:rPr lang="zh-CN" altLang="en-US" sz="2800" b="1" dirty="0" smtClean="0">
                <a:solidFill>
                  <a:schemeClr val="tx2"/>
                </a:solidFill>
                <a:latin typeface="Times New Roman" panose="02020603050405020304" pitchFamily="18" charset="0"/>
                <a:cs typeface="Times New Roman" panose="02020603050405020304" pitchFamily="18" charset="0"/>
              </a:rPr>
              <a:t>与</a:t>
            </a:r>
            <a:r>
              <a:rPr lang="en-US" altLang="zh-CN" sz="2800" b="1" dirty="0" err="1" smtClean="0">
                <a:solidFill>
                  <a:schemeClr val="tx2"/>
                </a:solidFill>
                <a:latin typeface="Times New Roman" panose="02020603050405020304" pitchFamily="18" charset="0"/>
                <a:cs typeface="Times New Roman" panose="02020603050405020304" pitchFamily="18" charset="0"/>
              </a:rPr>
              <a:t>Arduino</a:t>
            </a:r>
            <a:r>
              <a:rPr lang="zh-CN" altLang="en-US" sz="2800" b="1" dirty="0" smtClean="0">
                <a:solidFill>
                  <a:schemeClr val="tx2"/>
                </a:solidFill>
                <a:latin typeface="Times New Roman" panose="02020603050405020304" pitchFamily="18" charset="0"/>
                <a:cs typeface="Times New Roman" panose="02020603050405020304" pitchFamily="18" charset="0"/>
              </a:rPr>
              <a:t>相关</a:t>
            </a:r>
            <a:r>
              <a:rPr lang="zh-CN" altLang="en-US" sz="2800" b="1" dirty="0">
                <a:solidFill>
                  <a:schemeClr val="tx2"/>
                </a:solidFill>
                <a:latin typeface="Times New Roman" panose="02020603050405020304" pitchFamily="18" charset="0"/>
                <a:cs typeface="Times New Roman" panose="02020603050405020304" pitchFamily="18" charset="0"/>
              </a:rPr>
              <a:t>的硬件除了</a:t>
            </a:r>
            <a:r>
              <a:rPr lang="zh-CN" altLang="en-US" sz="2800" b="1" dirty="0" smtClean="0">
                <a:solidFill>
                  <a:schemeClr val="tx2"/>
                </a:solidFill>
                <a:latin typeface="Times New Roman" panose="02020603050405020304" pitchFamily="18" charset="0"/>
                <a:cs typeface="Times New Roman" panose="02020603050405020304" pitchFamily="18" charset="0"/>
              </a:rPr>
              <a:t>核心开发</a:t>
            </a:r>
            <a:r>
              <a:rPr lang="zh-CN" altLang="en-US" sz="2800" b="1" dirty="0">
                <a:solidFill>
                  <a:schemeClr val="tx2"/>
                </a:solidFill>
                <a:latin typeface="Times New Roman" panose="02020603050405020304" pitchFamily="18" charset="0"/>
                <a:cs typeface="Times New Roman" panose="02020603050405020304" pitchFamily="18" charset="0"/>
              </a:rPr>
              <a:t>板外</a:t>
            </a:r>
            <a:r>
              <a:rPr lang="zh-CN" altLang="en-US" sz="2800" b="1" dirty="0" smtClean="0">
                <a:solidFill>
                  <a:schemeClr val="tx2"/>
                </a:solidFill>
                <a:latin typeface="Times New Roman" panose="02020603050405020304" pitchFamily="18" charset="0"/>
                <a:cs typeface="Times New Roman" panose="02020603050405020304" pitchFamily="18" charset="0"/>
              </a:rPr>
              <a:t>，各种</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a:lnSpc>
                <a:spcPts val="4300"/>
              </a:lnSpc>
            </a:pPr>
            <a:r>
              <a:rPr lang="zh-CN" altLang="en-US" sz="2800" b="1" dirty="0">
                <a:solidFill>
                  <a:schemeClr val="tx2"/>
                </a:solidFill>
                <a:latin typeface="Times New Roman" panose="02020603050405020304" pitchFamily="18" charset="0"/>
                <a:cs typeface="Times New Roman" panose="02020603050405020304" pitchFamily="18" charset="0"/>
              </a:rPr>
              <a:t>扩展板（</a:t>
            </a:r>
            <a:r>
              <a:rPr lang="zh-CN" altLang="en-US" sz="2800" b="1" dirty="0" smtClean="0">
                <a:solidFill>
                  <a:schemeClr val="tx2"/>
                </a:solidFill>
                <a:latin typeface="Times New Roman" panose="02020603050405020304" pitchFamily="18" charset="0"/>
                <a:cs typeface="Times New Roman" panose="02020603050405020304" pitchFamily="18" charset="0"/>
              </a:rPr>
              <a:t>盾板）也</a:t>
            </a:r>
            <a:r>
              <a:rPr lang="zh-CN" altLang="en-US" sz="2800" b="1" dirty="0">
                <a:solidFill>
                  <a:schemeClr val="tx2"/>
                </a:solidFill>
                <a:latin typeface="Times New Roman" panose="02020603050405020304" pitchFamily="18" charset="0"/>
                <a:cs typeface="Times New Roman" panose="02020603050405020304" pitchFamily="18" charset="0"/>
              </a:rPr>
              <a:t>是重要的组成部分</a:t>
            </a:r>
            <a:r>
              <a:rPr lang="zh-CN" altLang="en-US" sz="2800" b="1" dirty="0" smtClean="0">
                <a:solidFill>
                  <a:schemeClr val="tx2"/>
                </a:solidFill>
                <a:latin typeface="Times New Roman" panose="02020603050405020304" pitchFamily="18" charset="0"/>
                <a:cs typeface="Times New Roman" panose="02020603050405020304" pitchFamily="18" charset="0"/>
              </a:rPr>
              <a:t>。</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a:lnSpc>
                <a:spcPts val="3800"/>
              </a:lnSpc>
              <a:spcBef>
                <a:spcPts val="1200"/>
              </a:spcBef>
            </a:pPr>
            <a:r>
              <a:rPr lang="en-US" altLang="zh-CN" sz="2800" b="1" dirty="0">
                <a:solidFill>
                  <a:schemeClr val="tx2"/>
                </a:solidFill>
                <a:latin typeface="Times New Roman" panose="02020603050405020304" pitchFamily="18" charset="0"/>
                <a:cs typeface="Times New Roman" panose="02020603050405020304" pitchFamily="18" charset="0"/>
              </a:rPr>
              <a:t> </a:t>
            </a:r>
            <a:r>
              <a:rPr lang="en-US" altLang="zh-CN" sz="2800" b="1" dirty="0" smtClean="0">
                <a:solidFill>
                  <a:schemeClr val="tx2"/>
                </a:solidFill>
                <a:latin typeface="Times New Roman" panose="02020603050405020304" pitchFamily="18" charset="0"/>
                <a:cs typeface="Times New Roman" panose="02020603050405020304" pitchFamily="18" charset="0"/>
              </a:rPr>
              <a:t>        </a:t>
            </a:r>
            <a:r>
              <a:rPr lang="en-US" altLang="zh-CN" sz="2800" b="1" dirty="0" err="1" smtClean="0">
                <a:solidFill>
                  <a:schemeClr val="tx2"/>
                </a:solidFill>
                <a:latin typeface="Times New Roman" panose="02020603050405020304" pitchFamily="18" charset="0"/>
                <a:cs typeface="Times New Roman" panose="02020603050405020304" pitchFamily="18" charset="0"/>
              </a:rPr>
              <a:t>Arduino</a:t>
            </a:r>
            <a:r>
              <a:rPr lang="zh-CN" altLang="en-US" sz="2800" b="1" dirty="0" smtClean="0">
                <a:solidFill>
                  <a:schemeClr val="tx2"/>
                </a:solidFill>
                <a:latin typeface="Times New Roman" panose="02020603050405020304" pitchFamily="18" charset="0"/>
                <a:cs typeface="Times New Roman" panose="02020603050405020304" pitchFamily="18" charset="0"/>
              </a:rPr>
              <a:t>开发</a:t>
            </a:r>
            <a:r>
              <a:rPr lang="zh-CN" altLang="en-US" sz="2800" b="1" dirty="0">
                <a:solidFill>
                  <a:schemeClr val="tx2"/>
                </a:solidFill>
                <a:latin typeface="Times New Roman" panose="02020603050405020304" pitchFamily="18" charset="0"/>
                <a:cs typeface="Times New Roman" panose="02020603050405020304" pitchFamily="18" charset="0"/>
              </a:rPr>
              <a:t>板的外围扩展</a:t>
            </a:r>
            <a:r>
              <a:rPr lang="zh-CN" altLang="en-US" sz="2800" b="1" dirty="0" smtClean="0">
                <a:solidFill>
                  <a:schemeClr val="tx2"/>
                </a:solidFill>
                <a:latin typeface="Times New Roman" panose="02020603050405020304" pitchFamily="18" charset="0"/>
                <a:cs typeface="Times New Roman" panose="02020603050405020304" pitchFamily="18" charset="0"/>
              </a:rPr>
              <a:t>板主要有：</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marL="714375" indent="-531813">
              <a:lnSpc>
                <a:spcPts val="4300"/>
              </a:lnSpc>
              <a:buFont typeface="Wingdings" panose="05000000000000000000" pitchFamily="2" charset="2"/>
              <a:buChar char="l"/>
            </a:pPr>
            <a:r>
              <a:rPr lang="zh-CN" altLang="en-US" sz="2800" b="1" dirty="0" smtClean="0">
                <a:solidFill>
                  <a:schemeClr val="tx2"/>
                </a:solidFill>
                <a:latin typeface="Times New Roman" panose="02020603050405020304" pitchFamily="18" charset="0"/>
                <a:cs typeface="Times New Roman" panose="02020603050405020304" pitchFamily="18" charset="0"/>
              </a:rPr>
              <a:t>各种</a:t>
            </a:r>
            <a:r>
              <a:rPr lang="zh-CN" altLang="en-US" sz="2800" b="1" dirty="0">
                <a:solidFill>
                  <a:schemeClr val="tx2"/>
                </a:solidFill>
                <a:latin typeface="Times New Roman" panose="02020603050405020304" pitchFamily="18" charset="0"/>
                <a:cs typeface="Times New Roman" panose="02020603050405020304" pitchFamily="18" charset="0"/>
              </a:rPr>
              <a:t>数字</a:t>
            </a:r>
            <a:r>
              <a:rPr lang="zh-CN" altLang="en-US" sz="2800" b="1" dirty="0" smtClean="0">
                <a:solidFill>
                  <a:schemeClr val="tx2"/>
                </a:solidFill>
                <a:latin typeface="Times New Roman" panose="02020603050405020304" pitchFamily="18" charset="0"/>
                <a:cs typeface="Times New Roman" panose="02020603050405020304" pitchFamily="18" charset="0"/>
              </a:rPr>
              <a:t>、模拟</a:t>
            </a:r>
            <a:r>
              <a:rPr lang="zh-CN" altLang="en-US" sz="2800" b="1" dirty="0">
                <a:solidFill>
                  <a:schemeClr val="tx2"/>
                </a:solidFill>
                <a:latin typeface="Times New Roman" panose="02020603050405020304" pitchFamily="18" charset="0"/>
                <a:cs typeface="Times New Roman" panose="02020603050405020304" pitchFamily="18" charset="0"/>
              </a:rPr>
              <a:t>接口</a:t>
            </a:r>
            <a:r>
              <a:rPr lang="zh-CN" altLang="en-US" sz="2800" b="1" dirty="0" smtClean="0">
                <a:solidFill>
                  <a:schemeClr val="tx2"/>
                </a:solidFill>
                <a:latin typeface="Times New Roman" panose="02020603050405020304" pitchFamily="18" charset="0"/>
                <a:cs typeface="Times New Roman" panose="02020603050405020304" pitchFamily="18" charset="0"/>
              </a:rPr>
              <a:t>扩展板；</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marL="714375" indent="-531813">
              <a:lnSpc>
                <a:spcPts val="4300"/>
              </a:lnSpc>
              <a:buFont typeface="Wingdings" panose="05000000000000000000" pitchFamily="2" charset="2"/>
              <a:buChar char="l"/>
            </a:pPr>
            <a:r>
              <a:rPr lang="zh-CN" altLang="en-US" sz="2800" b="1" dirty="0" smtClean="0">
                <a:solidFill>
                  <a:schemeClr val="tx2"/>
                </a:solidFill>
                <a:latin typeface="Times New Roman" panose="02020603050405020304" pitchFamily="18" charset="0"/>
                <a:cs typeface="Times New Roman" panose="02020603050405020304" pitchFamily="18" charset="0"/>
              </a:rPr>
              <a:t>传感器接口</a:t>
            </a:r>
            <a:r>
              <a:rPr lang="zh-CN" altLang="en-US" sz="2800" b="1" dirty="0">
                <a:solidFill>
                  <a:schemeClr val="tx2"/>
                </a:solidFill>
                <a:latin typeface="Times New Roman" panose="02020603050405020304" pitchFamily="18" charset="0"/>
                <a:cs typeface="Times New Roman" panose="02020603050405020304" pitchFamily="18" charset="0"/>
              </a:rPr>
              <a:t>电路板（温度、湿度</a:t>
            </a:r>
            <a:r>
              <a:rPr lang="zh-CN" altLang="en-US" sz="2800" b="1" dirty="0" smtClean="0">
                <a:solidFill>
                  <a:schemeClr val="tx2"/>
                </a:solidFill>
                <a:latin typeface="Times New Roman" panose="02020603050405020304" pitchFamily="18" charset="0"/>
                <a:cs typeface="Times New Roman" panose="02020603050405020304" pitchFamily="18" charset="0"/>
              </a:rPr>
              <a:t>、气体</a:t>
            </a:r>
            <a:r>
              <a:rPr lang="zh-CN" altLang="en-US" sz="2800" b="1" dirty="0">
                <a:solidFill>
                  <a:schemeClr val="tx2"/>
                </a:solidFill>
                <a:latin typeface="Times New Roman" panose="02020603050405020304" pitchFamily="18" charset="0"/>
                <a:cs typeface="Times New Roman" panose="02020603050405020304" pitchFamily="18" charset="0"/>
              </a:rPr>
              <a:t>、运动</a:t>
            </a:r>
            <a:r>
              <a:rPr lang="zh-CN" altLang="en-US" sz="2800" b="1" dirty="0" smtClean="0">
                <a:solidFill>
                  <a:schemeClr val="tx2"/>
                </a:solidFill>
                <a:latin typeface="Times New Roman" panose="02020603050405020304" pitchFamily="18" charset="0"/>
                <a:cs typeface="Times New Roman" panose="02020603050405020304" pitchFamily="18" charset="0"/>
              </a:rPr>
              <a:t>、</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marL="712788">
              <a:lnSpc>
                <a:spcPts val="4300"/>
              </a:lnSpc>
            </a:pPr>
            <a:r>
              <a:rPr lang="zh-CN" altLang="en-US" sz="2800" b="1" dirty="0" smtClean="0">
                <a:solidFill>
                  <a:schemeClr val="tx2"/>
                </a:solidFill>
                <a:latin typeface="Times New Roman" panose="02020603050405020304" pitchFamily="18" charset="0"/>
                <a:cs typeface="Times New Roman" panose="02020603050405020304" pitchFamily="18" charset="0"/>
              </a:rPr>
              <a:t>红外线、超声波、</a:t>
            </a:r>
            <a:r>
              <a:rPr lang="en-US" altLang="zh-CN" sz="2800" b="1" dirty="0" smtClean="0">
                <a:solidFill>
                  <a:schemeClr val="tx2"/>
                </a:solidFill>
                <a:latin typeface="Times New Roman" panose="02020603050405020304" pitchFamily="18" charset="0"/>
                <a:cs typeface="Times New Roman" panose="02020603050405020304" pitchFamily="18" charset="0"/>
              </a:rPr>
              <a:t>GPS</a:t>
            </a:r>
            <a:r>
              <a:rPr lang="zh-CN" altLang="en-US" sz="2800" b="1" dirty="0" smtClean="0">
                <a:solidFill>
                  <a:schemeClr val="tx2"/>
                </a:solidFill>
                <a:latin typeface="Times New Roman" panose="02020603050405020304" pitchFamily="18" charset="0"/>
                <a:cs typeface="Times New Roman" panose="02020603050405020304" pitchFamily="18" charset="0"/>
              </a:rPr>
              <a:t>传感器等等）。</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marL="714375" indent="-531813">
              <a:lnSpc>
                <a:spcPts val="4300"/>
              </a:lnSpc>
              <a:buFont typeface="Wingdings" panose="05000000000000000000" pitchFamily="2" charset="2"/>
              <a:buChar char="l"/>
            </a:pPr>
            <a:r>
              <a:rPr lang="zh-CN" altLang="en-US" sz="2800" b="1" dirty="0" smtClean="0">
                <a:solidFill>
                  <a:schemeClr val="tx2"/>
                </a:solidFill>
                <a:latin typeface="Times New Roman" panose="02020603050405020304" pitchFamily="18" charset="0"/>
                <a:cs typeface="Times New Roman" panose="02020603050405020304" pitchFamily="18" charset="0"/>
              </a:rPr>
              <a:t>执行</a:t>
            </a:r>
            <a:r>
              <a:rPr lang="zh-CN" altLang="en-US" sz="2800" b="1" dirty="0">
                <a:solidFill>
                  <a:schemeClr val="tx2"/>
                </a:solidFill>
                <a:latin typeface="Times New Roman" panose="02020603050405020304" pitchFamily="18" charset="0"/>
                <a:cs typeface="Times New Roman" panose="02020603050405020304" pitchFamily="18" charset="0"/>
              </a:rPr>
              <a:t>电路板（继电器开关、</a:t>
            </a:r>
            <a:r>
              <a:rPr lang="zh-CN" altLang="en-US" sz="2800" b="1" dirty="0" smtClean="0">
                <a:solidFill>
                  <a:schemeClr val="tx2"/>
                </a:solidFill>
                <a:latin typeface="Times New Roman" panose="02020603050405020304" pitchFamily="18" charset="0"/>
                <a:cs typeface="Times New Roman" panose="02020603050405020304" pitchFamily="18" charset="0"/>
              </a:rPr>
              <a:t>电机驱动</a:t>
            </a:r>
            <a:r>
              <a:rPr lang="zh-CN" altLang="en-US" sz="2800" b="1" dirty="0">
                <a:solidFill>
                  <a:schemeClr val="tx2"/>
                </a:solidFill>
                <a:latin typeface="Times New Roman" panose="02020603050405020304" pitchFamily="18" charset="0"/>
                <a:cs typeface="Times New Roman" panose="02020603050405020304" pitchFamily="18" charset="0"/>
              </a:rPr>
              <a:t>等等</a:t>
            </a:r>
            <a:r>
              <a:rPr lang="zh-CN" altLang="en-US" sz="2800" b="1" dirty="0" smtClean="0">
                <a:solidFill>
                  <a:schemeClr val="tx2"/>
                </a:solidFill>
                <a:latin typeface="Times New Roman" panose="02020603050405020304" pitchFamily="18" charset="0"/>
                <a:cs typeface="Times New Roman" panose="02020603050405020304" pitchFamily="18" charset="0"/>
              </a:rPr>
              <a:t>）</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marL="714375" indent="-531813">
              <a:lnSpc>
                <a:spcPts val="4300"/>
              </a:lnSpc>
              <a:buFont typeface="Wingdings" panose="05000000000000000000" pitchFamily="2" charset="2"/>
              <a:buChar char="l"/>
            </a:pPr>
            <a:r>
              <a:rPr lang="zh-CN" altLang="en-US" sz="2800" b="1" dirty="0" smtClean="0">
                <a:solidFill>
                  <a:schemeClr val="tx2"/>
                </a:solidFill>
                <a:latin typeface="Times New Roman" panose="02020603050405020304" pitchFamily="18" charset="0"/>
                <a:cs typeface="Times New Roman" panose="02020603050405020304" pitchFamily="18" charset="0"/>
              </a:rPr>
              <a:t>网络</a:t>
            </a:r>
            <a:r>
              <a:rPr lang="zh-CN" altLang="en-US" sz="2800" b="1" dirty="0">
                <a:solidFill>
                  <a:schemeClr val="tx2"/>
                </a:solidFill>
                <a:latin typeface="Times New Roman" panose="02020603050405020304" pitchFamily="18" charset="0"/>
                <a:cs typeface="Times New Roman" panose="02020603050405020304" pitchFamily="18" charset="0"/>
              </a:rPr>
              <a:t>模块</a:t>
            </a:r>
            <a:r>
              <a:rPr lang="zh-CN" altLang="en-US" sz="2800" b="1" dirty="0" smtClean="0">
                <a:solidFill>
                  <a:schemeClr val="tx2"/>
                </a:solidFill>
                <a:latin typeface="Times New Roman" panose="02020603050405020304" pitchFamily="18" charset="0"/>
                <a:cs typeface="Times New Roman" panose="02020603050405020304" pitchFamily="18" charset="0"/>
              </a:rPr>
              <a:t>、</a:t>
            </a:r>
            <a:r>
              <a:rPr lang="en-US" altLang="zh-CN" sz="2800" b="1" dirty="0" err="1" smtClean="0">
                <a:solidFill>
                  <a:schemeClr val="tx2"/>
                </a:solidFill>
                <a:latin typeface="Times New Roman" panose="02020603050405020304" pitchFamily="18" charset="0"/>
                <a:cs typeface="Times New Roman" panose="02020603050405020304" pitchFamily="18" charset="0"/>
              </a:rPr>
              <a:t>WiFi</a:t>
            </a:r>
            <a:r>
              <a:rPr lang="zh-CN" altLang="en-US" sz="2800" b="1" dirty="0" smtClean="0">
                <a:solidFill>
                  <a:schemeClr val="tx2"/>
                </a:solidFill>
                <a:latin typeface="Times New Roman" panose="02020603050405020304" pitchFamily="18" charset="0"/>
                <a:cs typeface="Times New Roman" panose="02020603050405020304" pitchFamily="18" charset="0"/>
              </a:rPr>
              <a:t>模块、</a:t>
            </a:r>
            <a:r>
              <a:rPr lang="en-US" altLang="zh-CN" sz="2800" b="1" dirty="0" smtClean="0">
                <a:solidFill>
                  <a:schemeClr val="tx2"/>
                </a:solidFill>
                <a:latin typeface="Times New Roman" panose="02020603050405020304" pitchFamily="18" charset="0"/>
                <a:cs typeface="Times New Roman" panose="02020603050405020304" pitchFamily="18" charset="0"/>
              </a:rPr>
              <a:t>GPRS</a:t>
            </a:r>
            <a:r>
              <a:rPr lang="zh-CN" altLang="en-US" sz="2800" b="1" dirty="0" smtClean="0">
                <a:solidFill>
                  <a:schemeClr val="tx2"/>
                </a:solidFill>
                <a:latin typeface="Times New Roman" panose="02020603050405020304" pitchFamily="18" charset="0"/>
                <a:cs typeface="Times New Roman" panose="02020603050405020304" pitchFamily="18" charset="0"/>
              </a:rPr>
              <a:t>模块</a:t>
            </a:r>
            <a:r>
              <a:rPr lang="zh-CN" altLang="en-US" sz="2800" b="1" dirty="0">
                <a:solidFill>
                  <a:schemeClr val="tx2"/>
                </a:solidFill>
                <a:latin typeface="Times New Roman" panose="02020603050405020304" pitchFamily="18" charset="0"/>
                <a:cs typeface="Times New Roman" panose="02020603050405020304" pitchFamily="18" charset="0"/>
              </a:rPr>
              <a:t>、语音</a:t>
            </a:r>
            <a:r>
              <a:rPr lang="zh-CN" altLang="en-US" sz="2800" b="1" dirty="0" smtClean="0">
                <a:solidFill>
                  <a:schemeClr val="tx2"/>
                </a:solidFill>
                <a:latin typeface="Times New Roman" panose="02020603050405020304" pitchFamily="18" charset="0"/>
                <a:cs typeface="Times New Roman" panose="02020603050405020304" pitchFamily="18" charset="0"/>
              </a:rPr>
              <a:t>模块等等。</a:t>
            </a:r>
            <a:endParaRPr lang="zh-CN" altLang="en-US" sz="2400" dirty="0"/>
          </a:p>
        </p:txBody>
      </p:sp>
    </p:spTree>
    <p:extLst>
      <p:ext uri="{BB962C8B-B14F-4D97-AF65-F5344CB8AC3E}">
        <p14:creationId xmlns:p14="http://schemas.microsoft.com/office/powerpoint/2010/main" val="18790072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
            <a:ext cx="9144000" cy="702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9280" y="188640"/>
            <a:ext cx="8735207" cy="6568465"/>
          </a:xfrm>
          <a:prstGeom prst="rect">
            <a:avLst/>
          </a:prstGeom>
          <a:noFill/>
        </p:spPr>
        <p:txBody>
          <a:bodyPr wrap="square" rtlCol="0">
            <a:spAutoFit/>
          </a:bodyPr>
          <a:lstStyle/>
          <a:p>
            <a:pPr>
              <a:lnSpc>
                <a:spcPts val="3840"/>
              </a:lnSpc>
            </a:pPr>
            <a:r>
              <a:rPr lang="zh-CN" altLang="en-US" sz="2800" b="1" dirty="0" smtClean="0">
                <a:solidFill>
                  <a:srgbClr val="FF0000"/>
                </a:solidFill>
                <a:latin typeface="黑体" panose="02010609060101010101" pitchFamily="49" charset="-122"/>
                <a:ea typeface="黑体" panose="02010609060101010101" pitchFamily="49" charset="-122"/>
              </a:rPr>
              <a:t>一、创新实践中面临的电子控制问题      </a:t>
            </a:r>
            <a:endParaRPr lang="en-US" altLang="zh-CN" sz="2800" b="1" dirty="0" smtClean="0">
              <a:solidFill>
                <a:srgbClr val="FF0000"/>
              </a:solidFill>
              <a:latin typeface="黑体" panose="02010609060101010101" pitchFamily="49" charset="-122"/>
              <a:ea typeface="黑体" panose="02010609060101010101" pitchFamily="49" charset="-122"/>
            </a:endParaRPr>
          </a:p>
          <a:p>
            <a:pPr marL="457200" indent="-457200" algn="just">
              <a:lnSpc>
                <a:spcPts val="3500"/>
              </a:lnSpc>
              <a:buFont typeface="+mj-lt"/>
              <a:buAutoNum type="arabicPeriod"/>
            </a:pPr>
            <a:r>
              <a:rPr lang="zh-CN" altLang="en-US" sz="2600" b="1" dirty="0" smtClean="0">
                <a:solidFill>
                  <a:srgbClr val="FF0000"/>
                </a:solidFill>
                <a:latin typeface="Times New Roman" panose="02020603050405020304" pitchFamily="18" charset="0"/>
                <a:cs typeface="Times New Roman" panose="02020603050405020304" pitchFamily="18" charset="0"/>
              </a:rPr>
              <a:t>创新实践作品的特点</a:t>
            </a:r>
            <a:endParaRPr lang="en-US" altLang="zh-CN" sz="2600" b="1" dirty="0" smtClean="0">
              <a:solidFill>
                <a:srgbClr val="FF0000"/>
              </a:solidFill>
              <a:latin typeface="Times New Roman" panose="02020603050405020304" pitchFamily="18" charset="0"/>
              <a:cs typeface="Times New Roman" panose="02020603050405020304" pitchFamily="18" charset="0"/>
            </a:endParaRPr>
          </a:p>
          <a:p>
            <a:pPr marL="717550" indent="-265113" algn="just">
              <a:lnSpc>
                <a:spcPts val="3500"/>
              </a:lnSpc>
              <a:buFont typeface="Wingdings" panose="05000000000000000000" pitchFamily="2" charset="2"/>
              <a:buChar char="l"/>
            </a:pPr>
            <a:r>
              <a:rPr lang="zh-CN" altLang="en-US" sz="2600" b="1" dirty="0" smtClean="0">
                <a:solidFill>
                  <a:srgbClr val="1F497D"/>
                </a:solidFill>
                <a:sym typeface="Symbol"/>
              </a:rPr>
              <a:t>每年创新大赛的</a:t>
            </a:r>
            <a:r>
              <a:rPr lang="zh-CN" altLang="en-US" sz="2600" b="1" dirty="0">
                <a:solidFill>
                  <a:srgbClr val="1F497D"/>
                </a:solidFill>
                <a:sym typeface="Symbol"/>
              </a:rPr>
              <a:t>作品</a:t>
            </a:r>
            <a:r>
              <a:rPr lang="zh-CN" altLang="en-US" sz="2600" b="1" dirty="0" smtClean="0">
                <a:solidFill>
                  <a:srgbClr val="1F497D"/>
                </a:solidFill>
                <a:sym typeface="Symbol"/>
              </a:rPr>
              <a:t>很多</a:t>
            </a:r>
            <a:endParaRPr lang="en-US" altLang="zh-CN" sz="2600" b="1" dirty="0" smtClean="0">
              <a:solidFill>
                <a:srgbClr val="1F497D"/>
              </a:solidFill>
              <a:sym typeface="Symbol"/>
            </a:endParaRPr>
          </a:p>
          <a:p>
            <a:pPr marL="717550" indent="-265113" algn="just">
              <a:lnSpc>
                <a:spcPts val="3500"/>
              </a:lnSpc>
              <a:buFont typeface="Wingdings" panose="05000000000000000000" pitchFamily="2" charset="2"/>
              <a:buChar char="l"/>
            </a:pPr>
            <a:r>
              <a:rPr lang="zh-CN" altLang="en-US" sz="2600" b="1" dirty="0" smtClean="0">
                <a:solidFill>
                  <a:srgbClr val="1F497D"/>
                </a:solidFill>
                <a:sym typeface="Symbol"/>
              </a:rPr>
              <a:t>涉及学科广：电子</a:t>
            </a:r>
            <a:r>
              <a:rPr lang="zh-CN" altLang="en-US" sz="2600" b="1" dirty="0">
                <a:solidFill>
                  <a:srgbClr val="1F497D"/>
                </a:solidFill>
                <a:sym typeface="Symbol"/>
              </a:rPr>
              <a:t>、化工、电气、机械</a:t>
            </a:r>
            <a:r>
              <a:rPr lang="zh-CN" altLang="en-US" sz="2600" b="1" dirty="0" smtClean="0">
                <a:solidFill>
                  <a:srgbClr val="1F497D"/>
                </a:solidFill>
                <a:sym typeface="Symbol"/>
              </a:rPr>
              <a:t>、农林</a:t>
            </a:r>
            <a:r>
              <a:rPr lang="zh-CN" altLang="en-US" sz="2600" b="1" dirty="0">
                <a:solidFill>
                  <a:srgbClr val="1F497D"/>
                </a:solidFill>
                <a:sym typeface="Symbol"/>
              </a:rPr>
              <a:t>、纺织、食品、卫生、环境等等很多</a:t>
            </a:r>
            <a:r>
              <a:rPr lang="zh-CN" altLang="en-US" sz="2600" b="1" dirty="0" smtClean="0">
                <a:solidFill>
                  <a:srgbClr val="1F497D"/>
                </a:solidFill>
                <a:sym typeface="Symbol"/>
              </a:rPr>
              <a:t>方面。</a:t>
            </a:r>
            <a:endParaRPr lang="en-US" altLang="zh-CN" sz="2600" b="1" dirty="0" smtClean="0">
              <a:solidFill>
                <a:srgbClr val="1F497D"/>
              </a:solidFill>
              <a:sym typeface="Symbol"/>
            </a:endParaRPr>
          </a:p>
          <a:p>
            <a:pPr marL="717550" indent="-265113" algn="just">
              <a:lnSpc>
                <a:spcPts val="3500"/>
              </a:lnSpc>
              <a:buFont typeface="Wingdings" panose="05000000000000000000" pitchFamily="2" charset="2"/>
              <a:buChar char="l"/>
            </a:pPr>
            <a:r>
              <a:rPr lang="zh-CN" altLang="en-US" sz="2600" b="1" smtClean="0">
                <a:solidFill>
                  <a:srgbClr val="1F497D"/>
                </a:solidFill>
                <a:latin typeface="Times New Roman" panose="02020603050405020304" pitchFamily="18" charset="0"/>
                <a:cs typeface="Times New Roman" panose="02020603050405020304" pitchFamily="18" charset="0"/>
                <a:sym typeface="Symbol"/>
              </a:rPr>
              <a:t>接近</a:t>
            </a:r>
            <a:r>
              <a:rPr lang="en-US" altLang="zh-CN" sz="2600" b="1" smtClean="0">
                <a:solidFill>
                  <a:srgbClr val="1F497D"/>
                </a:solidFill>
                <a:latin typeface="Times New Roman" panose="02020603050405020304" pitchFamily="18" charset="0"/>
                <a:cs typeface="Times New Roman" panose="02020603050405020304" pitchFamily="18" charset="0"/>
                <a:sym typeface="Symbol"/>
              </a:rPr>
              <a:t>50%</a:t>
            </a:r>
            <a:r>
              <a:rPr lang="zh-CN" altLang="en-US" sz="2600" b="1" dirty="0">
                <a:solidFill>
                  <a:srgbClr val="1F497D"/>
                </a:solidFill>
                <a:sym typeface="Symbol"/>
              </a:rPr>
              <a:t>的</a:t>
            </a:r>
            <a:r>
              <a:rPr lang="zh-CN" altLang="en-US" sz="2600" b="1" dirty="0" smtClean="0">
                <a:solidFill>
                  <a:srgbClr val="1F497D"/>
                </a:solidFill>
                <a:sym typeface="Symbol"/>
              </a:rPr>
              <a:t>作品都使用到</a:t>
            </a:r>
            <a:r>
              <a:rPr lang="zh-CN" altLang="en-US" sz="2600" b="1" smtClean="0">
                <a:solidFill>
                  <a:srgbClr val="1F497D"/>
                </a:solidFill>
                <a:sym typeface="Symbol"/>
              </a:rPr>
              <a:t>电子技术。</a:t>
            </a:r>
            <a:endParaRPr lang="en-US" altLang="zh-CN" sz="2600" b="1" dirty="0" smtClean="0">
              <a:solidFill>
                <a:srgbClr val="1F497D"/>
              </a:solidFill>
              <a:sym typeface="Symbol"/>
            </a:endParaRPr>
          </a:p>
          <a:p>
            <a:pPr algn="just">
              <a:lnSpc>
                <a:spcPts val="3500"/>
              </a:lnSpc>
              <a:spcBef>
                <a:spcPts val="1200"/>
              </a:spcBef>
            </a:pPr>
            <a:r>
              <a:rPr lang="zh-CN" altLang="en-US" sz="2600" b="1" smtClean="0">
                <a:solidFill>
                  <a:srgbClr val="1F497D"/>
                </a:solidFill>
                <a:sym typeface="Symbol"/>
              </a:rPr>
              <a:t>创新作品与电子控制技术关系密切：</a:t>
            </a:r>
            <a:endParaRPr lang="en-US" altLang="zh-CN" sz="2600" b="1" dirty="0" smtClean="0">
              <a:solidFill>
                <a:srgbClr val="1F497D"/>
              </a:solidFill>
              <a:sym typeface="Symbol"/>
            </a:endParaRPr>
          </a:p>
          <a:p>
            <a:pPr marL="715963" indent="-274638" algn="just">
              <a:lnSpc>
                <a:spcPts val="3500"/>
              </a:lnSpc>
              <a:buFont typeface="Wingdings" panose="05000000000000000000" pitchFamily="2" charset="2"/>
              <a:buChar char="l"/>
            </a:pPr>
            <a:r>
              <a:rPr lang="zh-CN" altLang="en-US" sz="2600" b="1" smtClean="0">
                <a:solidFill>
                  <a:srgbClr val="1F497D"/>
                </a:solidFill>
                <a:sym typeface="Symbol"/>
              </a:rPr>
              <a:t>家用电器</a:t>
            </a:r>
            <a:r>
              <a:rPr lang="zh-CN" altLang="en-US" sz="2600" b="1" dirty="0" smtClean="0">
                <a:solidFill>
                  <a:srgbClr val="1F497D"/>
                </a:solidFill>
                <a:sym typeface="Symbol"/>
              </a:rPr>
              <a:t>、办公设备、工业仪表、生产控制等都</a:t>
            </a:r>
            <a:r>
              <a:rPr lang="zh-CN" altLang="en-US" sz="2600" b="1" smtClean="0">
                <a:solidFill>
                  <a:srgbClr val="1F497D"/>
                </a:solidFill>
                <a:sym typeface="Symbol"/>
              </a:rPr>
              <a:t>向自  动</a:t>
            </a:r>
            <a:r>
              <a:rPr lang="zh-CN" altLang="en-US" sz="2600" b="1" dirty="0" smtClean="0">
                <a:solidFill>
                  <a:srgbClr val="1F497D"/>
                </a:solidFill>
                <a:sym typeface="Symbol"/>
              </a:rPr>
              <a:t>化、智能化</a:t>
            </a:r>
            <a:r>
              <a:rPr lang="zh-CN" altLang="en-US" sz="2600" b="1" smtClean="0">
                <a:solidFill>
                  <a:srgbClr val="1F497D"/>
                </a:solidFill>
                <a:sym typeface="Symbol"/>
              </a:rPr>
              <a:t>方向发展</a:t>
            </a:r>
            <a:endParaRPr lang="en-US" altLang="zh-CN" sz="2600" b="1" smtClean="0">
              <a:solidFill>
                <a:srgbClr val="1F497D"/>
              </a:solidFill>
              <a:sym typeface="Symbol"/>
            </a:endParaRPr>
          </a:p>
          <a:p>
            <a:pPr marL="715963" indent="-274638" algn="just">
              <a:lnSpc>
                <a:spcPts val="3500"/>
              </a:lnSpc>
              <a:buFont typeface="Wingdings" panose="05000000000000000000" pitchFamily="2" charset="2"/>
              <a:buChar char="l"/>
            </a:pPr>
            <a:r>
              <a:rPr lang="zh-CN" altLang="en-US" sz="2600" b="1" smtClean="0">
                <a:solidFill>
                  <a:schemeClr val="tx2"/>
                </a:solidFill>
                <a:sym typeface="Symbol"/>
              </a:rPr>
              <a:t>复杂和非线性的</a:t>
            </a:r>
            <a:r>
              <a:rPr lang="zh-CN" altLang="en-US" sz="2600" b="1" dirty="0" smtClean="0">
                <a:solidFill>
                  <a:srgbClr val="1F497D"/>
                </a:solidFill>
                <a:sym typeface="Symbol"/>
              </a:rPr>
              <a:t>控制</a:t>
            </a:r>
            <a:r>
              <a:rPr lang="zh-CN" altLang="en-US" sz="2600" b="1" smtClean="0">
                <a:solidFill>
                  <a:srgbClr val="1F497D"/>
                </a:solidFill>
                <a:sym typeface="Symbol"/>
              </a:rPr>
              <a:t>问题</a:t>
            </a:r>
            <a:r>
              <a:rPr lang="zh-CN" altLang="en-US" sz="2600" b="1">
                <a:solidFill>
                  <a:srgbClr val="1F497D"/>
                </a:solidFill>
                <a:sym typeface="Symbol"/>
              </a:rPr>
              <a:t>，用电子技术控制</a:t>
            </a:r>
            <a:r>
              <a:rPr lang="zh-CN" altLang="en-US" sz="2600" b="1" smtClean="0">
                <a:solidFill>
                  <a:srgbClr val="1F497D"/>
                </a:solidFill>
                <a:sym typeface="Symbol"/>
              </a:rPr>
              <a:t>的方法是最方便的。</a:t>
            </a:r>
            <a:endParaRPr lang="en-US" altLang="zh-CN" sz="2600" b="1" smtClean="0">
              <a:solidFill>
                <a:srgbClr val="1F497D"/>
              </a:solidFill>
              <a:sym typeface="Symbol"/>
            </a:endParaRPr>
          </a:p>
          <a:p>
            <a:pPr marL="715963" indent="-274638" algn="just">
              <a:lnSpc>
                <a:spcPts val="3500"/>
              </a:lnSpc>
              <a:buFont typeface="Wingdings" panose="05000000000000000000" pitchFamily="2" charset="2"/>
              <a:buChar char="l"/>
            </a:pPr>
            <a:r>
              <a:rPr lang="zh-CN" altLang="en-US" sz="2600" b="1" smtClean="0">
                <a:solidFill>
                  <a:srgbClr val="1F497D"/>
                </a:solidFill>
                <a:sym typeface="Symbol"/>
              </a:rPr>
              <a:t>学生</a:t>
            </a:r>
            <a:r>
              <a:rPr lang="zh-CN" altLang="en-US" sz="2600" b="1">
                <a:solidFill>
                  <a:srgbClr val="1F497D"/>
                </a:solidFill>
                <a:sym typeface="Symbol"/>
              </a:rPr>
              <a:t>对电子技术发生浓厚的兴趣。</a:t>
            </a:r>
            <a:endParaRPr lang="en-US" altLang="zh-CN" sz="2600" b="1">
              <a:solidFill>
                <a:srgbClr val="1F497D"/>
              </a:solidFill>
              <a:sym typeface="Symbol"/>
            </a:endParaRPr>
          </a:p>
          <a:p>
            <a:pPr indent="441325" algn="just">
              <a:lnSpc>
                <a:spcPts val="3500"/>
              </a:lnSpc>
            </a:pPr>
            <a:r>
              <a:rPr lang="zh-CN" altLang="en-US" sz="2600" b="1" smtClean="0">
                <a:solidFill>
                  <a:srgbClr val="1F497D"/>
                </a:solidFill>
                <a:sym typeface="Symbol"/>
              </a:rPr>
              <a:t>   </a:t>
            </a:r>
            <a:endParaRPr lang="en-US" altLang="zh-CN" sz="2600" b="1" smtClean="0">
              <a:solidFill>
                <a:srgbClr val="1F497D"/>
              </a:solidFill>
              <a:sym typeface="Symbol"/>
            </a:endParaRPr>
          </a:p>
          <a:p>
            <a:pPr indent="441325" algn="just">
              <a:lnSpc>
                <a:spcPts val="3500"/>
              </a:lnSpc>
            </a:pPr>
            <a:r>
              <a:rPr lang="en-US" altLang="zh-CN" sz="2600" b="1">
                <a:solidFill>
                  <a:srgbClr val="1F497D"/>
                </a:solidFill>
                <a:sym typeface="Symbol"/>
              </a:rPr>
              <a:t> </a:t>
            </a:r>
            <a:r>
              <a:rPr lang="en-US" altLang="zh-CN" sz="2600" b="1" smtClean="0">
                <a:solidFill>
                  <a:srgbClr val="1F497D"/>
                </a:solidFill>
                <a:sym typeface="Symbol"/>
              </a:rPr>
              <a:t>  </a:t>
            </a:r>
            <a:r>
              <a:rPr lang="zh-CN" altLang="en-US" sz="2600" b="1" smtClean="0">
                <a:solidFill>
                  <a:srgbClr val="1F497D"/>
                </a:solidFill>
                <a:sym typeface="Symbol"/>
              </a:rPr>
              <a:t>以后一定</a:t>
            </a:r>
            <a:r>
              <a:rPr lang="zh-CN" altLang="en-US" sz="2600" b="1" dirty="0" smtClean="0">
                <a:solidFill>
                  <a:srgbClr val="1F497D"/>
                </a:solidFill>
                <a:sym typeface="Symbol"/>
              </a:rPr>
              <a:t>会</a:t>
            </a:r>
            <a:r>
              <a:rPr lang="zh-CN" altLang="en-US" sz="2600" b="1" smtClean="0">
                <a:solidFill>
                  <a:srgbClr val="1F497D"/>
                </a:solidFill>
                <a:sym typeface="Symbol"/>
              </a:rPr>
              <a:t>有更多作品</a:t>
            </a:r>
            <a:r>
              <a:rPr lang="zh-CN" altLang="en-US" sz="2600" b="1">
                <a:solidFill>
                  <a:srgbClr val="1F497D"/>
                </a:solidFill>
                <a:sym typeface="Symbol"/>
              </a:rPr>
              <a:t>运用</a:t>
            </a:r>
            <a:r>
              <a:rPr lang="zh-CN" altLang="en-US" sz="2600" b="1" smtClean="0">
                <a:solidFill>
                  <a:srgbClr val="1F497D"/>
                </a:solidFill>
                <a:sym typeface="Symbol"/>
              </a:rPr>
              <a:t>电子控制技术</a:t>
            </a:r>
            <a:r>
              <a:rPr lang="zh-CN" altLang="en-US" sz="2600" b="1">
                <a:solidFill>
                  <a:srgbClr val="1F497D"/>
                </a:solidFill>
                <a:sym typeface="Symbol"/>
              </a:rPr>
              <a:t>。</a:t>
            </a:r>
            <a:endParaRPr lang="en-US" altLang="zh-CN" sz="2600" b="1" dirty="0" smtClean="0">
              <a:solidFill>
                <a:schemeClr val="tx2"/>
              </a:solidFill>
            </a:endParaRPr>
          </a:p>
        </p:txBody>
      </p:sp>
    </p:spTree>
    <p:extLst>
      <p:ext uri="{BB962C8B-B14F-4D97-AF65-F5344CB8AC3E}">
        <p14:creationId xmlns:p14="http://schemas.microsoft.com/office/powerpoint/2010/main" val="22720162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39"/>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323528" y="332656"/>
            <a:ext cx="8496944" cy="6393353"/>
          </a:xfrm>
          <a:prstGeom prst="rect">
            <a:avLst/>
          </a:prstGeom>
        </p:spPr>
        <p:txBody>
          <a:bodyPr wrap="square">
            <a:spAutoFit/>
          </a:bodyPr>
          <a:lstStyle/>
          <a:p>
            <a:pPr algn="just">
              <a:lnSpc>
                <a:spcPts val="3800"/>
              </a:lnSpc>
            </a:pPr>
            <a:r>
              <a:rPr lang="en-US" altLang="zh-CN" sz="2800" b="1">
                <a:solidFill>
                  <a:srgbClr val="FF0000"/>
                </a:solidFill>
                <a:latin typeface="Times New Roman" panose="02020603050405020304" pitchFamily="18" charset="0"/>
                <a:cs typeface="Times New Roman" panose="02020603050405020304" pitchFamily="18" charset="0"/>
              </a:rPr>
              <a:t>Arduino</a:t>
            </a:r>
            <a:r>
              <a:rPr lang="zh-CN" altLang="en-US" sz="2800" b="1" smtClean="0">
                <a:solidFill>
                  <a:srgbClr val="FF0000"/>
                </a:solidFill>
                <a:latin typeface="Times New Roman" panose="02020603050405020304" pitchFamily="18" charset="0"/>
                <a:cs typeface="Times New Roman" panose="02020603050405020304" pitchFamily="18" charset="0"/>
              </a:rPr>
              <a:t>与创客文化</a:t>
            </a:r>
            <a:endParaRPr lang="en-US" altLang="zh-CN" sz="2800" b="1" smtClean="0">
              <a:solidFill>
                <a:schemeClr val="tx2"/>
              </a:solidFill>
              <a:latin typeface="Times New Roman" panose="02020603050405020304" pitchFamily="18" charset="0"/>
              <a:cs typeface="Times New Roman" panose="02020603050405020304" pitchFamily="18" charset="0"/>
            </a:endParaRPr>
          </a:p>
          <a:p>
            <a:pPr algn="just">
              <a:lnSpc>
                <a:spcPts val="3800"/>
              </a:lnSpc>
            </a:pPr>
            <a:r>
              <a:rPr lang="zh-CN" altLang="en-US" sz="2800" b="1" smtClean="0">
                <a:solidFill>
                  <a:schemeClr val="tx2"/>
                </a:solidFill>
                <a:latin typeface="Times New Roman" panose="02020603050405020304" pitchFamily="18" charset="0"/>
                <a:cs typeface="Times New Roman" panose="02020603050405020304" pitchFamily="18" charset="0"/>
              </a:rPr>
              <a:t>        创客</a:t>
            </a:r>
            <a:r>
              <a:rPr lang="en-US" altLang="zh-CN" sz="2800" b="1" smtClean="0">
                <a:solidFill>
                  <a:schemeClr val="tx2"/>
                </a:solidFill>
                <a:latin typeface="Times New Roman" panose="02020603050405020304" pitchFamily="18" charset="0"/>
                <a:cs typeface="Times New Roman" panose="02020603050405020304" pitchFamily="18" charset="0"/>
              </a:rPr>
              <a:t>(</a:t>
            </a:r>
            <a:r>
              <a:rPr lang="en-US" altLang="zh-CN" sz="2800" b="1">
                <a:solidFill>
                  <a:schemeClr val="tx2"/>
                </a:solidFill>
                <a:latin typeface="Times New Roman" panose="02020603050405020304" pitchFamily="18" charset="0"/>
                <a:cs typeface="Times New Roman" panose="02020603050405020304" pitchFamily="18" charset="0"/>
              </a:rPr>
              <a:t>Maker</a:t>
            </a:r>
            <a:r>
              <a:rPr lang="en-US" altLang="zh-CN" sz="2800" b="1" smtClean="0">
                <a:solidFill>
                  <a:schemeClr val="tx2"/>
                </a:solidFill>
                <a:latin typeface="Times New Roman" panose="02020603050405020304" pitchFamily="18" charset="0"/>
                <a:cs typeface="Times New Roman" panose="02020603050405020304" pitchFamily="18" charset="0"/>
              </a:rPr>
              <a:t>)</a:t>
            </a:r>
            <a:r>
              <a:rPr lang="zh-CN" altLang="en-US" sz="2800" b="1" smtClean="0">
                <a:solidFill>
                  <a:schemeClr val="tx2"/>
                </a:solidFill>
                <a:latin typeface="Times New Roman" panose="02020603050405020304" pitchFamily="18" charset="0"/>
                <a:cs typeface="Times New Roman" panose="02020603050405020304" pitchFamily="18" charset="0"/>
              </a:rPr>
              <a:t>：指</a:t>
            </a:r>
            <a:r>
              <a:rPr lang="zh-CN" altLang="en-US" sz="2800" b="1">
                <a:solidFill>
                  <a:schemeClr val="tx2"/>
                </a:solidFill>
                <a:latin typeface="Times New Roman" panose="02020603050405020304" pitchFamily="18" charset="0"/>
                <a:cs typeface="Times New Roman" panose="02020603050405020304" pitchFamily="18" charset="0"/>
              </a:rPr>
              <a:t>的是不以盈利为目标，努力把各种创意转变为现实的</a:t>
            </a:r>
            <a:r>
              <a:rPr lang="zh-CN" altLang="en-US" sz="2800" b="1" smtClean="0">
                <a:solidFill>
                  <a:schemeClr val="tx2"/>
                </a:solidFill>
                <a:latin typeface="Times New Roman" panose="02020603050405020304" pitchFamily="18" charset="0"/>
                <a:cs typeface="Times New Roman" panose="02020603050405020304" pitchFamily="18" charset="0"/>
              </a:rPr>
              <a:t>人。</a:t>
            </a:r>
            <a:endParaRPr lang="zh-CN" altLang="en-US" sz="2800" b="1">
              <a:solidFill>
                <a:schemeClr val="tx2"/>
              </a:solidFill>
              <a:latin typeface="Times New Roman" panose="02020603050405020304" pitchFamily="18" charset="0"/>
              <a:cs typeface="Times New Roman" panose="02020603050405020304" pitchFamily="18" charset="0"/>
            </a:endParaRPr>
          </a:p>
          <a:p>
            <a:pPr marL="457200" indent="-457200" algn="just">
              <a:lnSpc>
                <a:spcPts val="3800"/>
              </a:lnSpc>
              <a:buFont typeface="Wingdings" panose="05000000000000000000" pitchFamily="2" charset="2"/>
              <a:buChar char="l"/>
            </a:pPr>
            <a:r>
              <a:rPr lang="en-US" altLang="zh-CN" sz="2800" b="1" smtClean="0">
                <a:solidFill>
                  <a:schemeClr val="tx2"/>
                </a:solidFill>
                <a:latin typeface="Times New Roman" panose="02020603050405020304" pitchFamily="18" charset="0"/>
                <a:cs typeface="Times New Roman" panose="02020603050405020304" pitchFamily="18" charset="0"/>
              </a:rPr>
              <a:t>Arduino</a:t>
            </a:r>
            <a:r>
              <a:rPr lang="zh-CN" altLang="en-US" sz="2800" b="1">
                <a:solidFill>
                  <a:schemeClr val="tx2"/>
                </a:solidFill>
                <a:latin typeface="Times New Roman" panose="02020603050405020304" pitchFamily="18" charset="0"/>
                <a:cs typeface="Times New Roman" panose="02020603050405020304" pitchFamily="18" charset="0"/>
              </a:rPr>
              <a:t>作为一款开源硬件平台</a:t>
            </a:r>
            <a:r>
              <a:rPr lang="zh-CN" altLang="en-US" sz="2800" b="1" smtClean="0">
                <a:solidFill>
                  <a:schemeClr val="tx2"/>
                </a:solidFill>
                <a:latin typeface="Times New Roman" panose="02020603050405020304" pitchFamily="18" charset="0"/>
                <a:cs typeface="Times New Roman" panose="02020603050405020304" pitchFamily="18" charset="0"/>
              </a:rPr>
              <a:t>，就是为创客设计，让非</a:t>
            </a:r>
            <a:r>
              <a:rPr lang="zh-CN" altLang="en-US" sz="2800" b="1">
                <a:solidFill>
                  <a:schemeClr val="tx2"/>
                </a:solidFill>
                <a:latin typeface="Times New Roman" panose="02020603050405020304" pitchFamily="18" charset="0"/>
                <a:cs typeface="Times New Roman" panose="02020603050405020304" pitchFamily="18" charset="0"/>
              </a:rPr>
              <a:t>电子</a:t>
            </a:r>
            <a:r>
              <a:rPr lang="zh-CN" altLang="en-US" sz="2800" b="1" smtClean="0">
                <a:solidFill>
                  <a:schemeClr val="tx2"/>
                </a:solidFill>
                <a:latin typeface="Times New Roman" panose="02020603050405020304" pitchFamily="18" charset="0"/>
                <a:cs typeface="Times New Roman" panose="02020603050405020304" pitchFamily="18" charset="0"/>
              </a:rPr>
              <a:t>专业的人群更容易地实现</a:t>
            </a:r>
            <a:r>
              <a:rPr lang="zh-CN" altLang="en-US" sz="2800" b="1">
                <a:solidFill>
                  <a:schemeClr val="tx2"/>
                </a:solidFill>
                <a:latin typeface="Times New Roman" panose="02020603050405020304" pitchFamily="18" charset="0"/>
                <a:cs typeface="Times New Roman" panose="02020603050405020304" pitchFamily="18" charset="0"/>
              </a:rPr>
              <a:t>自己的创意</a:t>
            </a:r>
            <a:r>
              <a:rPr lang="zh-CN" altLang="en-US" sz="2800" b="1" smtClean="0">
                <a:solidFill>
                  <a:schemeClr val="tx2"/>
                </a:solidFill>
                <a:latin typeface="Times New Roman" panose="02020603050405020304" pitchFamily="18" charset="0"/>
                <a:cs typeface="Times New Roman" panose="02020603050405020304" pitchFamily="18" charset="0"/>
              </a:rPr>
              <a:t>。</a:t>
            </a:r>
            <a:endParaRPr lang="en-US" altLang="zh-CN" sz="2800" b="1" smtClean="0">
              <a:solidFill>
                <a:schemeClr val="tx2"/>
              </a:solidFill>
              <a:latin typeface="Times New Roman" panose="02020603050405020304" pitchFamily="18" charset="0"/>
              <a:cs typeface="Times New Roman" panose="02020603050405020304" pitchFamily="18" charset="0"/>
            </a:endParaRPr>
          </a:p>
          <a:p>
            <a:pPr marL="457200" indent="-457200" algn="just">
              <a:lnSpc>
                <a:spcPts val="3800"/>
              </a:lnSpc>
              <a:buFont typeface="Wingdings" panose="05000000000000000000" pitchFamily="2" charset="2"/>
              <a:buChar char="l"/>
            </a:pPr>
            <a:r>
              <a:rPr lang="zh-CN" altLang="en-US" sz="2800" b="1" smtClean="0">
                <a:solidFill>
                  <a:schemeClr val="tx2"/>
                </a:solidFill>
                <a:latin typeface="Times New Roman" panose="02020603050405020304" pitchFamily="18" charset="0"/>
                <a:cs typeface="Times New Roman" panose="02020603050405020304" pitchFamily="18" charset="0"/>
              </a:rPr>
              <a:t>简单的开源平台不表明</a:t>
            </a:r>
            <a:r>
              <a:rPr lang="en-US" altLang="zh-CN" sz="2800" b="1" smtClean="0">
                <a:solidFill>
                  <a:schemeClr val="tx2"/>
                </a:solidFill>
                <a:latin typeface="Times New Roman" panose="02020603050405020304" pitchFamily="18" charset="0"/>
                <a:cs typeface="Times New Roman" panose="02020603050405020304" pitchFamily="18" charset="0"/>
              </a:rPr>
              <a:t>Arduino</a:t>
            </a:r>
            <a:r>
              <a:rPr lang="zh-CN" altLang="en-US" sz="2800" b="1" smtClean="0">
                <a:solidFill>
                  <a:schemeClr val="tx2"/>
                </a:solidFill>
                <a:latin typeface="Times New Roman" panose="02020603050405020304" pitchFamily="18" charset="0"/>
                <a:cs typeface="Times New Roman" panose="02020603050405020304" pitchFamily="18" charset="0"/>
              </a:rPr>
              <a:t>性能差，甚至业余</a:t>
            </a:r>
            <a:r>
              <a:rPr lang="zh-CN" altLang="en-US" sz="2800" b="1">
                <a:solidFill>
                  <a:schemeClr val="tx2"/>
                </a:solidFill>
                <a:latin typeface="Times New Roman" panose="02020603050405020304" pitchFamily="18" charset="0"/>
                <a:cs typeface="Times New Roman" panose="02020603050405020304" pitchFamily="18" charset="0"/>
              </a:rPr>
              <a:t>，而是</a:t>
            </a:r>
            <a:r>
              <a:rPr lang="zh-CN" altLang="en-US" sz="2800" b="1" smtClean="0">
                <a:solidFill>
                  <a:schemeClr val="tx2"/>
                </a:solidFill>
                <a:latin typeface="Times New Roman" panose="02020603050405020304" pitchFamily="18" charset="0"/>
                <a:cs typeface="Times New Roman" panose="02020603050405020304" pitchFamily="18" charset="0"/>
              </a:rPr>
              <a:t>表明</a:t>
            </a:r>
            <a:r>
              <a:rPr lang="en-US" altLang="zh-CN" sz="2800" b="1" smtClean="0">
                <a:solidFill>
                  <a:schemeClr val="tx2"/>
                </a:solidFill>
                <a:latin typeface="Times New Roman" panose="02020603050405020304" pitchFamily="18" charset="0"/>
                <a:cs typeface="Times New Roman" panose="02020603050405020304" pitchFamily="18" charset="0"/>
              </a:rPr>
              <a:t>Arduino</a:t>
            </a:r>
            <a:r>
              <a:rPr lang="zh-CN" altLang="en-US" sz="2800" b="1" smtClean="0">
                <a:solidFill>
                  <a:schemeClr val="tx2"/>
                </a:solidFill>
                <a:latin typeface="Times New Roman" panose="02020603050405020304" pitchFamily="18" charset="0"/>
                <a:cs typeface="Times New Roman" panose="02020603050405020304" pitchFamily="18" charset="0"/>
              </a:rPr>
              <a:t>简单到容易上手。</a:t>
            </a:r>
            <a:r>
              <a:rPr lang="en-US" altLang="zh-CN" sz="2800" b="1" smtClean="0">
                <a:solidFill>
                  <a:schemeClr val="tx2"/>
                </a:solidFill>
                <a:latin typeface="Times New Roman" panose="02020603050405020304" pitchFamily="18" charset="0"/>
                <a:cs typeface="Times New Roman" panose="02020603050405020304" pitchFamily="18" charset="0"/>
              </a:rPr>
              <a:t>Arduino</a:t>
            </a:r>
            <a:r>
              <a:rPr lang="zh-CN" altLang="en-US" sz="2800" b="1" smtClean="0">
                <a:solidFill>
                  <a:schemeClr val="tx2"/>
                </a:solidFill>
                <a:latin typeface="Times New Roman" panose="02020603050405020304" pitchFamily="18" charset="0"/>
                <a:cs typeface="Times New Roman" panose="02020603050405020304" pitchFamily="18" charset="0"/>
              </a:rPr>
              <a:t>内部大量的函数库使不懂软件开发和电子设计的人也可以借助平台很快创作出属于自己的作品。</a:t>
            </a:r>
            <a:endParaRPr lang="en-US" altLang="zh-CN" sz="2800" b="1" smtClean="0">
              <a:solidFill>
                <a:schemeClr val="tx2"/>
              </a:solidFill>
              <a:latin typeface="Times New Roman" panose="02020603050405020304" pitchFamily="18" charset="0"/>
              <a:cs typeface="Times New Roman" panose="02020603050405020304" pitchFamily="18" charset="0"/>
            </a:endParaRPr>
          </a:p>
          <a:p>
            <a:pPr marL="457200" indent="-457200" algn="just">
              <a:lnSpc>
                <a:spcPts val="3800"/>
              </a:lnSpc>
              <a:buFont typeface="Wingdings" panose="05000000000000000000" pitchFamily="2" charset="2"/>
              <a:buChar char="l"/>
            </a:pPr>
            <a:r>
              <a:rPr lang="en-US" altLang="zh-CN" sz="2800" b="1" smtClean="0">
                <a:solidFill>
                  <a:schemeClr val="tx2"/>
                </a:solidFill>
                <a:latin typeface="Times New Roman" panose="02020603050405020304" pitchFamily="18" charset="0"/>
                <a:cs typeface="Times New Roman" panose="02020603050405020304" pitchFamily="18" charset="0"/>
              </a:rPr>
              <a:t>Arduino</a:t>
            </a:r>
            <a:r>
              <a:rPr lang="zh-CN" altLang="en-US" sz="2800" b="1" smtClean="0">
                <a:solidFill>
                  <a:schemeClr val="tx2"/>
                </a:solidFill>
                <a:latin typeface="Times New Roman" panose="02020603050405020304" pitchFamily="18" charset="0"/>
                <a:cs typeface="Times New Roman" panose="02020603050405020304" pitchFamily="18" charset="0"/>
              </a:rPr>
              <a:t>简单</a:t>
            </a:r>
            <a:r>
              <a:rPr lang="zh-CN" altLang="en-US" sz="2800" b="1">
                <a:solidFill>
                  <a:schemeClr val="tx2"/>
                </a:solidFill>
                <a:latin typeface="Times New Roman" panose="02020603050405020304" pitchFamily="18" charset="0"/>
                <a:cs typeface="Times New Roman" panose="02020603050405020304" pitchFamily="18" charset="0"/>
              </a:rPr>
              <a:t>易上手、成本</a:t>
            </a:r>
            <a:r>
              <a:rPr lang="zh-CN" altLang="en-US" sz="2800" b="1" smtClean="0">
                <a:solidFill>
                  <a:schemeClr val="tx2"/>
                </a:solidFill>
                <a:latin typeface="Times New Roman" panose="02020603050405020304" pitchFamily="18" charset="0"/>
                <a:cs typeface="Times New Roman" panose="02020603050405020304" pitchFamily="18" charset="0"/>
              </a:rPr>
              <a:t>低廉的特点让</a:t>
            </a:r>
            <a:r>
              <a:rPr lang="zh-CN" altLang="en-US" sz="2800" b="1">
                <a:solidFill>
                  <a:schemeClr val="tx2"/>
                </a:solidFill>
                <a:latin typeface="Times New Roman" panose="02020603050405020304" pitchFamily="18" charset="0"/>
                <a:cs typeface="Times New Roman" panose="02020603050405020304" pitchFamily="18" charset="0"/>
              </a:rPr>
              <a:t>更多的人都</a:t>
            </a:r>
            <a:r>
              <a:rPr lang="zh-CN" altLang="en-US" sz="2800" b="1" smtClean="0">
                <a:solidFill>
                  <a:schemeClr val="tx2"/>
                </a:solidFill>
                <a:latin typeface="Times New Roman" panose="02020603050405020304" pitchFamily="18" charset="0"/>
                <a:cs typeface="Times New Roman" panose="02020603050405020304" pitchFamily="18" charset="0"/>
              </a:rPr>
              <a:t>能加入</a:t>
            </a:r>
            <a:r>
              <a:rPr lang="zh-CN" altLang="en-US" sz="2800" b="1">
                <a:solidFill>
                  <a:schemeClr val="tx2"/>
                </a:solidFill>
                <a:latin typeface="Times New Roman" panose="02020603050405020304" pitchFamily="18" charset="0"/>
                <a:cs typeface="Times New Roman" panose="02020603050405020304" pitchFamily="18" charset="0"/>
              </a:rPr>
              <a:t>创客</a:t>
            </a:r>
            <a:r>
              <a:rPr lang="zh-CN" altLang="en-US" sz="2800" b="1" smtClean="0">
                <a:solidFill>
                  <a:schemeClr val="tx2"/>
                </a:solidFill>
                <a:latin typeface="Times New Roman" panose="02020603050405020304" pitchFamily="18" charset="0"/>
                <a:cs typeface="Times New Roman" panose="02020603050405020304" pitchFamily="18" charset="0"/>
              </a:rPr>
              <a:t>大军；同时，</a:t>
            </a:r>
            <a:r>
              <a:rPr lang="zh-CN" altLang="en-US" sz="2800" b="1">
                <a:solidFill>
                  <a:schemeClr val="tx2"/>
                </a:solidFill>
                <a:latin typeface="Times New Roman" panose="02020603050405020304" pitchFamily="18" charset="0"/>
                <a:cs typeface="Times New Roman" panose="02020603050405020304" pitchFamily="18" charset="0"/>
              </a:rPr>
              <a:t>创客大军的日益扩大也促进</a:t>
            </a:r>
            <a:r>
              <a:rPr lang="zh-CN" altLang="en-US" sz="2800" b="1" smtClean="0">
                <a:solidFill>
                  <a:schemeClr val="tx2"/>
                </a:solidFill>
                <a:latin typeface="Times New Roman" panose="02020603050405020304" pitchFamily="18" charset="0"/>
                <a:cs typeface="Times New Roman" panose="02020603050405020304" pitchFamily="18" charset="0"/>
              </a:rPr>
              <a:t>了</a:t>
            </a:r>
            <a:r>
              <a:rPr lang="en-US" altLang="zh-CN" sz="2800" b="1" smtClean="0">
                <a:solidFill>
                  <a:schemeClr val="tx2"/>
                </a:solidFill>
                <a:latin typeface="Times New Roman" panose="02020603050405020304" pitchFamily="18" charset="0"/>
                <a:cs typeface="Times New Roman" panose="02020603050405020304" pitchFamily="18" charset="0"/>
              </a:rPr>
              <a:t>Arduino</a:t>
            </a:r>
            <a:r>
              <a:rPr lang="zh-CN" altLang="en-US" sz="2800" b="1" smtClean="0">
                <a:solidFill>
                  <a:schemeClr val="tx2"/>
                </a:solidFill>
                <a:latin typeface="Times New Roman" panose="02020603050405020304" pitchFamily="18" charset="0"/>
                <a:cs typeface="Times New Roman" panose="02020603050405020304" pitchFamily="18" charset="0"/>
              </a:rPr>
              <a:t>的发展，可以</a:t>
            </a:r>
            <a:r>
              <a:rPr lang="zh-CN" altLang="en-US" sz="2800" b="1">
                <a:solidFill>
                  <a:schemeClr val="tx2"/>
                </a:solidFill>
                <a:latin typeface="Times New Roman" panose="02020603050405020304" pitchFamily="18" charset="0"/>
                <a:cs typeface="Times New Roman" panose="02020603050405020304" pitchFamily="18" charset="0"/>
              </a:rPr>
              <a:t>说</a:t>
            </a:r>
            <a:r>
              <a:rPr lang="en-US" altLang="zh-CN" sz="2800" b="1">
                <a:solidFill>
                  <a:schemeClr val="tx2"/>
                </a:solidFill>
                <a:latin typeface="Times New Roman" panose="02020603050405020304" pitchFamily="18" charset="0"/>
                <a:cs typeface="Times New Roman" panose="02020603050405020304" pitchFamily="18" charset="0"/>
              </a:rPr>
              <a:t>Arduino</a:t>
            </a:r>
            <a:r>
              <a:rPr lang="zh-CN" altLang="en-US" sz="2800" b="1">
                <a:solidFill>
                  <a:schemeClr val="tx2"/>
                </a:solidFill>
                <a:latin typeface="Times New Roman" panose="02020603050405020304" pitchFamily="18" charset="0"/>
                <a:cs typeface="Times New Roman" panose="02020603050405020304" pitchFamily="18" charset="0"/>
              </a:rPr>
              <a:t>与创客文化是</a:t>
            </a:r>
            <a:r>
              <a:rPr lang="zh-CN" altLang="en-US" sz="2800" b="1" smtClean="0">
                <a:solidFill>
                  <a:schemeClr val="tx2"/>
                </a:solidFill>
                <a:latin typeface="Times New Roman" panose="02020603050405020304" pitchFamily="18" charset="0"/>
                <a:cs typeface="Times New Roman" panose="02020603050405020304" pitchFamily="18" charset="0"/>
              </a:rPr>
              <a:t>相辅相成。</a:t>
            </a:r>
            <a:endParaRPr lang="zh-CN" altLang="en-US"/>
          </a:p>
        </p:txBody>
      </p:sp>
    </p:spTree>
    <p:extLst>
      <p:ext uri="{BB962C8B-B14F-4D97-AF65-F5344CB8AC3E}">
        <p14:creationId xmlns:p14="http://schemas.microsoft.com/office/powerpoint/2010/main" val="39763196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99110"/>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179512" y="188640"/>
            <a:ext cx="3480440" cy="643766"/>
          </a:xfrm>
          <a:prstGeom prst="rect">
            <a:avLst/>
          </a:prstGeom>
        </p:spPr>
        <p:txBody>
          <a:bodyPr wrap="none">
            <a:spAutoFit/>
          </a:bodyPr>
          <a:lstStyle/>
          <a:p>
            <a:pPr lvl="0">
              <a:lnSpc>
                <a:spcPts val="4300"/>
              </a:lnSpc>
            </a:pPr>
            <a:r>
              <a:rPr lang="zh-CN" altLang="en-US" sz="3200" b="1" smtClean="0">
                <a:solidFill>
                  <a:srgbClr val="FF0000"/>
                </a:solidFill>
                <a:latin typeface="黑体" panose="02010609060101010101" pitchFamily="49" charset="-122"/>
                <a:ea typeface="黑体" panose="02010609060101010101" pitchFamily="49" charset="-122"/>
                <a:cs typeface="Times New Roman" panose="02020603050405020304" pitchFamily="18" charset="0"/>
              </a:rPr>
              <a:t>三、数据通信部分</a:t>
            </a:r>
            <a:endParaRPr lang="en-US" altLang="zh-CN" sz="3200" b="1">
              <a:solidFill>
                <a:srgbClr val="FF0000"/>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3" name="矩形 2"/>
          <p:cNvSpPr/>
          <p:nvPr/>
        </p:nvSpPr>
        <p:spPr>
          <a:xfrm>
            <a:off x="251520" y="764704"/>
            <a:ext cx="8568952" cy="6017032"/>
          </a:xfrm>
          <a:prstGeom prst="rect">
            <a:avLst/>
          </a:prstGeom>
        </p:spPr>
        <p:txBody>
          <a:bodyPr wrap="square">
            <a:spAutoFit/>
          </a:bodyPr>
          <a:lstStyle/>
          <a:p>
            <a:pPr algn="just">
              <a:lnSpc>
                <a:spcPts val="3500"/>
              </a:lnSpc>
            </a:pPr>
            <a:r>
              <a:rPr lang="zh-CN" altLang="en-US" dirty="0" smtClean="0"/>
              <a:t>              </a:t>
            </a:r>
            <a:r>
              <a:rPr lang="zh-CN" altLang="en-US" sz="2800" b="1" dirty="0" smtClean="0">
                <a:solidFill>
                  <a:schemeClr val="tx2"/>
                </a:solidFill>
              </a:rPr>
              <a:t>数据通信是电子控制系统的一个重要组成部分，是通信</a:t>
            </a:r>
            <a:r>
              <a:rPr lang="zh-CN" altLang="en-US" sz="2800" b="1" dirty="0">
                <a:solidFill>
                  <a:schemeClr val="tx2"/>
                </a:solidFill>
              </a:rPr>
              <a:t>技术和计算机技术相结合而产生的一种新的通信方式</a:t>
            </a:r>
            <a:r>
              <a:rPr lang="zh-CN" altLang="en-US" sz="2800" b="1" dirty="0" smtClean="0">
                <a:solidFill>
                  <a:schemeClr val="tx2"/>
                </a:solidFill>
              </a:rPr>
              <a:t>。</a:t>
            </a:r>
            <a:endParaRPr lang="en-US" altLang="zh-CN" sz="2800" b="1" dirty="0" smtClean="0">
              <a:solidFill>
                <a:schemeClr val="tx2"/>
              </a:solidFill>
            </a:endParaRPr>
          </a:p>
          <a:p>
            <a:pPr algn="just">
              <a:lnSpc>
                <a:spcPts val="3500"/>
              </a:lnSpc>
              <a:spcBef>
                <a:spcPts val="1200"/>
              </a:spcBef>
            </a:pPr>
            <a:r>
              <a:rPr lang="zh-CN" altLang="en-US" sz="2800" b="1" dirty="0" smtClean="0">
                <a:solidFill>
                  <a:schemeClr val="tx2"/>
                </a:solidFill>
              </a:rPr>
              <a:t>按传输媒体分：</a:t>
            </a:r>
            <a:endParaRPr lang="en-US" altLang="zh-CN" sz="2800" b="1" dirty="0" smtClean="0">
              <a:solidFill>
                <a:schemeClr val="tx2"/>
              </a:solidFill>
            </a:endParaRPr>
          </a:p>
          <a:p>
            <a:pPr algn="just">
              <a:lnSpc>
                <a:spcPts val="3500"/>
              </a:lnSpc>
            </a:pPr>
            <a:r>
              <a:rPr lang="zh-CN" altLang="en-US" sz="2800" b="1" dirty="0" smtClean="0">
                <a:solidFill>
                  <a:srgbClr val="FF0000"/>
                </a:solidFill>
                <a:sym typeface="Symbol"/>
              </a:rPr>
              <a:t></a:t>
            </a:r>
            <a:r>
              <a:rPr lang="zh-CN" altLang="en-US" sz="2800" b="1" dirty="0" smtClean="0">
                <a:solidFill>
                  <a:srgbClr val="FF0000"/>
                </a:solidFill>
              </a:rPr>
              <a:t>有线数据通信</a:t>
            </a:r>
            <a:r>
              <a:rPr lang="zh-CN" altLang="en-US" sz="2800" b="1" dirty="0" smtClean="0">
                <a:solidFill>
                  <a:schemeClr val="tx2"/>
                </a:solidFill>
              </a:rPr>
              <a:t>：</a:t>
            </a:r>
            <a:r>
              <a:rPr lang="zh-CN" altLang="en-US" sz="2800" b="1" dirty="0">
                <a:solidFill>
                  <a:schemeClr val="tx2"/>
                </a:solidFill>
              </a:rPr>
              <a:t>借助线缆线路传送信号的通信方式</a:t>
            </a:r>
            <a:r>
              <a:rPr lang="zh-CN" altLang="en-US" sz="2800" b="1" dirty="0" smtClean="0">
                <a:solidFill>
                  <a:schemeClr val="tx2"/>
                </a:solidFill>
              </a:rPr>
              <a:t>。</a:t>
            </a:r>
            <a:endParaRPr lang="en-US" altLang="zh-CN" sz="2800" b="1" dirty="0" smtClean="0">
              <a:solidFill>
                <a:schemeClr val="tx2"/>
              </a:solidFill>
            </a:endParaRPr>
          </a:p>
          <a:p>
            <a:pPr marL="2779713" indent="-2779713" algn="just">
              <a:lnSpc>
                <a:spcPts val="3500"/>
              </a:lnSpc>
            </a:pPr>
            <a:r>
              <a:rPr lang="zh-CN" altLang="en-US" sz="2800" b="1" dirty="0">
                <a:solidFill>
                  <a:srgbClr val="FF0000"/>
                </a:solidFill>
                <a:sym typeface="Symbol"/>
              </a:rPr>
              <a:t></a:t>
            </a:r>
            <a:r>
              <a:rPr lang="zh-CN" altLang="en-US" sz="2800" b="1" dirty="0" smtClean="0">
                <a:solidFill>
                  <a:srgbClr val="FF0000"/>
                </a:solidFill>
              </a:rPr>
              <a:t>无线数据通信</a:t>
            </a:r>
            <a:r>
              <a:rPr lang="zh-CN" altLang="en-US" sz="2800" b="1" dirty="0" smtClean="0">
                <a:solidFill>
                  <a:schemeClr val="tx2"/>
                </a:solidFill>
              </a:rPr>
              <a:t>：仅</a:t>
            </a:r>
            <a:r>
              <a:rPr lang="zh-CN" altLang="en-US" sz="2800" b="1" dirty="0">
                <a:solidFill>
                  <a:schemeClr val="tx2"/>
                </a:solidFill>
              </a:rPr>
              <a:t>利用电磁波而不通过线缆进行</a:t>
            </a:r>
            <a:r>
              <a:rPr lang="zh-CN" altLang="en-US" sz="2800" b="1" dirty="0" smtClean="0">
                <a:solidFill>
                  <a:schemeClr val="tx2"/>
                </a:solidFill>
              </a:rPr>
              <a:t>的 </a:t>
            </a:r>
            <a:r>
              <a:rPr lang="en-US" altLang="zh-CN" sz="2800" b="1" dirty="0" smtClean="0">
                <a:solidFill>
                  <a:schemeClr val="tx2"/>
                </a:solidFill>
              </a:rPr>
              <a:t>	  </a:t>
            </a:r>
            <a:r>
              <a:rPr lang="zh-CN" altLang="en-US" sz="2800" b="1" dirty="0" smtClean="0">
                <a:solidFill>
                  <a:schemeClr val="tx2"/>
                </a:solidFill>
              </a:rPr>
              <a:t>通信</a:t>
            </a:r>
            <a:r>
              <a:rPr lang="zh-CN" altLang="en-US" sz="2800" b="1" dirty="0">
                <a:solidFill>
                  <a:schemeClr val="tx2"/>
                </a:solidFill>
              </a:rPr>
              <a:t>方式</a:t>
            </a:r>
            <a:r>
              <a:rPr lang="zh-CN" altLang="en-US" sz="2800" b="1" dirty="0" smtClean="0">
                <a:solidFill>
                  <a:schemeClr val="tx2"/>
                </a:solidFill>
              </a:rPr>
              <a:t>。</a:t>
            </a:r>
            <a:endParaRPr lang="en-US" altLang="zh-CN" sz="2800" b="1" dirty="0" smtClean="0">
              <a:solidFill>
                <a:schemeClr val="tx2"/>
              </a:solidFill>
            </a:endParaRPr>
          </a:p>
          <a:p>
            <a:pPr algn="just">
              <a:lnSpc>
                <a:spcPts val="3500"/>
              </a:lnSpc>
              <a:spcBef>
                <a:spcPts val="1800"/>
              </a:spcBef>
            </a:pPr>
            <a:r>
              <a:rPr lang="en-US" altLang="zh-CN" sz="2800" b="1" dirty="0">
                <a:solidFill>
                  <a:schemeClr val="tx2"/>
                </a:solidFill>
              </a:rPr>
              <a:t> </a:t>
            </a:r>
            <a:r>
              <a:rPr lang="en-US" altLang="zh-CN" sz="2800" b="1" dirty="0" smtClean="0">
                <a:solidFill>
                  <a:schemeClr val="tx2"/>
                </a:solidFill>
              </a:rPr>
              <a:t>        </a:t>
            </a:r>
            <a:r>
              <a:rPr lang="zh-CN" altLang="en-US" sz="2800" b="1" dirty="0" smtClean="0">
                <a:solidFill>
                  <a:schemeClr val="tx2"/>
                </a:solidFill>
              </a:rPr>
              <a:t>两种方式都是通过传输信道将传感器数据、受控终端和中央处理系统互联、互通，实现系统控制。</a:t>
            </a:r>
            <a:endParaRPr lang="en-US" altLang="zh-CN" sz="2800" b="1" dirty="0" smtClean="0">
              <a:solidFill>
                <a:schemeClr val="tx2"/>
              </a:solidFill>
            </a:endParaRPr>
          </a:p>
          <a:p>
            <a:pPr>
              <a:lnSpc>
                <a:spcPts val="3500"/>
              </a:lnSpc>
              <a:spcBef>
                <a:spcPts val="1200"/>
              </a:spcBef>
            </a:pPr>
            <a:r>
              <a:rPr lang="zh-CN" altLang="en-US" sz="2800" b="1" dirty="0" smtClean="0">
                <a:solidFill>
                  <a:schemeClr val="tx2"/>
                </a:solidFill>
              </a:rPr>
              <a:t>无线通信</a:t>
            </a:r>
            <a:r>
              <a:rPr lang="zh-CN" altLang="en-US" sz="2800" b="1" dirty="0" smtClean="0">
                <a:solidFill>
                  <a:schemeClr val="tx2"/>
                </a:solidFill>
                <a:latin typeface="Times New Roman" panose="02020603050405020304" pitchFamily="18" charset="0"/>
                <a:cs typeface="Times New Roman" panose="02020603050405020304" pitchFamily="18" charset="0"/>
              </a:rPr>
              <a:t>按传输距离分：</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a:lnSpc>
                <a:spcPts val="3500"/>
              </a:lnSpc>
            </a:pPr>
            <a:r>
              <a:rPr lang="zh-CN" altLang="en-US" sz="2800" b="1" dirty="0" smtClean="0">
                <a:solidFill>
                  <a:schemeClr val="tx2"/>
                </a:solidFill>
                <a:latin typeface="Times New Roman" panose="02020603050405020304" pitchFamily="18" charset="0"/>
                <a:cs typeface="Times New Roman" panose="02020603050405020304" pitchFamily="18" charset="0"/>
                <a:sym typeface="Symbol"/>
              </a:rPr>
              <a:t>      </a:t>
            </a:r>
            <a:r>
              <a:rPr lang="zh-CN" altLang="en-US" sz="2800" b="1" dirty="0" smtClean="0">
                <a:solidFill>
                  <a:schemeClr val="tx2"/>
                </a:solidFill>
                <a:latin typeface="宋体"/>
                <a:ea typeface="宋体"/>
                <a:cs typeface="Times New Roman" panose="02020603050405020304" pitchFamily="18" charset="0"/>
                <a:sym typeface="Symbol"/>
              </a:rPr>
              <a:t>①</a:t>
            </a:r>
            <a:r>
              <a:rPr lang="zh-CN" altLang="en-US" sz="2800" b="1" dirty="0" smtClean="0">
                <a:solidFill>
                  <a:schemeClr val="tx2"/>
                </a:solidFill>
                <a:latin typeface="Times New Roman" panose="02020603050405020304" pitchFamily="18" charset="0"/>
                <a:cs typeface="Times New Roman" panose="02020603050405020304" pitchFamily="18" charset="0"/>
              </a:rPr>
              <a:t>近距离</a:t>
            </a:r>
            <a:r>
              <a:rPr lang="en-US" altLang="zh-CN" sz="2800" b="1" dirty="0" smtClean="0">
                <a:solidFill>
                  <a:schemeClr val="tx2"/>
                </a:solidFill>
                <a:latin typeface="Times New Roman" panose="02020603050405020304" pitchFamily="18" charset="0"/>
                <a:cs typeface="Times New Roman" panose="02020603050405020304" pitchFamily="18" charset="0"/>
              </a:rPr>
              <a:t>(</a:t>
            </a:r>
            <a:r>
              <a:rPr lang="zh-CN" altLang="en-US" sz="2800" b="1" dirty="0" smtClean="0">
                <a:solidFill>
                  <a:schemeClr val="tx2"/>
                </a:solidFill>
                <a:latin typeface="Times New Roman" panose="02020603050405020304" pitchFamily="18" charset="0"/>
                <a:cs typeface="Times New Roman" panose="02020603050405020304" pitchFamily="18" charset="0"/>
                <a:sym typeface="Symbol"/>
              </a:rPr>
              <a:t></a:t>
            </a:r>
            <a:r>
              <a:rPr lang="en-US" altLang="zh-CN" sz="2800" b="1" dirty="0" smtClean="0">
                <a:solidFill>
                  <a:schemeClr val="tx2"/>
                </a:solidFill>
                <a:latin typeface="Times New Roman" panose="02020603050405020304" pitchFamily="18" charset="0"/>
                <a:cs typeface="Times New Roman" panose="02020603050405020304" pitchFamily="18" charset="0"/>
              </a:rPr>
              <a:t>1</a:t>
            </a:r>
            <a:r>
              <a:rPr lang="zh-CN" altLang="en-US" sz="2800" b="1" dirty="0" smtClean="0">
                <a:solidFill>
                  <a:schemeClr val="tx2"/>
                </a:solidFill>
                <a:latin typeface="Times New Roman" panose="02020603050405020304" pitchFamily="18" charset="0"/>
                <a:cs typeface="Times New Roman" panose="02020603050405020304" pitchFamily="18" charset="0"/>
              </a:rPr>
              <a:t>米</a:t>
            </a:r>
            <a:r>
              <a:rPr lang="en-US" altLang="zh-CN" sz="2800" b="1" dirty="0" smtClean="0">
                <a:solidFill>
                  <a:schemeClr val="tx2"/>
                </a:solidFill>
                <a:latin typeface="Times New Roman" panose="02020603050405020304" pitchFamily="18" charset="0"/>
                <a:cs typeface="Times New Roman" panose="02020603050405020304" pitchFamily="18" charset="0"/>
              </a:rPr>
              <a:t>)  </a:t>
            </a:r>
            <a:r>
              <a:rPr lang="zh-CN" altLang="en-US" sz="2800" b="1" dirty="0" smtClean="0">
                <a:solidFill>
                  <a:schemeClr val="tx2"/>
                </a:solidFill>
                <a:latin typeface="Times New Roman" panose="02020603050405020304" pitchFamily="18" charset="0"/>
                <a:cs typeface="Times New Roman" panose="02020603050405020304" pitchFamily="18" charset="0"/>
              </a:rPr>
              <a:t>              </a:t>
            </a:r>
            <a:r>
              <a:rPr lang="zh-CN" altLang="en-US" sz="2800" b="1" dirty="0" smtClean="0">
                <a:solidFill>
                  <a:schemeClr val="tx2"/>
                </a:solidFill>
                <a:latin typeface="宋体"/>
                <a:cs typeface="Times New Roman" panose="02020603050405020304" pitchFamily="18" charset="0"/>
                <a:sym typeface="Symbol"/>
              </a:rPr>
              <a:t>③</a:t>
            </a:r>
            <a:r>
              <a:rPr lang="zh-CN" altLang="en-US" sz="2800" b="1" dirty="0" smtClean="0">
                <a:solidFill>
                  <a:schemeClr val="tx2"/>
                </a:solidFill>
                <a:latin typeface="Times New Roman" panose="02020603050405020304" pitchFamily="18" charset="0"/>
                <a:cs typeface="Times New Roman" panose="02020603050405020304" pitchFamily="18" charset="0"/>
              </a:rPr>
              <a:t>中距离</a:t>
            </a:r>
            <a:r>
              <a:rPr lang="en-US" altLang="zh-CN" sz="2800" b="1" dirty="0">
                <a:solidFill>
                  <a:schemeClr val="tx2"/>
                </a:solidFill>
                <a:latin typeface="Times New Roman" panose="02020603050405020304" pitchFamily="18" charset="0"/>
                <a:cs typeface="Times New Roman" panose="02020603050405020304" pitchFamily="18" charset="0"/>
              </a:rPr>
              <a:t>(</a:t>
            </a:r>
            <a:r>
              <a:rPr lang="zh-CN" altLang="en-US" sz="2800" b="1" dirty="0" smtClean="0">
                <a:solidFill>
                  <a:schemeClr val="tx2"/>
                </a:solidFill>
                <a:latin typeface="Times New Roman" panose="02020603050405020304" pitchFamily="18" charset="0"/>
                <a:cs typeface="Times New Roman" panose="02020603050405020304" pitchFamily="18" charset="0"/>
              </a:rPr>
              <a:t>数百</a:t>
            </a:r>
            <a:r>
              <a:rPr lang="zh-CN" altLang="en-US" sz="2800" b="1" dirty="0" smtClean="0">
                <a:solidFill>
                  <a:schemeClr val="tx2"/>
                </a:solidFill>
                <a:latin typeface="Times New Roman" panose="02020603050405020304" pitchFamily="18" charset="0"/>
                <a:cs typeface="Times New Roman" panose="02020603050405020304" pitchFamily="18" charset="0"/>
                <a:sym typeface="Symbol"/>
              </a:rPr>
              <a:t></a:t>
            </a:r>
            <a:r>
              <a:rPr lang="zh-CN" altLang="en-US" sz="2800" b="1" dirty="0">
                <a:solidFill>
                  <a:schemeClr val="tx2"/>
                </a:solidFill>
                <a:latin typeface="Times New Roman" panose="02020603050405020304" pitchFamily="18" charset="0"/>
                <a:cs typeface="Times New Roman" panose="02020603050405020304" pitchFamily="18" charset="0"/>
                <a:sym typeface="Symbol"/>
              </a:rPr>
              <a:t>数千米）</a:t>
            </a:r>
            <a:endParaRPr lang="en-US" altLang="zh-CN" sz="2800" b="1" dirty="0" smtClean="0">
              <a:solidFill>
                <a:schemeClr val="tx2"/>
              </a:solidFill>
              <a:latin typeface="Times New Roman" panose="02020603050405020304" pitchFamily="18" charset="0"/>
              <a:cs typeface="Times New Roman" panose="02020603050405020304" pitchFamily="18" charset="0"/>
              <a:sym typeface="Symbol"/>
            </a:endParaRPr>
          </a:p>
          <a:p>
            <a:pPr>
              <a:lnSpc>
                <a:spcPts val="3500"/>
              </a:lnSpc>
            </a:pPr>
            <a:r>
              <a:rPr lang="zh-CN" altLang="en-US" sz="2800" b="1" dirty="0" smtClean="0">
                <a:solidFill>
                  <a:schemeClr val="tx2"/>
                </a:solidFill>
                <a:latin typeface="Times New Roman" panose="02020603050405020304" pitchFamily="18" charset="0"/>
                <a:cs typeface="Times New Roman" panose="02020603050405020304" pitchFamily="18" charset="0"/>
                <a:sym typeface="Symbol"/>
              </a:rPr>
              <a:t>      </a:t>
            </a:r>
            <a:r>
              <a:rPr lang="zh-CN" altLang="en-US" sz="2800" b="1" dirty="0" smtClean="0">
                <a:solidFill>
                  <a:schemeClr val="tx2"/>
                </a:solidFill>
                <a:latin typeface="宋体"/>
                <a:cs typeface="Times New Roman" panose="02020603050405020304" pitchFamily="18" charset="0"/>
                <a:sym typeface="Symbol"/>
              </a:rPr>
              <a:t>②</a:t>
            </a:r>
            <a:r>
              <a:rPr lang="zh-CN" altLang="en-US" sz="2800" b="1" dirty="0" smtClean="0">
                <a:solidFill>
                  <a:schemeClr val="tx2"/>
                </a:solidFill>
                <a:latin typeface="Times New Roman" panose="02020603050405020304" pitchFamily="18" charset="0"/>
                <a:cs typeface="Times New Roman" panose="02020603050405020304" pitchFamily="18" charset="0"/>
              </a:rPr>
              <a:t>短距离</a:t>
            </a:r>
            <a:r>
              <a:rPr lang="en-US" altLang="zh-CN" sz="2800" b="1" dirty="0">
                <a:solidFill>
                  <a:schemeClr val="tx2"/>
                </a:solidFill>
                <a:latin typeface="Times New Roman" panose="02020603050405020304" pitchFamily="18" charset="0"/>
                <a:cs typeface="Times New Roman" panose="02020603050405020304" pitchFamily="18" charset="0"/>
              </a:rPr>
              <a:t>(</a:t>
            </a:r>
            <a:r>
              <a:rPr lang="en-US" altLang="zh-CN" sz="2800" b="1" dirty="0" smtClean="0">
                <a:solidFill>
                  <a:schemeClr val="tx2"/>
                </a:solidFill>
                <a:latin typeface="Times New Roman" panose="02020603050405020304" pitchFamily="18" charset="0"/>
                <a:cs typeface="Times New Roman" panose="02020603050405020304" pitchFamily="18" charset="0"/>
              </a:rPr>
              <a:t>1</a:t>
            </a:r>
            <a:r>
              <a:rPr lang="en-US" altLang="zh-CN" sz="2800" b="1" dirty="0" smtClean="0">
                <a:solidFill>
                  <a:schemeClr val="tx2"/>
                </a:solidFill>
                <a:latin typeface="Times New Roman" panose="02020603050405020304" pitchFamily="18" charset="0"/>
                <a:cs typeface="Times New Roman" panose="02020603050405020304" pitchFamily="18" charset="0"/>
                <a:sym typeface="Symbol"/>
              </a:rPr>
              <a:t></a:t>
            </a:r>
            <a:r>
              <a:rPr lang="zh-CN" altLang="en-US" sz="2800" b="1" dirty="0" smtClean="0">
                <a:solidFill>
                  <a:schemeClr val="tx2"/>
                </a:solidFill>
                <a:latin typeface="Times New Roman" panose="02020603050405020304" pitchFamily="18" charset="0"/>
                <a:cs typeface="Times New Roman" panose="02020603050405020304" pitchFamily="18" charset="0"/>
                <a:sym typeface="Symbol"/>
              </a:rPr>
              <a:t>数百米</a:t>
            </a:r>
            <a:r>
              <a:rPr lang="en-US" altLang="zh-CN" sz="2800" b="1" dirty="0" smtClean="0">
                <a:solidFill>
                  <a:schemeClr val="tx2"/>
                </a:solidFill>
                <a:latin typeface="Times New Roman" panose="02020603050405020304" pitchFamily="18" charset="0"/>
                <a:cs typeface="Times New Roman" panose="02020603050405020304" pitchFamily="18" charset="0"/>
              </a:rPr>
              <a:t>)        </a:t>
            </a:r>
            <a:r>
              <a:rPr lang="zh-CN" altLang="en-US" sz="2800" b="1" dirty="0" smtClean="0">
                <a:solidFill>
                  <a:schemeClr val="tx2"/>
                </a:solidFill>
                <a:latin typeface="宋体"/>
                <a:cs typeface="Times New Roman" panose="02020603050405020304" pitchFamily="18" charset="0"/>
                <a:sym typeface="Symbol"/>
              </a:rPr>
              <a:t>④</a:t>
            </a:r>
            <a:r>
              <a:rPr lang="zh-CN" altLang="en-US" sz="2800" b="1" dirty="0" smtClean="0">
                <a:solidFill>
                  <a:schemeClr val="tx2"/>
                </a:solidFill>
                <a:latin typeface="Times New Roman" panose="02020603050405020304" pitchFamily="18" charset="0"/>
                <a:cs typeface="Times New Roman" panose="02020603050405020304" pitchFamily="18" charset="0"/>
              </a:rPr>
              <a:t>长距离</a:t>
            </a:r>
            <a:r>
              <a:rPr lang="en-US" altLang="zh-CN" sz="2800" b="1" dirty="0" smtClean="0">
                <a:solidFill>
                  <a:schemeClr val="tx2"/>
                </a:solidFill>
                <a:latin typeface="Times New Roman" panose="02020603050405020304" pitchFamily="18" charset="0"/>
                <a:cs typeface="Times New Roman" panose="02020603050405020304" pitchFamily="18" charset="0"/>
              </a:rPr>
              <a:t>(</a:t>
            </a:r>
            <a:r>
              <a:rPr lang="zh-CN" altLang="en-US" sz="2800" b="1" dirty="0" smtClean="0">
                <a:solidFill>
                  <a:schemeClr val="tx2"/>
                </a:solidFill>
                <a:latin typeface="Times New Roman" panose="02020603050405020304" pitchFamily="18" charset="0"/>
                <a:cs typeface="Times New Roman" panose="02020603050405020304" pitchFamily="18" charset="0"/>
              </a:rPr>
              <a:t>数千米以上</a:t>
            </a:r>
            <a:r>
              <a:rPr lang="en-US" altLang="zh-CN" sz="2800" b="1" dirty="0" smtClean="0">
                <a:solidFill>
                  <a:schemeClr val="tx2"/>
                </a:solidFill>
                <a:latin typeface="Times New Roman" panose="02020603050405020304" pitchFamily="18" charset="0"/>
                <a:cs typeface="Times New Roman" panose="02020603050405020304" pitchFamily="18" charset="0"/>
              </a:rPr>
              <a:t>)</a:t>
            </a:r>
            <a:r>
              <a:rPr lang="en-US" altLang="zh-CN" sz="2400" b="1" dirty="0" smtClean="0">
                <a:solidFill>
                  <a:schemeClr val="tx2"/>
                </a:solidFill>
              </a:rPr>
              <a:t>      </a:t>
            </a:r>
            <a:endParaRPr lang="en-US" altLang="zh-CN" sz="2400" b="1" dirty="0">
              <a:solidFill>
                <a:schemeClr val="tx2"/>
              </a:solidFill>
            </a:endParaRPr>
          </a:p>
        </p:txBody>
      </p:sp>
    </p:spTree>
    <p:extLst>
      <p:ext uri="{BB962C8B-B14F-4D97-AF65-F5344CB8AC3E}">
        <p14:creationId xmlns:p14="http://schemas.microsoft.com/office/powerpoint/2010/main" val="13320447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99110"/>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281098" y="292846"/>
            <a:ext cx="8712968" cy="6478697"/>
          </a:xfrm>
          <a:prstGeom prst="rect">
            <a:avLst/>
          </a:prstGeom>
        </p:spPr>
        <p:txBody>
          <a:bodyPr wrap="square">
            <a:spAutoFit/>
          </a:bodyPr>
          <a:lstStyle/>
          <a:p>
            <a:pPr>
              <a:lnSpc>
                <a:spcPts val="4000"/>
              </a:lnSpc>
            </a:pPr>
            <a:r>
              <a:rPr lang="zh-CN" altLang="en-US" sz="2400" b="1" smtClean="0">
                <a:solidFill>
                  <a:schemeClr val="tx2"/>
                </a:solidFill>
              </a:rPr>
              <a:t>          </a:t>
            </a:r>
            <a:r>
              <a:rPr lang="zh-CN" altLang="en-US" sz="2800" b="1" smtClean="0">
                <a:solidFill>
                  <a:schemeClr val="tx2"/>
                </a:solidFill>
              </a:rPr>
              <a:t>创新电子作品的通信通常</a:t>
            </a:r>
            <a:r>
              <a:rPr lang="zh-CN" altLang="en-US" sz="2800" b="1">
                <a:solidFill>
                  <a:schemeClr val="tx2"/>
                </a:solidFill>
              </a:rPr>
              <a:t>百</a:t>
            </a:r>
            <a:r>
              <a:rPr lang="zh-CN" altLang="en-US" sz="2800" b="1" smtClean="0">
                <a:solidFill>
                  <a:schemeClr val="tx2"/>
                </a:solidFill>
              </a:rPr>
              <a:t>米范围以内，属于短距离无线通信范围，也是创新大赛作品的最主要的通信方式。</a:t>
            </a:r>
            <a:endParaRPr lang="en-US" altLang="zh-CN" sz="2800" b="1" smtClean="0">
              <a:solidFill>
                <a:schemeClr val="tx2"/>
              </a:solidFill>
            </a:endParaRPr>
          </a:p>
          <a:p>
            <a:pPr lvl="0">
              <a:lnSpc>
                <a:spcPts val="4000"/>
              </a:lnSpc>
              <a:spcBef>
                <a:spcPts val="1800"/>
              </a:spcBef>
            </a:pPr>
            <a:r>
              <a:rPr lang="zh-CN" altLang="en-US" sz="2800" b="1">
                <a:solidFill>
                  <a:srgbClr val="FF0000"/>
                </a:solidFill>
                <a:latin typeface="Times New Roman" panose="02020603050405020304" pitchFamily="18" charset="0"/>
                <a:cs typeface="Times New Roman" panose="02020603050405020304" pitchFamily="18" charset="0"/>
              </a:rPr>
              <a:t>短距离无线通信的主要特点：</a:t>
            </a:r>
            <a:endParaRPr lang="en-US" altLang="zh-CN" sz="2800" b="1">
              <a:solidFill>
                <a:srgbClr val="FF0000"/>
              </a:solidFill>
              <a:latin typeface="Times New Roman" panose="02020603050405020304" pitchFamily="18" charset="0"/>
              <a:cs typeface="Times New Roman" panose="02020603050405020304" pitchFamily="18" charset="0"/>
            </a:endParaRPr>
          </a:p>
          <a:p>
            <a:pPr marL="285750" lvl="0" indent="-285750">
              <a:lnSpc>
                <a:spcPts val="4000"/>
              </a:lnSpc>
              <a:buFont typeface="Wingdings" panose="05000000000000000000" pitchFamily="2" charset="2"/>
              <a:buChar char="l"/>
            </a:pPr>
            <a:r>
              <a:rPr lang="zh-CN" altLang="en-US" sz="2800" b="1" smtClean="0">
                <a:solidFill>
                  <a:srgbClr val="1F497D"/>
                </a:solidFill>
                <a:latin typeface="Times New Roman" panose="02020603050405020304" pitchFamily="18" charset="0"/>
                <a:cs typeface="Times New Roman" panose="02020603050405020304" pitchFamily="18" charset="0"/>
              </a:rPr>
              <a:t>  通信</a:t>
            </a:r>
            <a:r>
              <a:rPr lang="zh-CN" altLang="en-US" sz="2800" b="1">
                <a:solidFill>
                  <a:srgbClr val="1F497D"/>
                </a:solidFill>
                <a:latin typeface="Times New Roman" panose="02020603050405020304" pitchFamily="18" charset="0"/>
                <a:cs typeface="Times New Roman" panose="02020603050405020304" pitchFamily="18" charset="0"/>
              </a:rPr>
              <a:t>距离短：</a:t>
            </a:r>
            <a:r>
              <a:rPr lang="zh-CN" altLang="en-US" sz="2800" b="1">
                <a:solidFill>
                  <a:srgbClr val="1F497D"/>
                </a:solidFill>
                <a:latin typeface="Times New Roman" panose="02020603050405020304" pitchFamily="18" charset="0"/>
                <a:cs typeface="Times New Roman" panose="02020603050405020304" pitchFamily="18" charset="0"/>
                <a:sym typeface="Symbol"/>
              </a:rPr>
              <a:t></a:t>
            </a:r>
            <a:r>
              <a:rPr lang="en-US" altLang="zh-CN" sz="2800" b="1">
                <a:solidFill>
                  <a:srgbClr val="1F497D"/>
                </a:solidFill>
                <a:latin typeface="Times New Roman" panose="02020603050405020304" pitchFamily="18" charset="0"/>
                <a:cs typeface="Times New Roman" panose="02020603050405020304" pitchFamily="18" charset="0"/>
              </a:rPr>
              <a:t>200m</a:t>
            </a:r>
          </a:p>
          <a:p>
            <a:pPr marL="285750" lvl="0" indent="-285750">
              <a:lnSpc>
                <a:spcPts val="4000"/>
              </a:lnSpc>
              <a:buFont typeface="Wingdings" panose="05000000000000000000" pitchFamily="2" charset="2"/>
              <a:buChar char="l"/>
            </a:pPr>
            <a:r>
              <a:rPr lang="zh-CN" altLang="en-US" sz="2800" b="1" smtClean="0">
                <a:solidFill>
                  <a:srgbClr val="1F497D"/>
                </a:solidFill>
                <a:latin typeface="Times New Roman" panose="02020603050405020304" pitchFamily="18" charset="0"/>
                <a:cs typeface="Times New Roman" panose="02020603050405020304" pitchFamily="18" charset="0"/>
              </a:rPr>
              <a:t>  发射</a:t>
            </a:r>
            <a:r>
              <a:rPr lang="zh-CN" altLang="en-US" sz="2800" b="1">
                <a:solidFill>
                  <a:srgbClr val="1F497D"/>
                </a:solidFill>
                <a:latin typeface="Times New Roman" panose="02020603050405020304" pitchFamily="18" charset="0"/>
                <a:cs typeface="Times New Roman" panose="02020603050405020304" pitchFamily="18" charset="0"/>
              </a:rPr>
              <a:t>功率低：</a:t>
            </a:r>
            <a:r>
              <a:rPr lang="zh-CN" altLang="en-US" sz="2800" b="1">
                <a:solidFill>
                  <a:srgbClr val="1F497D"/>
                </a:solidFill>
                <a:latin typeface="Times New Roman" panose="02020603050405020304" pitchFamily="18" charset="0"/>
                <a:cs typeface="Times New Roman" panose="02020603050405020304" pitchFamily="18" charset="0"/>
                <a:sym typeface="Symbol"/>
              </a:rPr>
              <a:t> </a:t>
            </a:r>
            <a:r>
              <a:rPr lang="en-US" altLang="zh-CN" sz="2800" b="1">
                <a:solidFill>
                  <a:srgbClr val="1F497D"/>
                </a:solidFill>
                <a:latin typeface="Times New Roman" panose="02020603050405020304" pitchFamily="18" charset="0"/>
                <a:cs typeface="Times New Roman" panose="02020603050405020304" pitchFamily="18" charset="0"/>
              </a:rPr>
              <a:t>100mW</a:t>
            </a:r>
          </a:p>
          <a:p>
            <a:pPr marL="450850" lvl="0" indent="-450850">
              <a:lnSpc>
                <a:spcPts val="4000"/>
              </a:lnSpc>
              <a:buFont typeface="Wingdings" panose="05000000000000000000" pitchFamily="2" charset="2"/>
              <a:buChar char="l"/>
            </a:pPr>
            <a:r>
              <a:rPr lang="zh-CN" altLang="en-US" sz="2800" b="1" smtClean="0">
                <a:solidFill>
                  <a:srgbClr val="1F497D"/>
                </a:solidFill>
                <a:latin typeface="Times New Roman" panose="02020603050405020304" pitchFamily="18" charset="0"/>
                <a:cs typeface="Times New Roman" panose="02020603050405020304" pitchFamily="18" charset="0"/>
              </a:rPr>
              <a:t>应用</a:t>
            </a:r>
            <a:r>
              <a:rPr lang="zh-CN" altLang="en-US" sz="2800" b="1">
                <a:solidFill>
                  <a:srgbClr val="1F497D"/>
                </a:solidFill>
                <a:latin typeface="Times New Roman" panose="02020603050405020304" pitchFamily="18" charset="0"/>
                <a:cs typeface="Times New Roman" panose="02020603050405020304" pitchFamily="18" charset="0"/>
              </a:rPr>
              <a:t>范围广：自由连接各种传感器、控制器、</a:t>
            </a:r>
            <a:r>
              <a:rPr lang="zh-CN" altLang="en-US" sz="2800" b="1" smtClean="0">
                <a:solidFill>
                  <a:srgbClr val="1F497D"/>
                </a:solidFill>
                <a:latin typeface="Times New Roman" panose="02020603050405020304" pitchFamily="18" charset="0"/>
                <a:cs typeface="Times New Roman" panose="02020603050405020304" pitchFamily="18" charset="0"/>
              </a:rPr>
              <a:t>开发 板</a:t>
            </a:r>
            <a:r>
              <a:rPr lang="zh-CN" altLang="en-US" sz="2800" b="1">
                <a:solidFill>
                  <a:srgbClr val="1F497D"/>
                </a:solidFill>
                <a:latin typeface="Times New Roman" panose="02020603050405020304" pitchFamily="18" charset="0"/>
                <a:cs typeface="Times New Roman" panose="02020603050405020304" pitchFamily="18" charset="0"/>
              </a:rPr>
              <a:t>、便携设备和计算机等等，实现信息共享和数据无线传输。</a:t>
            </a:r>
            <a:endParaRPr lang="en-US" altLang="zh-CN" sz="2800" b="1">
              <a:solidFill>
                <a:srgbClr val="1F497D"/>
              </a:solidFill>
              <a:latin typeface="Times New Roman" panose="02020603050405020304" pitchFamily="18" charset="0"/>
              <a:cs typeface="Times New Roman" panose="02020603050405020304" pitchFamily="18" charset="0"/>
            </a:endParaRPr>
          </a:p>
          <a:p>
            <a:pPr marL="450850" lvl="0" indent="-450850">
              <a:lnSpc>
                <a:spcPts val="4000"/>
              </a:lnSpc>
              <a:buFont typeface="Wingdings" panose="05000000000000000000" pitchFamily="2" charset="2"/>
              <a:buChar char="l"/>
            </a:pPr>
            <a:r>
              <a:rPr lang="zh-CN" altLang="en-US" sz="2800" b="1" smtClean="0">
                <a:solidFill>
                  <a:srgbClr val="1F497D"/>
                </a:solidFill>
                <a:latin typeface="Times New Roman" panose="02020603050405020304" pitchFamily="18" charset="0"/>
                <a:cs typeface="Times New Roman" panose="02020603050405020304" pitchFamily="18" charset="0"/>
              </a:rPr>
              <a:t>低成本</a:t>
            </a:r>
            <a:r>
              <a:rPr lang="zh-CN" altLang="en-US" sz="2800" b="1">
                <a:solidFill>
                  <a:srgbClr val="1F497D"/>
                </a:solidFill>
                <a:latin typeface="Times New Roman" panose="02020603050405020304" pitchFamily="18" charset="0"/>
                <a:cs typeface="Times New Roman" panose="02020603050405020304" pitchFamily="18" charset="0"/>
              </a:rPr>
              <a:t>、低功耗、对等</a:t>
            </a:r>
            <a:r>
              <a:rPr lang="zh-CN" altLang="en-US" sz="2800" b="1" smtClean="0">
                <a:solidFill>
                  <a:srgbClr val="1F497D"/>
                </a:solidFill>
                <a:latin typeface="Times New Roman" panose="02020603050405020304" pitchFamily="18" charset="0"/>
                <a:cs typeface="Times New Roman" panose="02020603050405020304" pitchFamily="18" charset="0"/>
              </a:rPr>
              <a:t>通信</a:t>
            </a:r>
            <a:r>
              <a:rPr lang="en-US" altLang="zh-CN" sz="2800" b="1" smtClean="0">
                <a:solidFill>
                  <a:srgbClr val="1F497D"/>
                </a:solidFill>
                <a:latin typeface="Times New Roman" panose="02020603050405020304" pitchFamily="18" charset="0"/>
                <a:cs typeface="Times New Roman" panose="02020603050405020304" pitchFamily="18" charset="0"/>
              </a:rPr>
              <a:t>(</a:t>
            </a:r>
            <a:r>
              <a:rPr lang="zh-CN" altLang="en-US" sz="2800" b="1" smtClean="0">
                <a:solidFill>
                  <a:srgbClr val="1F497D"/>
                </a:solidFill>
                <a:latin typeface="Times New Roman" panose="02020603050405020304" pitchFamily="18" charset="0"/>
                <a:cs typeface="Times New Roman" panose="02020603050405020304" pitchFamily="18" charset="0"/>
              </a:rPr>
              <a:t>终端</a:t>
            </a:r>
            <a:r>
              <a:rPr lang="zh-CN" altLang="en-US" sz="2800" b="1">
                <a:solidFill>
                  <a:srgbClr val="1F497D"/>
                </a:solidFill>
                <a:latin typeface="Times New Roman" panose="02020603050405020304" pitchFamily="18" charset="0"/>
                <a:cs typeface="Times New Roman" panose="02020603050405020304" pitchFamily="18" charset="0"/>
              </a:rPr>
              <a:t>之间对等通信，</a:t>
            </a:r>
            <a:r>
              <a:rPr lang="zh-CN" altLang="en-US" sz="2800" b="1" smtClean="0">
                <a:solidFill>
                  <a:srgbClr val="1F497D"/>
                </a:solidFill>
                <a:latin typeface="Times New Roman" panose="02020603050405020304" pitchFamily="18" charset="0"/>
                <a:cs typeface="Times New Roman" panose="02020603050405020304" pitchFamily="18" charset="0"/>
              </a:rPr>
              <a:t>无须</a:t>
            </a:r>
            <a:r>
              <a:rPr lang="zh-CN" altLang="en-US" sz="2800" b="1">
                <a:solidFill>
                  <a:srgbClr val="1F497D"/>
                </a:solidFill>
                <a:latin typeface="Times New Roman" panose="02020603050405020304" pitchFamily="18" charset="0"/>
                <a:cs typeface="Times New Roman" panose="02020603050405020304" pitchFamily="18" charset="0"/>
              </a:rPr>
              <a:t>网络设备进行中转，接口设计和协议比较</a:t>
            </a:r>
            <a:r>
              <a:rPr lang="zh-CN" altLang="en-US" sz="2800" b="1" smtClean="0">
                <a:solidFill>
                  <a:srgbClr val="1F497D"/>
                </a:solidFill>
                <a:latin typeface="Times New Roman" panose="02020603050405020304" pitchFamily="18" charset="0"/>
                <a:cs typeface="Times New Roman" panose="02020603050405020304" pitchFamily="18" charset="0"/>
              </a:rPr>
              <a:t>简单</a:t>
            </a:r>
            <a:r>
              <a:rPr lang="en-US" altLang="zh-CN" sz="2800" b="1" smtClean="0">
                <a:solidFill>
                  <a:srgbClr val="1F497D"/>
                </a:solidFill>
                <a:latin typeface="Times New Roman" panose="02020603050405020304" pitchFamily="18" charset="0"/>
                <a:cs typeface="Times New Roman" panose="02020603050405020304" pitchFamily="18" charset="0"/>
              </a:rPr>
              <a:t>)</a:t>
            </a:r>
            <a:r>
              <a:rPr lang="zh-CN" altLang="en-US" sz="2800" b="1" smtClean="0">
                <a:solidFill>
                  <a:srgbClr val="1F497D"/>
                </a:solidFill>
                <a:latin typeface="Times New Roman" panose="02020603050405020304" pitchFamily="18" charset="0"/>
                <a:cs typeface="Times New Roman" panose="02020603050405020304" pitchFamily="18" charset="0"/>
              </a:rPr>
              <a:t>。</a:t>
            </a:r>
            <a:endParaRPr lang="en-US" altLang="zh-CN" sz="2800" b="1">
              <a:solidFill>
                <a:srgbClr val="1F497D"/>
              </a:solidFill>
              <a:latin typeface="Times New Roman" panose="02020603050405020304" pitchFamily="18" charset="0"/>
              <a:cs typeface="Times New Roman" panose="02020603050405020304" pitchFamily="18" charset="0"/>
            </a:endParaRPr>
          </a:p>
          <a:p>
            <a:pPr marL="285750" lvl="0" indent="-285750">
              <a:lnSpc>
                <a:spcPts val="4000"/>
              </a:lnSpc>
              <a:buFont typeface="Wingdings" panose="05000000000000000000" pitchFamily="2" charset="2"/>
              <a:buChar char="l"/>
            </a:pPr>
            <a:r>
              <a:rPr lang="zh-CN" altLang="en-US" sz="2800" b="1" smtClean="0">
                <a:solidFill>
                  <a:srgbClr val="1F497D"/>
                </a:solidFill>
                <a:latin typeface="Times New Roman" panose="02020603050405020304" pitchFamily="18" charset="0"/>
                <a:cs typeface="Times New Roman" panose="02020603050405020304" pitchFamily="18" charset="0"/>
              </a:rPr>
              <a:t>  传输速率</a:t>
            </a:r>
            <a:r>
              <a:rPr lang="zh-CN" altLang="en-US" sz="2800" b="1">
                <a:solidFill>
                  <a:srgbClr val="1F497D"/>
                </a:solidFill>
                <a:latin typeface="Times New Roman" panose="02020603050405020304" pitchFamily="18" charset="0"/>
                <a:cs typeface="Times New Roman" panose="02020603050405020304" pitchFamily="18" charset="0"/>
              </a:rPr>
              <a:t>低</a:t>
            </a:r>
            <a:r>
              <a:rPr lang="zh-CN" altLang="en-US" sz="2800" b="1" smtClean="0">
                <a:solidFill>
                  <a:srgbClr val="1F497D"/>
                </a:solidFill>
                <a:latin typeface="Times New Roman" panose="02020603050405020304" pitchFamily="18" charset="0"/>
                <a:cs typeface="Times New Roman" panose="02020603050405020304" pitchFamily="18" charset="0"/>
              </a:rPr>
              <a:t>、抗干扰</a:t>
            </a:r>
            <a:r>
              <a:rPr lang="zh-CN" altLang="en-US" sz="2800" b="1">
                <a:solidFill>
                  <a:srgbClr val="1F497D"/>
                </a:solidFill>
                <a:latin typeface="Times New Roman" panose="02020603050405020304" pitchFamily="18" charset="0"/>
                <a:cs typeface="Times New Roman" panose="02020603050405020304" pitchFamily="18" charset="0"/>
              </a:rPr>
              <a:t>能力差</a:t>
            </a:r>
            <a:r>
              <a:rPr lang="zh-CN" altLang="en-US" sz="2800" b="1" smtClean="0">
                <a:solidFill>
                  <a:srgbClr val="1F497D"/>
                </a:solidFill>
                <a:latin typeface="Times New Roman" panose="02020603050405020304" pitchFamily="18" charset="0"/>
                <a:cs typeface="Times New Roman" panose="02020603050405020304" pitchFamily="18" charset="0"/>
              </a:rPr>
              <a:t>。</a:t>
            </a:r>
            <a:endParaRPr lang="en-US" altLang="zh-CN" sz="2800" b="1">
              <a:solidFill>
                <a:schemeClr val="tx2"/>
              </a:solidFill>
            </a:endParaRPr>
          </a:p>
        </p:txBody>
      </p:sp>
    </p:spTree>
    <p:extLst>
      <p:ext uri="{BB962C8B-B14F-4D97-AF65-F5344CB8AC3E}">
        <p14:creationId xmlns:p14="http://schemas.microsoft.com/office/powerpoint/2010/main" val="24929566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251520" y="404664"/>
            <a:ext cx="8712968" cy="6196568"/>
          </a:xfrm>
          <a:prstGeom prst="rect">
            <a:avLst/>
          </a:prstGeom>
        </p:spPr>
        <p:txBody>
          <a:bodyPr wrap="square">
            <a:spAutoFit/>
          </a:bodyPr>
          <a:lstStyle/>
          <a:p>
            <a:pPr>
              <a:lnSpc>
                <a:spcPts val="3100"/>
              </a:lnSpc>
              <a:spcBef>
                <a:spcPts val="2400"/>
              </a:spcBef>
            </a:pPr>
            <a:r>
              <a:rPr lang="zh-CN" altLang="en-US" sz="2800" b="1" smtClean="0">
                <a:solidFill>
                  <a:schemeClr val="tx2"/>
                </a:solidFill>
                <a:latin typeface="Times New Roman" panose="02020603050405020304" pitchFamily="18" charset="0"/>
                <a:ea typeface="+mj-ea"/>
                <a:cs typeface="Times New Roman" panose="02020603050405020304" pitchFamily="18" charset="0"/>
              </a:rPr>
              <a:t>发展</a:t>
            </a:r>
            <a:r>
              <a:rPr lang="zh-CN" altLang="en-US" sz="2800" b="1">
                <a:solidFill>
                  <a:schemeClr val="tx2"/>
                </a:solidFill>
                <a:latin typeface="Times New Roman" panose="02020603050405020304" pitchFamily="18" charset="0"/>
                <a:ea typeface="+mj-ea"/>
                <a:cs typeface="Times New Roman" panose="02020603050405020304" pitchFamily="18" charset="0"/>
              </a:rPr>
              <a:t>较成熟的几大近距离无线通信技术主要</a:t>
            </a:r>
            <a:r>
              <a:rPr lang="zh-CN" altLang="en-US" sz="2800" b="1" smtClean="0">
                <a:solidFill>
                  <a:schemeClr val="tx2"/>
                </a:solidFill>
                <a:latin typeface="Times New Roman" panose="02020603050405020304" pitchFamily="18" charset="0"/>
                <a:ea typeface="+mj-ea"/>
                <a:cs typeface="Times New Roman" panose="02020603050405020304" pitchFamily="18" charset="0"/>
              </a:rPr>
              <a:t>有</a:t>
            </a:r>
            <a:r>
              <a:rPr lang="en-US" altLang="zh-CN" sz="2800" b="1" smtClean="0">
                <a:solidFill>
                  <a:schemeClr val="tx2"/>
                </a:solidFill>
                <a:latin typeface="Times New Roman" panose="02020603050405020304" pitchFamily="18" charset="0"/>
                <a:ea typeface="+mj-ea"/>
                <a:cs typeface="Times New Roman" panose="02020603050405020304" pitchFamily="18" charset="0"/>
              </a:rPr>
              <a:t>:</a:t>
            </a:r>
          </a:p>
          <a:p>
            <a:pPr marL="457200" indent="255588">
              <a:lnSpc>
                <a:spcPts val="3100"/>
              </a:lnSpc>
              <a:buFont typeface="Wingdings" panose="05000000000000000000" pitchFamily="2" charset="2"/>
              <a:buChar char="l"/>
            </a:pPr>
            <a:r>
              <a:rPr lang="zh-CN" altLang="en-US" sz="2800" b="1" smtClean="0">
                <a:solidFill>
                  <a:schemeClr val="tx2"/>
                </a:solidFill>
                <a:latin typeface="Times New Roman" panose="02020603050405020304" pitchFamily="18" charset="0"/>
                <a:cs typeface="Times New Roman" panose="02020603050405020304" pitchFamily="18" charset="0"/>
              </a:rPr>
              <a:t>紫</a:t>
            </a:r>
            <a:r>
              <a:rPr lang="zh-CN" altLang="en-US" sz="2800" b="1">
                <a:solidFill>
                  <a:schemeClr val="tx2"/>
                </a:solidFill>
                <a:latin typeface="Times New Roman" panose="02020603050405020304" pitchFamily="18" charset="0"/>
                <a:cs typeface="Times New Roman" panose="02020603050405020304" pitchFamily="18" charset="0"/>
              </a:rPr>
              <a:t>蜂</a:t>
            </a:r>
            <a:r>
              <a:rPr lang="en-US" altLang="zh-CN" sz="2800" b="1">
                <a:solidFill>
                  <a:schemeClr val="tx2"/>
                </a:solidFill>
                <a:latin typeface="Times New Roman" panose="02020603050405020304" pitchFamily="18" charset="0"/>
                <a:cs typeface="Times New Roman" panose="02020603050405020304" pitchFamily="18" charset="0"/>
              </a:rPr>
              <a:t>(</a:t>
            </a:r>
            <a:r>
              <a:rPr lang="en-US" altLang="zh-CN" sz="2800" b="1" smtClean="0">
                <a:solidFill>
                  <a:schemeClr val="tx2"/>
                </a:solidFill>
                <a:latin typeface="Times New Roman" panose="02020603050405020304" pitchFamily="18" charset="0"/>
                <a:cs typeface="Times New Roman" panose="02020603050405020304" pitchFamily="18" charset="0"/>
              </a:rPr>
              <a:t>ZigBee)</a:t>
            </a:r>
          </a:p>
          <a:p>
            <a:pPr marL="457200" indent="255588">
              <a:lnSpc>
                <a:spcPts val="3100"/>
              </a:lnSpc>
              <a:buFont typeface="Wingdings" panose="05000000000000000000" pitchFamily="2" charset="2"/>
              <a:buChar char="l"/>
            </a:pPr>
            <a:r>
              <a:rPr lang="zh-CN" altLang="en-US" sz="2800" b="1" smtClean="0">
                <a:solidFill>
                  <a:schemeClr val="tx2"/>
                </a:solidFill>
                <a:latin typeface="Times New Roman" panose="02020603050405020304" pitchFamily="18" charset="0"/>
                <a:cs typeface="Times New Roman" panose="02020603050405020304" pitchFamily="18" charset="0"/>
              </a:rPr>
              <a:t>无线</a:t>
            </a:r>
            <a:r>
              <a:rPr lang="zh-CN" altLang="en-US" sz="2800" b="1">
                <a:solidFill>
                  <a:schemeClr val="tx2"/>
                </a:solidFill>
                <a:latin typeface="Times New Roman" panose="02020603050405020304" pitchFamily="18" charset="0"/>
                <a:cs typeface="Times New Roman" panose="02020603050405020304" pitchFamily="18" charset="0"/>
              </a:rPr>
              <a:t>宽带</a:t>
            </a:r>
            <a:r>
              <a:rPr lang="en-US" altLang="zh-CN" sz="2800" b="1">
                <a:solidFill>
                  <a:schemeClr val="tx2"/>
                </a:solidFill>
                <a:latin typeface="Times New Roman" panose="02020603050405020304" pitchFamily="18" charset="0"/>
                <a:cs typeface="Times New Roman" panose="02020603050405020304" pitchFamily="18" charset="0"/>
              </a:rPr>
              <a:t>(WiFi)</a:t>
            </a:r>
          </a:p>
          <a:p>
            <a:pPr marL="457200" indent="255588">
              <a:lnSpc>
                <a:spcPts val="3100"/>
              </a:lnSpc>
              <a:buFont typeface="Wingdings" panose="05000000000000000000" pitchFamily="2" charset="2"/>
              <a:buChar char="l"/>
            </a:pPr>
            <a:r>
              <a:rPr lang="zh-CN" altLang="en-US" sz="2800" b="1" smtClean="0">
                <a:solidFill>
                  <a:schemeClr val="tx2"/>
                </a:solidFill>
                <a:latin typeface="Times New Roman" panose="02020603050405020304" pitchFamily="18" charset="0"/>
                <a:ea typeface="+mj-ea"/>
                <a:cs typeface="Times New Roman" panose="02020603050405020304" pitchFamily="18" charset="0"/>
              </a:rPr>
              <a:t>蓝牙</a:t>
            </a:r>
            <a:r>
              <a:rPr lang="en-US" altLang="zh-CN" sz="2800" b="1" smtClean="0">
                <a:solidFill>
                  <a:schemeClr val="tx2"/>
                </a:solidFill>
                <a:latin typeface="Times New Roman" panose="02020603050405020304" pitchFamily="18" charset="0"/>
                <a:ea typeface="+mj-ea"/>
                <a:cs typeface="Times New Roman" panose="02020603050405020304" pitchFamily="18" charset="0"/>
              </a:rPr>
              <a:t>(</a:t>
            </a:r>
            <a:r>
              <a:rPr lang="en-US" altLang="zh-CN" sz="2800" b="1">
                <a:solidFill>
                  <a:schemeClr val="tx2"/>
                </a:solidFill>
                <a:latin typeface="Times New Roman" panose="02020603050405020304" pitchFamily="18" charset="0"/>
                <a:ea typeface="+mj-ea"/>
                <a:cs typeface="Times New Roman" panose="02020603050405020304" pitchFamily="18" charset="0"/>
              </a:rPr>
              <a:t>Bluetooth</a:t>
            </a:r>
            <a:r>
              <a:rPr lang="en-US" altLang="zh-CN" sz="2800" b="1" smtClean="0">
                <a:solidFill>
                  <a:schemeClr val="tx2"/>
                </a:solidFill>
                <a:latin typeface="Times New Roman" panose="02020603050405020304" pitchFamily="18" charset="0"/>
                <a:ea typeface="+mj-ea"/>
                <a:cs typeface="Times New Roman" panose="02020603050405020304" pitchFamily="18" charset="0"/>
              </a:rPr>
              <a:t>)</a:t>
            </a:r>
          </a:p>
          <a:p>
            <a:pPr marL="457200" indent="255588">
              <a:lnSpc>
                <a:spcPts val="3100"/>
              </a:lnSpc>
              <a:buFont typeface="Wingdings" panose="05000000000000000000" pitchFamily="2" charset="2"/>
              <a:buChar char="l"/>
            </a:pPr>
            <a:r>
              <a:rPr lang="zh-CN" altLang="en-US" sz="2800" b="1" smtClean="0">
                <a:solidFill>
                  <a:schemeClr val="tx2"/>
                </a:solidFill>
                <a:latin typeface="Times New Roman" panose="02020603050405020304" pitchFamily="18" charset="0"/>
                <a:ea typeface="+mj-ea"/>
                <a:cs typeface="Times New Roman" panose="02020603050405020304" pitchFamily="18" charset="0"/>
              </a:rPr>
              <a:t>红外</a:t>
            </a:r>
            <a:r>
              <a:rPr lang="en-US" altLang="zh-CN" sz="2800" b="1">
                <a:solidFill>
                  <a:schemeClr val="tx2"/>
                </a:solidFill>
                <a:latin typeface="Times New Roman" panose="02020603050405020304" pitchFamily="18" charset="0"/>
                <a:ea typeface="+mj-ea"/>
                <a:cs typeface="Times New Roman" panose="02020603050405020304" pitchFamily="18" charset="0"/>
              </a:rPr>
              <a:t>(IrDA)</a:t>
            </a:r>
          </a:p>
          <a:p>
            <a:pPr>
              <a:lnSpc>
                <a:spcPts val="3100"/>
              </a:lnSpc>
              <a:spcBef>
                <a:spcPts val="2400"/>
              </a:spcBef>
            </a:pPr>
            <a:r>
              <a:rPr lang="zh-CN" altLang="en-US" sz="2800" b="1" smtClean="0">
                <a:solidFill>
                  <a:schemeClr val="tx2"/>
                </a:solidFill>
                <a:latin typeface="Times New Roman" panose="02020603050405020304" pitchFamily="18" charset="0"/>
                <a:ea typeface="+mj-ea"/>
                <a:cs typeface="Times New Roman" panose="02020603050405020304" pitchFamily="18" charset="0"/>
              </a:rPr>
              <a:t>同时</a:t>
            </a:r>
            <a:r>
              <a:rPr lang="zh-CN" altLang="en-US" sz="2800" b="1">
                <a:solidFill>
                  <a:schemeClr val="tx2"/>
                </a:solidFill>
                <a:latin typeface="Times New Roman" panose="02020603050405020304" pitchFamily="18" charset="0"/>
                <a:ea typeface="+mj-ea"/>
                <a:cs typeface="Times New Roman" panose="02020603050405020304" pitchFamily="18" charset="0"/>
              </a:rPr>
              <a:t>还有一些具有发展潜力的近距离无线技术</a:t>
            </a:r>
            <a:r>
              <a:rPr lang="zh-CN" altLang="en-US" sz="2800" b="1" smtClean="0">
                <a:solidFill>
                  <a:schemeClr val="tx2"/>
                </a:solidFill>
                <a:latin typeface="Times New Roman" panose="02020603050405020304" pitchFamily="18" charset="0"/>
                <a:ea typeface="+mj-ea"/>
                <a:cs typeface="Times New Roman" panose="02020603050405020304" pitchFamily="18" charset="0"/>
              </a:rPr>
              <a:t>标准</a:t>
            </a:r>
            <a:r>
              <a:rPr lang="zh-CN" altLang="en-US" sz="2800" b="1">
                <a:solidFill>
                  <a:schemeClr val="tx2"/>
                </a:solidFill>
                <a:latin typeface="Times New Roman" panose="02020603050405020304" pitchFamily="18" charset="0"/>
                <a:ea typeface="+mj-ea"/>
                <a:cs typeface="Times New Roman" panose="02020603050405020304" pitchFamily="18" charset="0"/>
              </a:rPr>
              <a:t>：</a:t>
            </a:r>
            <a:endParaRPr lang="en-US" altLang="zh-CN" sz="2800" b="1" smtClean="0">
              <a:solidFill>
                <a:schemeClr val="tx2"/>
              </a:solidFill>
              <a:latin typeface="Times New Roman" panose="02020603050405020304" pitchFamily="18" charset="0"/>
              <a:ea typeface="+mj-ea"/>
              <a:cs typeface="Times New Roman" panose="02020603050405020304" pitchFamily="18" charset="0"/>
            </a:endParaRPr>
          </a:p>
          <a:p>
            <a:pPr marL="457200" indent="-6350">
              <a:lnSpc>
                <a:spcPts val="3100"/>
              </a:lnSpc>
              <a:buFont typeface="Wingdings" panose="05000000000000000000" pitchFamily="2" charset="2"/>
              <a:buChar char="l"/>
            </a:pPr>
            <a:r>
              <a:rPr lang="zh-CN" altLang="en-US" sz="2800" b="1" smtClean="0">
                <a:solidFill>
                  <a:schemeClr val="tx2"/>
                </a:solidFill>
                <a:latin typeface="Times New Roman" panose="02020603050405020304" pitchFamily="18" charset="0"/>
                <a:ea typeface="+mj-ea"/>
                <a:cs typeface="Times New Roman" panose="02020603050405020304" pitchFamily="18" charset="0"/>
              </a:rPr>
              <a:t>超宽带</a:t>
            </a:r>
            <a:r>
              <a:rPr lang="en-US" altLang="zh-CN" sz="2800" b="1" smtClean="0">
                <a:solidFill>
                  <a:schemeClr val="tx2"/>
                </a:solidFill>
                <a:latin typeface="Times New Roman" panose="02020603050405020304" pitchFamily="18" charset="0"/>
                <a:ea typeface="+mj-ea"/>
                <a:cs typeface="Times New Roman" panose="02020603050405020304" pitchFamily="18" charset="0"/>
              </a:rPr>
              <a:t>(UltraWideBand)</a:t>
            </a:r>
          </a:p>
          <a:p>
            <a:pPr marL="457200" indent="-6350">
              <a:lnSpc>
                <a:spcPts val="3100"/>
              </a:lnSpc>
              <a:buFont typeface="Wingdings" panose="05000000000000000000" pitchFamily="2" charset="2"/>
              <a:buChar char="l"/>
            </a:pPr>
            <a:r>
              <a:rPr lang="zh-CN" altLang="en-US" sz="2800" b="1" smtClean="0">
                <a:solidFill>
                  <a:schemeClr val="tx2"/>
                </a:solidFill>
                <a:latin typeface="Times New Roman" panose="02020603050405020304" pitchFamily="18" charset="0"/>
                <a:ea typeface="+mj-ea"/>
                <a:cs typeface="Times New Roman" panose="02020603050405020304" pitchFamily="18" charset="0"/>
              </a:rPr>
              <a:t>短距离通信</a:t>
            </a:r>
            <a:r>
              <a:rPr lang="en-US" altLang="zh-CN" sz="2800" b="1" smtClean="0">
                <a:solidFill>
                  <a:schemeClr val="tx2"/>
                </a:solidFill>
                <a:latin typeface="Times New Roman" panose="02020603050405020304" pitchFamily="18" charset="0"/>
                <a:ea typeface="+mj-ea"/>
                <a:cs typeface="Times New Roman" panose="02020603050405020304" pitchFamily="18" charset="0"/>
              </a:rPr>
              <a:t>(</a:t>
            </a:r>
            <a:r>
              <a:rPr lang="en-US" altLang="zh-CN" sz="2800" b="1">
                <a:solidFill>
                  <a:schemeClr val="tx2"/>
                </a:solidFill>
                <a:latin typeface="Times New Roman" panose="02020603050405020304" pitchFamily="18" charset="0"/>
                <a:ea typeface="+mj-ea"/>
                <a:cs typeface="Times New Roman" panose="02020603050405020304" pitchFamily="18" charset="0"/>
              </a:rPr>
              <a:t>NFC</a:t>
            </a:r>
            <a:r>
              <a:rPr lang="en-US" altLang="zh-CN" sz="2800" b="1" smtClean="0">
                <a:solidFill>
                  <a:schemeClr val="tx2"/>
                </a:solidFill>
                <a:latin typeface="Times New Roman" panose="02020603050405020304" pitchFamily="18" charset="0"/>
                <a:ea typeface="+mj-ea"/>
                <a:cs typeface="Times New Roman" panose="02020603050405020304" pitchFamily="18" charset="0"/>
              </a:rPr>
              <a:t>)</a:t>
            </a:r>
          </a:p>
          <a:p>
            <a:pPr>
              <a:lnSpc>
                <a:spcPts val="3100"/>
              </a:lnSpc>
              <a:spcBef>
                <a:spcPts val="1800"/>
              </a:spcBef>
            </a:pPr>
            <a:r>
              <a:rPr lang="zh-CN" altLang="en-US" sz="2800" b="1" smtClean="0">
                <a:solidFill>
                  <a:schemeClr val="tx2"/>
                </a:solidFill>
                <a:latin typeface="Times New Roman" panose="02020603050405020304" pitchFamily="18" charset="0"/>
                <a:ea typeface="+mj-ea"/>
                <a:cs typeface="Times New Roman" panose="02020603050405020304" pitchFamily="18" charset="0"/>
              </a:rPr>
              <a:t>最为</a:t>
            </a:r>
            <a:r>
              <a:rPr lang="zh-CN" altLang="en-US" sz="2800" b="1">
                <a:solidFill>
                  <a:schemeClr val="tx2"/>
                </a:solidFill>
                <a:latin typeface="Times New Roman" panose="02020603050405020304" pitchFamily="18" charset="0"/>
                <a:ea typeface="+mj-ea"/>
                <a:cs typeface="Times New Roman" panose="02020603050405020304" pitchFamily="18" charset="0"/>
              </a:rPr>
              <a:t>广泛和最有前途的短距离无线数据通信标准</a:t>
            </a:r>
            <a:r>
              <a:rPr lang="zh-CN" altLang="en-US" sz="2800" b="1" smtClean="0">
                <a:solidFill>
                  <a:schemeClr val="tx2"/>
                </a:solidFill>
                <a:latin typeface="Times New Roman" panose="02020603050405020304" pitchFamily="18" charset="0"/>
                <a:ea typeface="+mj-ea"/>
                <a:cs typeface="Times New Roman" panose="02020603050405020304" pitchFamily="18" charset="0"/>
              </a:rPr>
              <a:t>有</a:t>
            </a:r>
            <a:r>
              <a:rPr lang="en-US" altLang="zh-CN" sz="2800" b="1" smtClean="0">
                <a:solidFill>
                  <a:schemeClr val="tx2"/>
                </a:solidFill>
                <a:latin typeface="Times New Roman" panose="02020603050405020304" pitchFamily="18" charset="0"/>
                <a:ea typeface="+mj-ea"/>
                <a:cs typeface="Times New Roman" panose="02020603050405020304" pitchFamily="18" charset="0"/>
              </a:rPr>
              <a:t>5</a:t>
            </a:r>
            <a:r>
              <a:rPr lang="zh-CN" altLang="en-US" sz="2800" b="1" smtClean="0">
                <a:solidFill>
                  <a:schemeClr val="tx2"/>
                </a:solidFill>
                <a:latin typeface="Times New Roman" panose="02020603050405020304" pitchFamily="18" charset="0"/>
                <a:ea typeface="+mj-ea"/>
                <a:cs typeface="Times New Roman" panose="02020603050405020304" pitchFamily="18" charset="0"/>
              </a:rPr>
              <a:t>种：</a:t>
            </a:r>
            <a:endParaRPr lang="en-US" altLang="zh-CN" sz="2800" b="1" smtClean="0">
              <a:solidFill>
                <a:schemeClr val="tx2"/>
              </a:solidFill>
              <a:latin typeface="Times New Roman" panose="02020603050405020304" pitchFamily="18" charset="0"/>
              <a:ea typeface="+mj-ea"/>
              <a:cs typeface="Times New Roman" panose="02020603050405020304" pitchFamily="18" charset="0"/>
            </a:endParaRPr>
          </a:p>
          <a:p>
            <a:pPr marL="457200" indent="-6350">
              <a:lnSpc>
                <a:spcPts val="3100"/>
              </a:lnSpc>
              <a:buFont typeface="Wingdings" panose="05000000000000000000" pitchFamily="2" charset="2"/>
              <a:buChar char="l"/>
            </a:pPr>
            <a:r>
              <a:rPr lang="zh-CN" altLang="en-US" sz="2800" b="1" smtClean="0">
                <a:solidFill>
                  <a:srgbClr val="FF0000"/>
                </a:solidFill>
                <a:latin typeface="Times New Roman" panose="02020603050405020304" pitchFamily="18" charset="0"/>
                <a:ea typeface="+mj-ea"/>
                <a:cs typeface="Times New Roman" panose="02020603050405020304" pitchFamily="18" charset="0"/>
              </a:rPr>
              <a:t>紫蜂</a:t>
            </a:r>
            <a:r>
              <a:rPr lang="en-US" altLang="zh-CN" sz="2800" b="1" smtClean="0">
                <a:solidFill>
                  <a:srgbClr val="FF0000"/>
                </a:solidFill>
                <a:latin typeface="Times New Roman" panose="02020603050405020304" pitchFamily="18" charset="0"/>
                <a:ea typeface="+mj-ea"/>
                <a:cs typeface="Times New Roman" panose="02020603050405020304" pitchFamily="18" charset="0"/>
              </a:rPr>
              <a:t>(</a:t>
            </a:r>
            <a:r>
              <a:rPr lang="en-US" altLang="zh-CN" sz="2800" b="1">
                <a:solidFill>
                  <a:srgbClr val="FF0000"/>
                </a:solidFill>
                <a:latin typeface="Times New Roman" panose="02020603050405020304" pitchFamily="18" charset="0"/>
                <a:ea typeface="+mj-ea"/>
                <a:cs typeface="Times New Roman" panose="02020603050405020304" pitchFamily="18" charset="0"/>
              </a:rPr>
              <a:t>ZigBee</a:t>
            </a:r>
            <a:r>
              <a:rPr lang="en-US" altLang="zh-CN" sz="2800" b="1" smtClean="0">
                <a:solidFill>
                  <a:srgbClr val="FF0000"/>
                </a:solidFill>
                <a:latin typeface="Times New Roman" panose="02020603050405020304" pitchFamily="18" charset="0"/>
                <a:ea typeface="+mj-ea"/>
                <a:cs typeface="Times New Roman" panose="02020603050405020304" pitchFamily="18" charset="0"/>
              </a:rPr>
              <a:t>)</a:t>
            </a:r>
          </a:p>
          <a:p>
            <a:pPr marL="457200" indent="-6350">
              <a:lnSpc>
                <a:spcPts val="3100"/>
              </a:lnSpc>
              <a:buFont typeface="Wingdings" panose="05000000000000000000" pitchFamily="2" charset="2"/>
              <a:buChar char="l"/>
            </a:pPr>
            <a:r>
              <a:rPr lang="zh-CN" altLang="en-US" sz="2800" b="1" smtClean="0">
                <a:solidFill>
                  <a:srgbClr val="FF0000"/>
                </a:solidFill>
                <a:latin typeface="Times New Roman" panose="02020603050405020304" pitchFamily="18" charset="0"/>
                <a:ea typeface="+mj-ea"/>
                <a:cs typeface="Times New Roman" panose="02020603050405020304" pitchFamily="18" charset="0"/>
              </a:rPr>
              <a:t>无线宽带</a:t>
            </a:r>
            <a:r>
              <a:rPr lang="en-US" altLang="zh-CN" sz="2800" b="1" smtClean="0">
                <a:solidFill>
                  <a:srgbClr val="FF0000"/>
                </a:solidFill>
                <a:latin typeface="Times New Roman" panose="02020603050405020304" pitchFamily="18" charset="0"/>
                <a:ea typeface="+mj-ea"/>
                <a:cs typeface="Times New Roman" panose="02020603050405020304" pitchFamily="18" charset="0"/>
              </a:rPr>
              <a:t>(WiFi)</a:t>
            </a:r>
          </a:p>
          <a:p>
            <a:pPr marL="457200" indent="-6350">
              <a:lnSpc>
                <a:spcPts val="3100"/>
              </a:lnSpc>
              <a:buFont typeface="Wingdings" panose="05000000000000000000" pitchFamily="2" charset="2"/>
              <a:buChar char="l"/>
            </a:pPr>
            <a:r>
              <a:rPr lang="zh-CN" altLang="en-US" sz="2800" b="1" smtClean="0">
                <a:solidFill>
                  <a:srgbClr val="FF0000"/>
                </a:solidFill>
                <a:latin typeface="Times New Roman" panose="02020603050405020304" pitchFamily="18" charset="0"/>
                <a:ea typeface="+mj-ea"/>
                <a:cs typeface="Times New Roman" panose="02020603050405020304" pitchFamily="18" charset="0"/>
              </a:rPr>
              <a:t>蓝牙</a:t>
            </a:r>
            <a:r>
              <a:rPr lang="en-US" altLang="zh-CN" sz="2800" b="1" smtClean="0">
                <a:solidFill>
                  <a:srgbClr val="FF0000"/>
                </a:solidFill>
                <a:latin typeface="Times New Roman" panose="02020603050405020304" pitchFamily="18" charset="0"/>
                <a:ea typeface="+mj-ea"/>
                <a:cs typeface="Times New Roman" panose="02020603050405020304" pitchFamily="18" charset="0"/>
              </a:rPr>
              <a:t>(Bluetooth)</a:t>
            </a:r>
          </a:p>
          <a:p>
            <a:pPr marL="457200" indent="-6350">
              <a:lnSpc>
                <a:spcPts val="3100"/>
              </a:lnSpc>
              <a:buFont typeface="Wingdings" panose="05000000000000000000" pitchFamily="2" charset="2"/>
              <a:buChar char="l"/>
            </a:pPr>
            <a:r>
              <a:rPr lang="zh-CN" altLang="en-US" sz="2800" b="1" smtClean="0">
                <a:solidFill>
                  <a:srgbClr val="FF0000"/>
                </a:solidFill>
                <a:latin typeface="Times New Roman" panose="02020603050405020304" pitchFamily="18" charset="0"/>
                <a:ea typeface="+mj-ea"/>
                <a:cs typeface="Times New Roman" panose="02020603050405020304" pitchFamily="18" charset="0"/>
              </a:rPr>
              <a:t>超宽带</a:t>
            </a:r>
            <a:r>
              <a:rPr lang="en-US" altLang="zh-CN" sz="2800" b="1" smtClean="0">
                <a:solidFill>
                  <a:srgbClr val="FF0000"/>
                </a:solidFill>
                <a:latin typeface="Times New Roman" panose="02020603050405020304" pitchFamily="18" charset="0"/>
                <a:ea typeface="+mj-ea"/>
                <a:cs typeface="Times New Roman" panose="02020603050405020304" pitchFamily="18" charset="0"/>
              </a:rPr>
              <a:t>(UWB)</a:t>
            </a:r>
          </a:p>
          <a:p>
            <a:pPr marL="457200" indent="-6350">
              <a:lnSpc>
                <a:spcPts val="3100"/>
              </a:lnSpc>
              <a:buFont typeface="Wingdings" panose="05000000000000000000" pitchFamily="2" charset="2"/>
              <a:buChar char="l"/>
            </a:pPr>
            <a:r>
              <a:rPr lang="zh-CN" altLang="en-US" sz="2800" b="1" smtClean="0">
                <a:solidFill>
                  <a:srgbClr val="FF0000"/>
                </a:solidFill>
                <a:latin typeface="Times New Roman" panose="02020603050405020304" pitchFamily="18" charset="0"/>
                <a:ea typeface="+mj-ea"/>
                <a:cs typeface="Times New Roman" panose="02020603050405020304" pitchFamily="18" charset="0"/>
              </a:rPr>
              <a:t>近距通信</a:t>
            </a:r>
            <a:r>
              <a:rPr lang="en-US" altLang="zh-CN" sz="2800" b="1" smtClean="0">
                <a:solidFill>
                  <a:srgbClr val="FF0000"/>
                </a:solidFill>
                <a:latin typeface="Times New Roman" panose="02020603050405020304" pitchFamily="18" charset="0"/>
                <a:ea typeface="+mj-ea"/>
                <a:cs typeface="Times New Roman" panose="02020603050405020304" pitchFamily="18" charset="0"/>
              </a:rPr>
              <a:t>(NFC)</a:t>
            </a:r>
            <a:r>
              <a:rPr lang="en-US" altLang="zh-CN" sz="2800" b="1" smtClean="0">
                <a:solidFill>
                  <a:schemeClr val="tx2"/>
                </a:solidFill>
                <a:latin typeface="Times New Roman" panose="02020603050405020304" pitchFamily="18" charset="0"/>
                <a:ea typeface="+mj-ea"/>
                <a:cs typeface="Times New Roman" panose="02020603050405020304" pitchFamily="18" charset="0"/>
              </a:rPr>
              <a:t>    </a:t>
            </a:r>
            <a:endParaRPr lang="zh-CN" altLang="en-US" sz="2800" b="1">
              <a:solidFill>
                <a:schemeClr val="tx2"/>
              </a:solidFill>
              <a:latin typeface="Times New Roman" panose="02020603050405020304" pitchFamily="18" charset="0"/>
              <a:ea typeface="+mj-ea"/>
              <a:cs typeface="Times New Roman" panose="02020603050405020304" pitchFamily="18" charset="0"/>
            </a:endParaRPr>
          </a:p>
        </p:txBody>
      </p:sp>
      <p:sp>
        <p:nvSpPr>
          <p:cNvPr id="2" name="右箭头 1"/>
          <p:cNvSpPr/>
          <p:nvPr/>
        </p:nvSpPr>
        <p:spPr>
          <a:xfrm>
            <a:off x="4254278" y="4959171"/>
            <a:ext cx="605754" cy="1008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5004048" y="5013176"/>
            <a:ext cx="2376264" cy="954107"/>
          </a:xfrm>
          <a:prstGeom prst="rect">
            <a:avLst/>
          </a:prstGeom>
        </p:spPr>
        <p:txBody>
          <a:bodyPr wrap="square">
            <a:spAutoFit/>
          </a:bodyPr>
          <a:lstStyle/>
          <a:p>
            <a:r>
              <a:rPr lang="zh-CN" altLang="en-US" sz="2800" b="1" smtClean="0">
                <a:solidFill>
                  <a:srgbClr val="1F497D"/>
                </a:solidFill>
                <a:latin typeface="Times New Roman" panose="02020603050405020304" pitchFamily="18" charset="0"/>
                <a:cs typeface="Times New Roman" panose="02020603050405020304" pitchFamily="18" charset="0"/>
              </a:rPr>
              <a:t>基本上</a:t>
            </a:r>
            <a:r>
              <a:rPr lang="zh-CN" altLang="en-US" sz="2800" b="1">
                <a:solidFill>
                  <a:srgbClr val="1F497D"/>
                </a:solidFill>
                <a:latin typeface="Times New Roman" panose="02020603050405020304" pitchFamily="18" charset="0"/>
                <a:cs typeface="Times New Roman" panose="02020603050405020304" pitchFamily="18" charset="0"/>
              </a:rPr>
              <a:t>覆盖</a:t>
            </a:r>
            <a:r>
              <a:rPr lang="zh-CN" altLang="en-US" sz="2800" b="1" smtClean="0">
                <a:solidFill>
                  <a:srgbClr val="1F497D"/>
                </a:solidFill>
                <a:latin typeface="Times New Roman" panose="02020603050405020304" pitchFamily="18" charset="0"/>
                <a:cs typeface="Times New Roman" panose="02020603050405020304" pitchFamily="18" charset="0"/>
              </a:rPr>
              <a:t>了</a:t>
            </a:r>
            <a:endParaRPr lang="en-US" altLang="zh-CN" sz="2800" b="1" smtClean="0">
              <a:solidFill>
                <a:srgbClr val="1F497D"/>
              </a:solidFill>
              <a:latin typeface="Times New Roman" panose="02020603050405020304" pitchFamily="18" charset="0"/>
              <a:cs typeface="Times New Roman" panose="02020603050405020304" pitchFamily="18" charset="0"/>
            </a:endParaRPr>
          </a:p>
          <a:p>
            <a:r>
              <a:rPr lang="zh-CN" altLang="en-US" sz="2800" b="1" smtClean="0">
                <a:solidFill>
                  <a:srgbClr val="1F497D"/>
                </a:solidFill>
                <a:latin typeface="Times New Roman" panose="02020603050405020304" pitchFamily="18" charset="0"/>
                <a:cs typeface="Times New Roman" panose="02020603050405020304" pitchFamily="18" charset="0"/>
              </a:rPr>
              <a:t>各种</a:t>
            </a:r>
            <a:r>
              <a:rPr lang="zh-CN" altLang="en-US" sz="2800" b="1">
                <a:solidFill>
                  <a:srgbClr val="1F497D"/>
                </a:solidFill>
                <a:latin typeface="Times New Roman" panose="02020603050405020304" pitchFamily="18" charset="0"/>
                <a:cs typeface="Times New Roman" panose="02020603050405020304" pitchFamily="18" charset="0"/>
              </a:rPr>
              <a:t>应用需求</a:t>
            </a:r>
            <a:endParaRPr lang="zh-CN" altLang="en-US"/>
          </a:p>
        </p:txBody>
      </p:sp>
    </p:spTree>
    <p:extLst>
      <p:ext uri="{BB962C8B-B14F-4D97-AF65-F5344CB8AC3E}">
        <p14:creationId xmlns:p14="http://schemas.microsoft.com/office/powerpoint/2010/main" val="1254408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285823" y="312174"/>
            <a:ext cx="8568952" cy="6500754"/>
          </a:xfrm>
          <a:prstGeom prst="rect">
            <a:avLst/>
          </a:prstGeom>
        </p:spPr>
        <p:txBody>
          <a:bodyPr wrap="square">
            <a:spAutoFit/>
          </a:bodyPr>
          <a:lstStyle/>
          <a:p>
            <a:pPr lvl="0">
              <a:lnSpc>
                <a:spcPts val="4200"/>
              </a:lnSpc>
            </a:pPr>
            <a:r>
              <a:rPr lang="en-US" altLang="zh-CN" sz="3200" b="1" dirty="0" smtClean="0">
                <a:solidFill>
                  <a:srgbClr val="FF0000"/>
                </a:solidFill>
                <a:latin typeface="Times New Roman" panose="02020603050405020304" pitchFamily="18" charset="0"/>
                <a:cs typeface="Times New Roman" panose="02020603050405020304" pitchFamily="18" charset="0"/>
              </a:rPr>
              <a:t>(1) </a:t>
            </a:r>
            <a:r>
              <a:rPr lang="en-US" altLang="zh-CN" sz="3200" b="1" dirty="0" err="1" smtClean="0">
                <a:solidFill>
                  <a:srgbClr val="FF0000"/>
                </a:solidFill>
                <a:latin typeface="Times New Roman" panose="02020603050405020304" pitchFamily="18" charset="0"/>
                <a:cs typeface="Times New Roman" panose="02020603050405020304" pitchFamily="18" charset="0"/>
              </a:rPr>
              <a:t>ZigBee</a:t>
            </a:r>
            <a:r>
              <a:rPr lang="zh-CN" altLang="en-US" sz="3200" b="1" dirty="0">
                <a:solidFill>
                  <a:srgbClr val="FF0000"/>
                </a:solidFill>
                <a:latin typeface="Times New Roman" panose="02020603050405020304" pitchFamily="18" charset="0"/>
                <a:cs typeface="Times New Roman" panose="02020603050405020304" pitchFamily="18" charset="0"/>
              </a:rPr>
              <a:t>技术</a:t>
            </a:r>
          </a:p>
          <a:p>
            <a:pPr lvl="0">
              <a:lnSpc>
                <a:spcPts val="4200"/>
              </a:lnSpc>
            </a:pPr>
            <a:r>
              <a:rPr lang="zh-CN" altLang="en-US" sz="2400" b="1" dirty="0">
                <a:solidFill>
                  <a:srgbClr val="1F497D"/>
                </a:solidFill>
                <a:latin typeface="Times New Roman" panose="02020603050405020304" pitchFamily="18" charset="0"/>
                <a:cs typeface="Times New Roman" panose="02020603050405020304" pitchFamily="18" charset="0"/>
              </a:rPr>
              <a:t>　　</a:t>
            </a:r>
            <a:r>
              <a:rPr lang="en-US" altLang="zh-CN" sz="2800" b="1" dirty="0" err="1">
                <a:solidFill>
                  <a:srgbClr val="1F497D"/>
                </a:solidFill>
                <a:latin typeface="Times New Roman" panose="02020603050405020304" pitchFamily="18" charset="0"/>
                <a:cs typeface="Times New Roman" panose="02020603050405020304" pitchFamily="18" charset="0"/>
              </a:rPr>
              <a:t>ZigBee</a:t>
            </a:r>
            <a:r>
              <a:rPr lang="zh-CN" altLang="en-US" sz="2800" b="1" dirty="0">
                <a:solidFill>
                  <a:srgbClr val="1F497D"/>
                </a:solidFill>
                <a:latin typeface="Times New Roman" panose="02020603050405020304" pitchFamily="18" charset="0"/>
                <a:cs typeface="Times New Roman" panose="02020603050405020304" pitchFamily="18" charset="0"/>
              </a:rPr>
              <a:t>技术是基于</a:t>
            </a:r>
            <a:r>
              <a:rPr lang="en-US" altLang="zh-CN" sz="2800" b="1" dirty="0" smtClean="0">
                <a:solidFill>
                  <a:srgbClr val="1F497D"/>
                </a:solidFill>
                <a:latin typeface="Times New Roman" panose="02020603050405020304" pitchFamily="18" charset="0"/>
                <a:cs typeface="Times New Roman" panose="02020603050405020304" pitchFamily="18" charset="0"/>
              </a:rPr>
              <a:t>IEEE802.15.4</a:t>
            </a:r>
            <a:r>
              <a:rPr lang="zh-CN" altLang="en-US" sz="2800" b="1" dirty="0">
                <a:solidFill>
                  <a:srgbClr val="1F497D"/>
                </a:solidFill>
                <a:latin typeface="Times New Roman" panose="02020603050405020304" pitchFamily="18" charset="0"/>
                <a:cs typeface="Times New Roman" panose="02020603050405020304" pitchFamily="18" charset="0"/>
              </a:rPr>
              <a:t>无线标准研制开发，名字源于蜜蜂通过跳</a:t>
            </a:r>
            <a:r>
              <a:rPr lang="en-US" altLang="zh-CN" sz="2800" b="1" dirty="0">
                <a:solidFill>
                  <a:srgbClr val="1F497D"/>
                </a:solidFill>
                <a:latin typeface="Times New Roman" panose="02020603050405020304" pitchFamily="18" charset="0"/>
                <a:cs typeface="Times New Roman" panose="02020603050405020304" pitchFamily="18" charset="0"/>
              </a:rPr>
              <a:t>Zigzag</a:t>
            </a:r>
            <a:r>
              <a:rPr lang="zh-CN" altLang="en-US" sz="2800" b="1" dirty="0">
                <a:solidFill>
                  <a:srgbClr val="1F497D"/>
                </a:solidFill>
                <a:latin typeface="Times New Roman" panose="02020603050405020304" pitchFamily="18" charset="0"/>
                <a:cs typeface="Times New Roman" panose="02020603050405020304" pitchFamily="18" charset="0"/>
              </a:rPr>
              <a:t>形状的舞蹈来传递目标的位置、距离和方向等信息的通信方式，是一种近距离、低复杂度、低功耗、低速率、</a:t>
            </a:r>
            <a:r>
              <a:rPr lang="zh-CN" altLang="en-US" sz="2800" b="1" dirty="0" smtClean="0">
                <a:solidFill>
                  <a:srgbClr val="1F497D"/>
                </a:solidFill>
                <a:latin typeface="Times New Roman" panose="02020603050405020304" pitchFamily="18" charset="0"/>
                <a:cs typeface="Times New Roman" panose="02020603050405020304" pitchFamily="18" charset="0"/>
              </a:rPr>
              <a:t>低成本的</a:t>
            </a:r>
            <a:r>
              <a:rPr lang="zh-CN" altLang="en-US" sz="2800" b="1" dirty="0">
                <a:solidFill>
                  <a:srgbClr val="1F497D"/>
                </a:solidFill>
                <a:latin typeface="Times New Roman" panose="02020603050405020304" pitchFamily="18" charset="0"/>
                <a:cs typeface="Times New Roman" panose="02020603050405020304" pitchFamily="18" charset="0"/>
              </a:rPr>
              <a:t>双向无线通讯技术。</a:t>
            </a:r>
            <a:endParaRPr lang="en-US" altLang="zh-CN" sz="2800" b="1" dirty="0">
              <a:solidFill>
                <a:srgbClr val="1F497D"/>
              </a:solidFill>
              <a:latin typeface="Times New Roman" panose="02020603050405020304" pitchFamily="18" charset="0"/>
              <a:cs typeface="Times New Roman" panose="02020603050405020304" pitchFamily="18" charset="0"/>
            </a:endParaRPr>
          </a:p>
          <a:p>
            <a:pPr lvl="0">
              <a:lnSpc>
                <a:spcPts val="4200"/>
              </a:lnSpc>
            </a:pPr>
            <a:r>
              <a:rPr lang="en-US" altLang="zh-CN" sz="2800" b="1" dirty="0" err="1" smtClean="0">
                <a:solidFill>
                  <a:srgbClr val="1F497D"/>
                </a:solidFill>
                <a:latin typeface="Times New Roman" panose="02020603050405020304" pitchFamily="18" charset="0"/>
                <a:cs typeface="Times New Roman" panose="02020603050405020304" pitchFamily="18" charset="0"/>
              </a:rPr>
              <a:t>ZigBee</a:t>
            </a:r>
            <a:r>
              <a:rPr lang="zh-CN" altLang="en-US" sz="2800" b="1" dirty="0">
                <a:solidFill>
                  <a:srgbClr val="1F497D"/>
                </a:solidFill>
                <a:latin typeface="Times New Roman" panose="02020603050405020304" pitchFamily="18" charset="0"/>
                <a:cs typeface="Times New Roman" panose="02020603050405020304" pitchFamily="18" charset="0"/>
              </a:rPr>
              <a:t>的特点：</a:t>
            </a:r>
            <a:endParaRPr lang="en-US" altLang="zh-CN" sz="2800" b="1" dirty="0">
              <a:solidFill>
                <a:srgbClr val="1F497D"/>
              </a:solidFill>
              <a:latin typeface="Times New Roman" panose="02020603050405020304" pitchFamily="18" charset="0"/>
              <a:cs typeface="Times New Roman" panose="02020603050405020304" pitchFamily="18" charset="0"/>
            </a:endParaRPr>
          </a:p>
          <a:p>
            <a:pPr marL="342900" lvl="0" indent="-342900">
              <a:lnSpc>
                <a:spcPts val="4200"/>
              </a:lnSpc>
              <a:buFont typeface="Wingdings" panose="05000000000000000000" pitchFamily="2" charset="2"/>
              <a:buChar char="l"/>
            </a:pPr>
            <a:r>
              <a:rPr lang="zh-CN" altLang="en-US" sz="2800" b="1" dirty="0">
                <a:solidFill>
                  <a:srgbClr val="1F497D"/>
                </a:solidFill>
                <a:latin typeface="Times New Roman" panose="02020603050405020304" pitchFamily="18" charset="0"/>
                <a:cs typeface="Times New Roman" panose="02020603050405020304" pitchFamily="18" charset="0"/>
              </a:rPr>
              <a:t>低功耗：由于传输速率低，发射功率仅为</a:t>
            </a:r>
            <a:r>
              <a:rPr lang="en-US" altLang="zh-CN" sz="2800" b="1" dirty="0">
                <a:solidFill>
                  <a:srgbClr val="1F497D"/>
                </a:solidFill>
                <a:latin typeface="Times New Roman" panose="02020603050405020304" pitchFamily="18" charset="0"/>
                <a:cs typeface="Times New Roman" panose="02020603050405020304" pitchFamily="18" charset="0"/>
              </a:rPr>
              <a:t>1mW</a:t>
            </a:r>
            <a:r>
              <a:rPr lang="zh-CN" altLang="en-US" sz="2800" b="1" dirty="0">
                <a:solidFill>
                  <a:srgbClr val="1F497D"/>
                </a:solidFill>
                <a:latin typeface="Times New Roman" panose="02020603050405020304" pitchFamily="18" charset="0"/>
                <a:cs typeface="Times New Roman" panose="02020603050405020304" pitchFamily="18" charset="0"/>
              </a:rPr>
              <a:t>，且采用休眠模式。两节</a:t>
            </a:r>
            <a:r>
              <a:rPr lang="en-US" altLang="zh-CN" sz="2800" b="1" dirty="0">
                <a:solidFill>
                  <a:srgbClr val="1F497D"/>
                </a:solidFill>
                <a:latin typeface="Times New Roman" panose="02020603050405020304" pitchFamily="18" charset="0"/>
                <a:cs typeface="Times New Roman" panose="02020603050405020304" pitchFamily="18" charset="0"/>
              </a:rPr>
              <a:t>5</a:t>
            </a:r>
            <a:r>
              <a:rPr lang="zh-CN" altLang="en-US" sz="2800" b="1" dirty="0">
                <a:solidFill>
                  <a:srgbClr val="1F497D"/>
                </a:solidFill>
                <a:latin typeface="Times New Roman" panose="02020603050405020304" pitchFamily="18" charset="0"/>
                <a:cs typeface="Times New Roman" panose="02020603050405020304" pitchFamily="18" charset="0"/>
              </a:rPr>
              <a:t>号电池可使用</a:t>
            </a:r>
            <a:r>
              <a:rPr lang="en-US" altLang="zh-CN" sz="2800" b="1" dirty="0">
                <a:solidFill>
                  <a:srgbClr val="1F497D"/>
                </a:solidFill>
                <a:latin typeface="Times New Roman" panose="02020603050405020304" pitchFamily="18" charset="0"/>
                <a:cs typeface="Times New Roman" panose="02020603050405020304" pitchFamily="18" charset="0"/>
              </a:rPr>
              <a:t>0.5</a:t>
            </a:r>
            <a:r>
              <a:rPr lang="en-US" altLang="zh-CN" sz="2800" b="1" dirty="0">
                <a:solidFill>
                  <a:srgbClr val="1F497D"/>
                </a:solidFill>
                <a:latin typeface="Times New Roman" panose="02020603050405020304" pitchFamily="18" charset="0"/>
                <a:cs typeface="Times New Roman" panose="02020603050405020304" pitchFamily="18" charset="0"/>
                <a:sym typeface="Symbol"/>
              </a:rPr>
              <a:t></a:t>
            </a:r>
            <a:r>
              <a:rPr lang="en-US" altLang="zh-CN" sz="2800" b="1" dirty="0">
                <a:solidFill>
                  <a:srgbClr val="1F497D"/>
                </a:solidFill>
                <a:latin typeface="Times New Roman" panose="02020603050405020304" pitchFamily="18" charset="0"/>
                <a:cs typeface="Times New Roman" panose="02020603050405020304" pitchFamily="18" charset="0"/>
              </a:rPr>
              <a:t>2</a:t>
            </a:r>
            <a:r>
              <a:rPr lang="zh-CN" altLang="en-US" sz="2800" b="1" dirty="0">
                <a:solidFill>
                  <a:srgbClr val="1F497D"/>
                </a:solidFill>
                <a:latin typeface="Times New Roman" panose="02020603050405020304" pitchFamily="18" charset="0"/>
                <a:cs typeface="Times New Roman" panose="02020603050405020304" pitchFamily="18" charset="0"/>
              </a:rPr>
              <a:t>年。</a:t>
            </a:r>
            <a:endParaRPr lang="en-US" altLang="zh-CN" sz="2800" b="1" dirty="0">
              <a:solidFill>
                <a:srgbClr val="1F497D"/>
              </a:solidFill>
              <a:latin typeface="Times New Roman" panose="02020603050405020304" pitchFamily="18" charset="0"/>
              <a:cs typeface="Times New Roman" panose="02020603050405020304" pitchFamily="18" charset="0"/>
            </a:endParaRPr>
          </a:p>
          <a:p>
            <a:pPr marL="342900" lvl="0" indent="-342900">
              <a:lnSpc>
                <a:spcPts val="4200"/>
              </a:lnSpc>
              <a:buFont typeface="Wingdings" panose="05000000000000000000" pitchFamily="2" charset="2"/>
              <a:buChar char="l"/>
            </a:pPr>
            <a:r>
              <a:rPr lang="zh-CN" altLang="en-US" sz="2800" b="1" dirty="0">
                <a:solidFill>
                  <a:srgbClr val="1F497D"/>
                </a:solidFill>
                <a:latin typeface="Times New Roman" panose="02020603050405020304" pitchFamily="18" charset="0"/>
                <a:cs typeface="Times New Roman" panose="02020603050405020304" pitchFamily="18" charset="0"/>
              </a:rPr>
              <a:t>低成本：</a:t>
            </a:r>
            <a:r>
              <a:rPr lang="en-US" altLang="zh-CN" sz="2800" b="1" dirty="0" err="1">
                <a:solidFill>
                  <a:srgbClr val="1F497D"/>
                </a:solidFill>
                <a:latin typeface="Times New Roman" panose="02020603050405020304" pitchFamily="18" charset="0"/>
                <a:cs typeface="Times New Roman" panose="02020603050405020304" pitchFamily="18" charset="0"/>
              </a:rPr>
              <a:t>ZigBee</a:t>
            </a:r>
            <a:r>
              <a:rPr lang="zh-CN" altLang="en-US" sz="2800" b="1" dirty="0">
                <a:solidFill>
                  <a:srgbClr val="1F497D"/>
                </a:solidFill>
                <a:latin typeface="Times New Roman" panose="02020603050405020304" pitchFamily="18" charset="0"/>
                <a:cs typeface="Times New Roman" panose="02020603050405020304" pitchFamily="18" charset="0"/>
              </a:rPr>
              <a:t>协议免专利费和频段使用费，协议简化到蓝牙的</a:t>
            </a:r>
            <a:r>
              <a:rPr lang="en-US" altLang="zh-CN" sz="2800" b="1" dirty="0">
                <a:solidFill>
                  <a:srgbClr val="1F497D"/>
                </a:solidFill>
                <a:latin typeface="Times New Roman" panose="02020603050405020304" pitchFamily="18" charset="0"/>
                <a:cs typeface="Times New Roman" panose="02020603050405020304" pitchFamily="18" charset="0"/>
              </a:rPr>
              <a:t>1/10</a:t>
            </a:r>
            <a:r>
              <a:rPr lang="zh-CN" altLang="en-US" sz="2800" b="1" dirty="0">
                <a:solidFill>
                  <a:srgbClr val="1F497D"/>
                </a:solidFill>
                <a:latin typeface="Times New Roman" panose="02020603050405020304" pitchFamily="18" charset="0"/>
                <a:cs typeface="Times New Roman" panose="02020603050405020304" pitchFamily="18" charset="0"/>
              </a:rPr>
              <a:t>，降低了对通信控制器的要求，大大降低了成本</a:t>
            </a:r>
            <a:r>
              <a:rPr lang="zh-CN" altLang="en-US" sz="2800" b="1" dirty="0" smtClean="0">
                <a:solidFill>
                  <a:srgbClr val="1F497D"/>
                </a:solidFill>
                <a:latin typeface="Times New Roman" panose="02020603050405020304" pitchFamily="18" charset="0"/>
                <a:cs typeface="Times New Roman" panose="02020603050405020304" pitchFamily="18" charset="0"/>
              </a:rPr>
              <a:t>。</a:t>
            </a:r>
            <a:endParaRPr lang="en-US" altLang="zh-CN" sz="2800" b="1" dirty="0">
              <a:solidFill>
                <a:srgbClr val="1F497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34055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251520" y="260648"/>
            <a:ext cx="8640960" cy="5888792"/>
          </a:xfrm>
          <a:prstGeom prst="rect">
            <a:avLst/>
          </a:prstGeom>
        </p:spPr>
        <p:txBody>
          <a:bodyPr wrap="square">
            <a:spAutoFit/>
          </a:bodyPr>
          <a:lstStyle/>
          <a:p>
            <a:pPr marL="342900" indent="-342900" algn="just">
              <a:lnSpc>
                <a:spcPts val="3800"/>
              </a:lnSpc>
              <a:buFont typeface="Wingdings" panose="05000000000000000000" pitchFamily="2" charset="2"/>
              <a:buChar char="l"/>
            </a:pPr>
            <a:r>
              <a:rPr lang="zh-CN" altLang="en-US" sz="2800" b="1" smtClean="0">
                <a:solidFill>
                  <a:srgbClr val="1F497D"/>
                </a:solidFill>
                <a:latin typeface="Times New Roman" panose="02020603050405020304" pitchFamily="18" charset="0"/>
                <a:cs typeface="Times New Roman" panose="02020603050405020304" pitchFamily="18" charset="0"/>
              </a:rPr>
              <a:t>时延</a:t>
            </a:r>
            <a:r>
              <a:rPr lang="zh-CN" altLang="en-US" sz="2800" b="1">
                <a:solidFill>
                  <a:srgbClr val="1F497D"/>
                </a:solidFill>
                <a:latin typeface="Times New Roman" panose="02020603050405020304" pitchFamily="18" charset="0"/>
                <a:cs typeface="Times New Roman" panose="02020603050405020304" pitchFamily="18" charset="0"/>
              </a:rPr>
              <a:t>短：典型搜索设备时延为</a:t>
            </a:r>
            <a:r>
              <a:rPr lang="en-US" altLang="zh-CN" sz="2800" b="1">
                <a:solidFill>
                  <a:srgbClr val="1F497D"/>
                </a:solidFill>
                <a:latin typeface="Times New Roman" panose="02020603050405020304" pitchFamily="18" charset="0"/>
                <a:cs typeface="Times New Roman" panose="02020603050405020304" pitchFamily="18" charset="0"/>
              </a:rPr>
              <a:t>30ms,</a:t>
            </a:r>
            <a:r>
              <a:rPr lang="zh-CN" altLang="en-US" sz="2800" b="1">
                <a:solidFill>
                  <a:srgbClr val="1F497D"/>
                </a:solidFill>
                <a:latin typeface="Times New Roman" panose="02020603050405020304" pitchFamily="18" charset="0"/>
                <a:cs typeface="Times New Roman" panose="02020603050405020304" pitchFamily="18" charset="0"/>
              </a:rPr>
              <a:t>休眠激活为</a:t>
            </a:r>
            <a:r>
              <a:rPr lang="en-US" altLang="zh-CN" sz="2800" b="1">
                <a:solidFill>
                  <a:srgbClr val="1F497D"/>
                </a:solidFill>
                <a:latin typeface="Times New Roman" panose="02020603050405020304" pitchFamily="18" charset="0"/>
                <a:cs typeface="Times New Roman" panose="02020603050405020304" pitchFamily="18" charset="0"/>
              </a:rPr>
              <a:t>15ms,</a:t>
            </a:r>
            <a:r>
              <a:rPr lang="zh-CN" altLang="en-US" sz="2800" b="1">
                <a:solidFill>
                  <a:srgbClr val="1F497D"/>
                </a:solidFill>
                <a:latin typeface="Times New Roman" panose="02020603050405020304" pitchFamily="18" charset="0"/>
                <a:cs typeface="Times New Roman" panose="02020603050405020304" pitchFamily="18" charset="0"/>
              </a:rPr>
              <a:t>活动设备接入时延</a:t>
            </a:r>
            <a:r>
              <a:rPr lang="en-US" altLang="zh-CN" sz="2800" b="1">
                <a:solidFill>
                  <a:srgbClr val="1F497D"/>
                </a:solidFill>
                <a:latin typeface="Times New Roman" panose="02020603050405020304" pitchFamily="18" charset="0"/>
                <a:cs typeface="Times New Roman" panose="02020603050405020304" pitchFamily="18" charset="0"/>
              </a:rPr>
              <a:t>15ms</a:t>
            </a:r>
            <a:r>
              <a:rPr lang="zh-CN" altLang="en-US" sz="2800" b="1">
                <a:solidFill>
                  <a:srgbClr val="1F497D"/>
                </a:solidFill>
                <a:latin typeface="Times New Roman" panose="02020603050405020304" pitchFamily="18" charset="0"/>
                <a:cs typeface="Times New Roman" panose="02020603050405020304" pitchFamily="18" charset="0"/>
              </a:rPr>
              <a:t>。蓝牙</a:t>
            </a:r>
            <a:r>
              <a:rPr lang="en-US" altLang="zh-CN" sz="2800" b="1">
                <a:solidFill>
                  <a:srgbClr val="1F497D"/>
                </a:solidFill>
                <a:latin typeface="Times New Roman" panose="02020603050405020304" pitchFamily="18" charset="0"/>
                <a:cs typeface="Times New Roman" panose="02020603050405020304" pitchFamily="18" charset="0"/>
              </a:rPr>
              <a:t>3</a:t>
            </a:r>
            <a:r>
              <a:rPr lang="en-US" altLang="zh-CN" sz="2800" b="1">
                <a:solidFill>
                  <a:srgbClr val="1F497D"/>
                </a:solidFill>
                <a:latin typeface="Times New Roman" panose="02020603050405020304" pitchFamily="18" charset="0"/>
                <a:cs typeface="Times New Roman" panose="02020603050405020304" pitchFamily="18" charset="0"/>
                <a:sym typeface="Symbol"/>
              </a:rPr>
              <a:t></a:t>
            </a:r>
            <a:r>
              <a:rPr lang="en-US" altLang="zh-CN" sz="2800" b="1">
                <a:solidFill>
                  <a:srgbClr val="1F497D"/>
                </a:solidFill>
                <a:latin typeface="Times New Roman" panose="02020603050405020304" pitchFamily="18" charset="0"/>
                <a:cs typeface="Times New Roman" panose="02020603050405020304" pitchFamily="18" charset="0"/>
              </a:rPr>
              <a:t>10s</a:t>
            </a:r>
            <a:r>
              <a:rPr lang="zh-CN" altLang="en-US" sz="2800" b="1">
                <a:solidFill>
                  <a:srgbClr val="1F497D"/>
                </a:solidFill>
                <a:latin typeface="Times New Roman" panose="02020603050405020304" pitchFamily="18" charset="0"/>
                <a:cs typeface="Times New Roman" panose="02020603050405020304" pitchFamily="18" charset="0"/>
              </a:rPr>
              <a:t>，</a:t>
            </a:r>
            <a:r>
              <a:rPr lang="en-US" altLang="zh-CN" sz="2800" b="1">
                <a:solidFill>
                  <a:srgbClr val="1F497D"/>
                </a:solidFill>
                <a:latin typeface="Times New Roman" panose="02020603050405020304" pitchFamily="18" charset="0"/>
                <a:cs typeface="Times New Roman" panose="02020603050405020304" pitchFamily="18" charset="0"/>
              </a:rPr>
              <a:t>WiFi 3s </a:t>
            </a:r>
            <a:r>
              <a:rPr lang="zh-CN" altLang="en-US" sz="2800" b="1" smtClean="0">
                <a:solidFill>
                  <a:srgbClr val="1F497D"/>
                </a:solidFill>
                <a:latin typeface="Times New Roman" panose="02020603050405020304" pitchFamily="18" charset="0"/>
                <a:cs typeface="Times New Roman" panose="02020603050405020304" pitchFamily="18" charset="0"/>
              </a:rPr>
              <a:t>。</a:t>
            </a:r>
            <a:endParaRPr lang="en-US" altLang="zh-CN" sz="2800" b="1">
              <a:solidFill>
                <a:srgbClr val="1F497D"/>
              </a:solidFill>
              <a:latin typeface="Times New Roman" panose="02020603050405020304" pitchFamily="18" charset="0"/>
              <a:cs typeface="Times New Roman" panose="02020603050405020304" pitchFamily="18" charset="0"/>
            </a:endParaRPr>
          </a:p>
          <a:p>
            <a:pPr marL="342900" lvl="0" indent="-342900" algn="just">
              <a:lnSpc>
                <a:spcPts val="3800"/>
              </a:lnSpc>
              <a:spcBef>
                <a:spcPts val="1800"/>
              </a:spcBef>
              <a:buFont typeface="Wingdings" panose="05000000000000000000" pitchFamily="2" charset="2"/>
              <a:buChar char="l"/>
            </a:pPr>
            <a:r>
              <a:rPr lang="zh-CN" altLang="en-US" sz="2800" b="1" smtClean="0">
                <a:solidFill>
                  <a:srgbClr val="1F497D"/>
                </a:solidFill>
                <a:latin typeface="Times New Roman" panose="02020603050405020304" pitchFamily="18" charset="0"/>
                <a:cs typeface="Times New Roman" panose="02020603050405020304" pitchFamily="18" charset="0"/>
              </a:rPr>
              <a:t>网络</a:t>
            </a:r>
            <a:r>
              <a:rPr lang="zh-CN" altLang="en-US" sz="2800" b="1">
                <a:solidFill>
                  <a:srgbClr val="1F497D"/>
                </a:solidFill>
                <a:latin typeface="Times New Roman" panose="02020603050405020304" pitchFamily="18" charset="0"/>
                <a:cs typeface="Times New Roman" panose="02020603050405020304" pitchFamily="18" charset="0"/>
              </a:rPr>
              <a:t>容量大：星型结构最多容纳</a:t>
            </a:r>
            <a:r>
              <a:rPr lang="en-US" altLang="zh-CN" sz="2800" b="1">
                <a:solidFill>
                  <a:srgbClr val="1F497D"/>
                </a:solidFill>
                <a:latin typeface="Times New Roman" panose="02020603050405020304" pitchFamily="18" charset="0"/>
                <a:cs typeface="Times New Roman" panose="02020603050405020304" pitchFamily="18" charset="0"/>
              </a:rPr>
              <a:t>254</a:t>
            </a:r>
            <a:r>
              <a:rPr lang="zh-CN" altLang="en-US" sz="2800" b="1">
                <a:solidFill>
                  <a:srgbClr val="1F497D"/>
                </a:solidFill>
                <a:latin typeface="Times New Roman" panose="02020603050405020304" pitchFamily="18" charset="0"/>
                <a:cs typeface="Times New Roman" panose="02020603050405020304" pitchFamily="18" charset="0"/>
              </a:rPr>
              <a:t>个从设备和</a:t>
            </a:r>
            <a:r>
              <a:rPr lang="en-US" altLang="zh-CN" sz="2800" b="1">
                <a:solidFill>
                  <a:srgbClr val="1F497D"/>
                </a:solidFill>
                <a:latin typeface="Times New Roman" panose="02020603050405020304" pitchFamily="18" charset="0"/>
                <a:cs typeface="Times New Roman" panose="02020603050405020304" pitchFamily="18" charset="0"/>
              </a:rPr>
              <a:t>1</a:t>
            </a:r>
            <a:r>
              <a:rPr lang="zh-CN" altLang="en-US" sz="2800" b="1">
                <a:solidFill>
                  <a:srgbClr val="1F497D"/>
                </a:solidFill>
                <a:latin typeface="Times New Roman" panose="02020603050405020304" pitchFamily="18" charset="0"/>
                <a:cs typeface="Times New Roman" panose="02020603050405020304" pitchFamily="18" charset="0"/>
              </a:rPr>
              <a:t>个</a:t>
            </a:r>
            <a:r>
              <a:rPr lang="zh-CN" altLang="en-US" sz="2800" b="1" smtClean="0">
                <a:solidFill>
                  <a:srgbClr val="1F497D"/>
                </a:solidFill>
                <a:latin typeface="Times New Roman" panose="02020603050405020304" pitchFamily="18" charset="0"/>
                <a:cs typeface="Times New Roman" panose="02020603050405020304" pitchFamily="18" charset="0"/>
              </a:rPr>
              <a:t>主设备</a:t>
            </a:r>
            <a:r>
              <a:rPr lang="en-US" altLang="zh-CN" sz="2800" b="1" smtClean="0">
                <a:solidFill>
                  <a:srgbClr val="1F497D"/>
                </a:solidFill>
                <a:latin typeface="Times New Roman" panose="02020603050405020304" pitchFamily="18" charset="0"/>
                <a:cs typeface="Times New Roman" panose="02020603050405020304" pitchFamily="18" charset="0"/>
              </a:rPr>
              <a:t>,</a:t>
            </a:r>
            <a:r>
              <a:rPr lang="zh-CN" altLang="en-US" sz="2800" b="1" smtClean="0">
                <a:solidFill>
                  <a:srgbClr val="1F497D"/>
                </a:solidFill>
                <a:latin typeface="Times New Roman" panose="02020603050405020304" pitchFamily="18" charset="0"/>
                <a:cs typeface="Times New Roman" panose="02020603050405020304" pitchFamily="18" charset="0"/>
              </a:rPr>
              <a:t>网状结构</a:t>
            </a:r>
            <a:r>
              <a:rPr lang="zh-CN" altLang="en-US" sz="2800" b="1">
                <a:solidFill>
                  <a:srgbClr val="1F497D"/>
                </a:solidFill>
                <a:latin typeface="Times New Roman" panose="02020603050405020304" pitchFamily="18" charset="0"/>
                <a:cs typeface="Times New Roman" panose="02020603050405020304" pitchFamily="18" charset="0"/>
              </a:rPr>
              <a:t>最多</a:t>
            </a:r>
            <a:r>
              <a:rPr lang="en-US" altLang="zh-CN" sz="2800" b="1">
                <a:solidFill>
                  <a:srgbClr val="1F497D"/>
                </a:solidFill>
                <a:latin typeface="Times New Roman" panose="02020603050405020304" pitchFamily="18" charset="0"/>
                <a:cs typeface="Times New Roman" panose="02020603050405020304" pitchFamily="18" charset="0"/>
              </a:rPr>
              <a:t>65000</a:t>
            </a:r>
            <a:r>
              <a:rPr lang="zh-CN" altLang="en-US" sz="2800" b="1">
                <a:solidFill>
                  <a:srgbClr val="1F497D"/>
                </a:solidFill>
                <a:latin typeface="Times New Roman" panose="02020603050405020304" pitchFamily="18" charset="0"/>
                <a:cs typeface="Times New Roman" panose="02020603050405020304" pitchFamily="18" charset="0"/>
              </a:rPr>
              <a:t>多个</a:t>
            </a:r>
            <a:r>
              <a:rPr lang="zh-CN" altLang="en-US" sz="2800" b="1" smtClean="0">
                <a:solidFill>
                  <a:srgbClr val="1F497D"/>
                </a:solidFill>
                <a:latin typeface="Times New Roman" panose="02020603050405020304" pitchFamily="18" charset="0"/>
                <a:cs typeface="Times New Roman" panose="02020603050405020304" pitchFamily="18" charset="0"/>
              </a:rPr>
              <a:t>节点</a:t>
            </a:r>
            <a:r>
              <a:rPr lang="en-US" altLang="zh-CN" sz="2800" b="1" smtClean="0">
                <a:solidFill>
                  <a:srgbClr val="1F497D"/>
                </a:solidFill>
                <a:latin typeface="Times New Roman" panose="02020603050405020304" pitchFamily="18" charset="0"/>
                <a:cs typeface="Times New Roman" panose="02020603050405020304" pitchFamily="18" charset="0"/>
              </a:rPr>
              <a:t>,</a:t>
            </a:r>
            <a:r>
              <a:rPr lang="zh-CN" altLang="en-US" sz="2800" b="1" smtClean="0">
                <a:solidFill>
                  <a:srgbClr val="1F497D"/>
                </a:solidFill>
                <a:latin typeface="Times New Roman" panose="02020603050405020304" pitchFamily="18" charset="0"/>
                <a:cs typeface="Times New Roman" panose="02020603050405020304" pitchFamily="18" charset="0"/>
              </a:rPr>
              <a:t>蓝</a:t>
            </a:r>
            <a:r>
              <a:rPr lang="zh-CN" altLang="en-US" sz="2800" b="1">
                <a:solidFill>
                  <a:srgbClr val="1F497D"/>
                </a:solidFill>
                <a:latin typeface="Times New Roman" panose="02020603050405020304" pitchFamily="18" charset="0"/>
                <a:cs typeface="Times New Roman" panose="02020603050405020304" pitchFamily="18" charset="0"/>
              </a:rPr>
              <a:t>牙仅为</a:t>
            </a:r>
            <a:r>
              <a:rPr lang="en-US" altLang="zh-CN" sz="2800" b="1">
                <a:solidFill>
                  <a:srgbClr val="1F497D"/>
                </a:solidFill>
                <a:latin typeface="Times New Roman" panose="02020603050405020304" pitchFamily="18" charset="0"/>
                <a:cs typeface="Times New Roman" panose="02020603050405020304" pitchFamily="18" charset="0"/>
              </a:rPr>
              <a:t>8</a:t>
            </a:r>
            <a:r>
              <a:rPr lang="zh-CN" altLang="en-US" sz="2800" b="1">
                <a:solidFill>
                  <a:srgbClr val="1F497D"/>
                </a:solidFill>
                <a:latin typeface="Times New Roman" panose="02020603050405020304" pitchFamily="18" charset="0"/>
                <a:cs typeface="Times New Roman" panose="02020603050405020304" pitchFamily="18" charset="0"/>
              </a:rPr>
              <a:t>个。</a:t>
            </a:r>
            <a:endParaRPr lang="en-US" altLang="zh-CN" sz="2800" b="1">
              <a:solidFill>
                <a:srgbClr val="1F497D"/>
              </a:solidFill>
              <a:latin typeface="Times New Roman" panose="02020603050405020304" pitchFamily="18" charset="0"/>
              <a:cs typeface="Times New Roman" panose="02020603050405020304" pitchFamily="18" charset="0"/>
            </a:endParaRPr>
          </a:p>
          <a:p>
            <a:pPr marL="342900" lvl="0" indent="-342900" algn="just">
              <a:lnSpc>
                <a:spcPts val="3800"/>
              </a:lnSpc>
              <a:spcBef>
                <a:spcPts val="1800"/>
              </a:spcBef>
              <a:buFont typeface="Wingdings" panose="05000000000000000000" pitchFamily="2" charset="2"/>
              <a:buChar char="l"/>
            </a:pPr>
            <a:r>
              <a:rPr lang="zh-CN" altLang="en-US" sz="2800" b="1">
                <a:solidFill>
                  <a:srgbClr val="1F497D"/>
                </a:solidFill>
                <a:latin typeface="Times New Roman" panose="02020603050405020304" pitchFamily="18" charset="0"/>
                <a:cs typeface="Times New Roman" panose="02020603050405020304" pitchFamily="18" charset="0"/>
              </a:rPr>
              <a:t>数据安全：提供了数据完整性检查和鉴权功能，采用</a:t>
            </a:r>
            <a:r>
              <a:rPr lang="en-US" altLang="zh-CN" sz="2800" b="1">
                <a:solidFill>
                  <a:srgbClr val="1F497D"/>
                </a:solidFill>
                <a:latin typeface="Times New Roman" panose="02020603050405020304" pitchFamily="18" charset="0"/>
                <a:cs typeface="Times New Roman" panose="02020603050405020304" pitchFamily="18" charset="0"/>
              </a:rPr>
              <a:t>AES-128</a:t>
            </a:r>
            <a:r>
              <a:rPr lang="zh-CN" altLang="en-US" sz="2800" b="1">
                <a:solidFill>
                  <a:srgbClr val="1F497D"/>
                </a:solidFill>
                <a:latin typeface="Times New Roman" panose="02020603050405020304" pitchFamily="18" charset="0"/>
                <a:cs typeface="Times New Roman" panose="02020603050405020304" pitchFamily="18" charset="0"/>
              </a:rPr>
              <a:t>加密算法，确保其安全属性</a:t>
            </a:r>
            <a:r>
              <a:rPr lang="zh-CN" altLang="en-US" sz="2800" b="1" smtClean="0">
                <a:solidFill>
                  <a:srgbClr val="1F497D"/>
                </a:solidFill>
                <a:latin typeface="Times New Roman" panose="02020603050405020304" pitchFamily="18" charset="0"/>
                <a:cs typeface="Times New Roman" panose="02020603050405020304" pitchFamily="18" charset="0"/>
              </a:rPr>
              <a:t>。</a:t>
            </a:r>
            <a:endParaRPr lang="en-US" altLang="zh-CN" sz="2800" b="1" smtClean="0">
              <a:solidFill>
                <a:srgbClr val="1F497D"/>
              </a:solidFill>
              <a:latin typeface="Times New Roman" panose="02020603050405020304" pitchFamily="18" charset="0"/>
              <a:cs typeface="Times New Roman" panose="02020603050405020304" pitchFamily="18" charset="0"/>
            </a:endParaRPr>
          </a:p>
          <a:p>
            <a:pPr marL="342900" lvl="0" indent="-342900" algn="just">
              <a:lnSpc>
                <a:spcPts val="3800"/>
              </a:lnSpc>
              <a:spcBef>
                <a:spcPts val="1800"/>
              </a:spcBef>
              <a:buFont typeface="Wingdings" panose="05000000000000000000" pitchFamily="2" charset="2"/>
              <a:buChar char="l"/>
            </a:pPr>
            <a:r>
              <a:rPr lang="zh-CN" altLang="en-US" sz="2800" b="1">
                <a:solidFill>
                  <a:srgbClr val="1F497D"/>
                </a:solidFill>
                <a:latin typeface="Times New Roman" panose="02020603050405020304" pitchFamily="18" charset="0"/>
                <a:cs typeface="Times New Roman" panose="02020603050405020304" pitchFamily="18" charset="0"/>
              </a:rPr>
              <a:t>免执照频段：</a:t>
            </a:r>
            <a:r>
              <a:rPr lang="en-US" altLang="zh-CN" sz="2800" b="1">
                <a:solidFill>
                  <a:srgbClr val="1F497D"/>
                </a:solidFill>
                <a:latin typeface="Times New Roman" panose="02020603050405020304" pitchFamily="18" charset="0"/>
                <a:cs typeface="Times New Roman" panose="02020603050405020304" pitchFamily="18" charset="0"/>
              </a:rPr>
              <a:t>ISM</a:t>
            </a:r>
            <a:r>
              <a:rPr lang="zh-CN" altLang="en-US" sz="2800" b="1">
                <a:solidFill>
                  <a:srgbClr val="1F497D"/>
                </a:solidFill>
                <a:latin typeface="Times New Roman" panose="02020603050405020304" pitchFamily="18" charset="0"/>
                <a:cs typeface="Times New Roman" panose="02020603050405020304" pitchFamily="18" charset="0"/>
              </a:rPr>
              <a:t>免费频段，</a:t>
            </a:r>
            <a:r>
              <a:rPr lang="en-US" altLang="zh-CN" sz="2800" b="1">
                <a:solidFill>
                  <a:srgbClr val="1F497D"/>
                </a:solidFill>
                <a:latin typeface="Times New Roman" panose="02020603050405020304" pitchFamily="18" charset="0"/>
                <a:cs typeface="Times New Roman" panose="02020603050405020304" pitchFamily="18" charset="0"/>
              </a:rPr>
              <a:t>2.4GHz</a:t>
            </a:r>
            <a:r>
              <a:rPr lang="zh-CN" altLang="en-US" sz="2800" b="1">
                <a:solidFill>
                  <a:srgbClr val="1F497D"/>
                </a:solidFill>
                <a:latin typeface="Times New Roman" panose="02020603050405020304" pitchFamily="18" charset="0"/>
                <a:cs typeface="Times New Roman" panose="02020603050405020304" pitchFamily="18" charset="0"/>
              </a:rPr>
              <a:t>（全球）、</a:t>
            </a:r>
            <a:r>
              <a:rPr lang="en-US" altLang="zh-CN" sz="2800" b="1">
                <a:solidFill>
                  <a:srgbClr val="1F497D"/>
                </a:solidFill>
                <a:latin typeface="Times New Roman" panose="02020603050405020304" pitchFamily="18" charset="0"/>
                <a:cs typeface="Times New Roman" panose="02020603050405020304" pitchFamily="18" charset="0"/>
              </a:rPr>
              <a:t>868MHz</a:t>
            </a:r>
            <a:r>
              <a:rPr lang="zh-CN" altLang="en-US" sz="2800" b="1">
                <a:solidFill>
                  <a:srgbClr val="1F497D"/>
                </a:solidFill>
                <a:latin typeface="Times New Roman" panose="02020603050405020304" pitchFamily="18" charset="0"/>
                <a:cs typeface="Times New Roman" panose="02020603050405020304" pitchFamily="18" charset="0"/>
              </a:rPr>
              <a:t>（欧洲）、</a:t>
            </a:r>
            <a:r>
              <a:rPr lang="en-US" altLang="zh-CN" sz="2800" b="1">
                <a:solidFill>
                  <a:srgbClr val="1F497D"/>
                </a:solidFill>
                <a:latin typeface="Times New Roman" panose="02020603050405020304" pitchFamily="18" charset="0"/>
                <a:cs typeface="Times New Roman" panose="02020603050405020304" pitchFamily="18" charset="0"/>
              </a:rPr>
              <a:t>915MHz</a:t>
            </a:r>
            <a:r>
              <a:rPr lang="zh-CN" altLang="en-US" sz="2800" b="1">
                <a:solidFill>
                  <a:srgbClr val="1F497D"/>
                </a:solidFill>
                <a:latin typeface="Times New Roman" panose="02020603050405020304" pitchFamily="18" charset="0"/>
                <a:cs typeface="Times New Roman" panose="02020603050405020304" pitchFamily="18" charset="0"/>
              </a:rPr>
              <a:t>（美国）。</a:t>
            </a:r>
            <a:endParaRPr lang="en-US" altLang="zh-CN" sz="2800" b="1">
              <a:solidFill>
                <a:srgbClr val="1F497D"/>
              </a:solidFill>
              <a:latin typeface="Times New Roman" panose="02020603050405020304" pitchFamily="18" charset="0"/>
              <a:cs typeface="Times New Roman" panose="02020603050405020304" pitchFamily="18" charset="0"/>
            </a:endParaRPr>
          </a:p>
          <a:p>
            <a:pPr marL="342900" lvl="0" indent="-342900" algn="just">
              <a:lnSpc>
                <a:spcPts val="3800"/>
              </a:lnSpc>
              <a:spcBef>
                <a:spcPts val="1800"/>
              </a:spcBef>
              <a:buFont typeface="Wingdings" panose="05000000000000000000" pitchFamily="2" charset="2"/>
              <a:buChar char="l"/>
            </a:pPr>
            <a:r>
              <a:rPr lang="zh-CN" altLang="en-US" sz="2800" b="1">
                <a:solidFill>
                  <a:srgbClr val="1F497D"/>
                </a:solidFill>
                <a:latin typeface="Times New Roman" panose="02020603050405020304" pitchFamily="18" charset="0"/>
                <a:cs typeface="Times New Roman" panose="02020603050405020304" pitchFamily="18" charset="0"/>
              </a:rPr>
              <a:t>传输距离灵活：传输距离正常介于</a:t>
            </a:r>
            <a:r>
              <a:rPr lang="en-US" altLang="zh-CN" sz="2800" b="1">
                <a:solidFill>
                  <a:srgbClr val="1F497D"/>
                </a:solidFill>
                <a:latin typeface="Times New Roman" panose="02020603050405020304" pitchFamily="18" charset="0"/>
                <a:cs typeface="Times New Roman" panose="02020603050405020304" pitchFamily="18" charset="0"/>
              </a:rPr>
              <a:t>10</a:t>
            </a:r>
            <a:r>
              <a:rPr lang="en-US" altLang="zh-CN" sz="2800" b="1">
                <a:solidFill>
                  <a:srgbClr val="1F497D"/>
                </a:solidFill>
                <a:latin typeface="Times New Roman" panose="02020603050405020304" pitchFamily="18" charset="0"/>
                <a:cs typeface="Times New Roman" panose="02020603050405020304" pitchFamily="18" charset="0"/>
                <a:sym typeface="Symbol"/>
              </a:rPr>
              <a:t></a:t>
            </a:r>
            <a:r>
              <a:rPr lang="en-US" altLang="zh-CN" sz="2800" b="1">
                <a:solidFill>
                  <a:srgbClr val="1F497D"/>
                </a:solidFill>
                <a:latin typeface="Times New Roman" panose="02020603050405020304" pitchFamily="18" charset="0"/>
                <a:cs typeface="Times New Roman" panose="02020603050405020304" pitchFamily="18" charset="0"/>
              </a:rPr>
              <a:t>100m</a:t>
            </a:r>
            <a:r>
              <a:rPr lang="zh-CN" altLang="en-US" sz="2800" b="1">
                <a:solidFill>
                  <a:srgbClr val="1F497D"/>
                </a:solidFill>
                <a:latin typeface="Times New Roman" panose="02020603050405020304" pitchFamily="18" charset="0"/>
                <a:cs typeface="Times New Roman" panose="02020603050405020304" pitchFamily="18" charset="0"/>
              </a:rPr>
              <a:t>之间，增加</a:t>
            </a:r>
            <a:r>
              <a:rPr lang="en-US" altLang="zh-CN" sz="2800" b="1">
                <a:solidFill>
                  <a:srgbClr val="1F497D"/>
                </a:solidFill>
                <a:latin typeface="Times New Roman" panose="02020603050405020304" pitchFamily="18" charset="0"/>
                <a:cs typeface="Times New Roman" panose="02020603050405020304" pitchFamily="18" charset="0"/>
              </a:rPr>
              <a:t>RF</a:t>
            </a:r>
            <a:r>
              <a:rPr lang="zh-CN" altLang="en-US" sz="2800" b="1">
                <a:solidFill>
                  <a:srgbClr val="1F497D"/>
                </a:solidFill>
                <a:latin typeface="Times New Roman" panose="02020603050405020304" pitchFamily="18" charset="0"/>
                <a:cs typeface="Times New Roman" panose="02020603050405020304" pitchFamily="18" charset="0"/>
              </a:rPr>
              <a:t>发射功率</a:t>
            </a:r>
            <a:r>
              <a:rPr lang="zh-CN" altLang="en-US" sz="2800" b="1" smtClean="0">
                <a:solidFill>
                  <a:srgbClr val="1F497D"/>
                </a:solidFill>
                <a:latin typeface="Times New Roman" panose="02020603050405020304" pitchFamily="18" charset="0"/>
                <a:cs typeface="Times New Roman" panose="02020603050405020304" pitchFamily="18" charset="0"/>
              </a:rPr>
              <a:t>后距离可以</a:t>
            </a:r>
            <a:r>
              <a:rPr lang="zh-CN" altLang="en-US" sz="2800" b="1">
                <a:solidFill>
                  <a:srgbClr val="1F497D"/>
                </a:solidFill>
                <a:latin typeface="Times New Roman" panose="02020603050405020304" pitchFamily="18" charset="0"/>
                <a:cs typeface="Times New Roman" panose="02020603050405020304" pitchFamily="18" charset="0"/>
              </a:rPr>
              <a:t>更远</a:t>
            </a:r>
            <a:r>
              <a:rPr lang="zh-CN" altLang="en-US" sz="2800" b="1" smtClean="0">
                <a:solidFill>
                  <a:srgbClr val="1F497D"/>
                </a:solidFill>
                <a:latin typeface="Times New Roman" panose="02020603050405020304" pitchFamily="18" charset="0"/>
                <a:cs typeface="Times New Roman" panose="02020603050405020304" pitchFamily="18" charset="0"/>
              </a:rPr>
              <a:t>。</a:t>
            </a:r>
            <a:endParaRPr lang="zh-CN" altLang="en-US" sz="2000">
              <a:solidFill>
                <a:prstClr val="black"/>
              </a:solidFill>
            </a:endParaRPr>
          </a:p>
        </p:txBody>
      </p:sp>
    </p:spTree>
    <p:extLst>
      <p:ext uri="{BB962C8B-B14F-4D97-AF65-F5344CB8AC3E}">
        <p14:creationId xmlns:p14="http://schemas.microsoft.com/office/powerpoint/2010/main" val="8338394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178701" y="352141"/>
            <a:ext cx="8640960" cy="6673878"/>
          </a:xfrm>
          <a:prstGeom prst="rect">
            <a:avLst/>
          </a:prstGeom>
        </p:spPr>
        <p:txBody>
          <a:bodyPr wrap="square">
            <a:spAutoFit/>
          </a:bodyPr>
          <a:lstStyle/>
          <a:p>
            <a:pPr lvl="0" algn="just">
              <a:lnSpc>
                <a:spcPts val="3500"/>
              </a:lnSpc>
            </a:pPr>
            <a:r>
              <a:rPr lang="en-US" altLang="zh-CN" sz="2800" b="1" smtClean="0">
                <a:solidFill>
                  <a:srgbClr val="1F497D"/>
                </a:solidFill>
                <a:latin typeface="Times New Roman" panose="02020603050405020304" pitchFamily="18" charset="0"/>
                <a:cs typeface="Times New Roman" panose="02020603050405020304" pitchFamily="18" charset="0"/>
              </a:rPr>
              <a:t>ZigBee</a:t>
            </a:r>
            <a:r>
              <a:rPr lang="zh-CN" altLang="en-US" sz="2800" b="1" smtClean="0">
                <a:solidFill>
                  <a:srgbClr val="1F497D"/>
                </a:solidFill>
                <a:latin typeface="Times New Roman" panose="02020603050405020304" pitchFamily="18" charset="0"/>
                <a:cs typeface="Times New Roman" panose="02020603050405020304" pitchFamily="18" charset="0"/>
              </a:rPr>
              <a:t>技术的不足：</a:t>
            </a:r>
            <a:endParaRPr lang="en-US" altLang="zh-CN" sz="2800" b="1" smtClean="0">
              <a:solidFill>
                <a:srgbClr val="1F497D"/>
              </a:solidFill>
              <a:latin typeface="Times New Roman" panose="02020603050405020304" pitchFamily="18" charset="0"/>
              <a:cs typeface="Times New Roman" panose="02020603050405020304" pitchFamily="18" charset="0"/>
            </a:endParaRPr>
          </a:p>
          <a:p>
            <a:pPr lvl="0" algn="just">
              <a:lnSpc>
                <a:spcPts val="3500"/>
              </a:lnSpc>
            </a:pPr>
            <a:r>
              <a:rPr lang="en-US" altLang="zh-CN" sz="2800" b="1">
                <a:solidFill>
                  <a:srgbClr val="1F497D"/>
                </a:solidFill>
                <a:latin typeface="Times New Roman" panose="02020603050405020304" pitchFamily="18" charset="0"/>
                <a:cs typeface="Times New Roman" panose="02020603050405020304" pitchFamily="18" charset="0"/>
              </a:rPr>
              <a:t> </a:t>
            </a:r>
            <a:r>
              <a:rPr lang="en-US" altLang="zh-CN" sz="2800" b="1" smtClean="0">
                <a:solidFill>
                  <a:srgbClr val="1F497D"/>
                </a:solidFill>
                <a:latin typeface="Times New Roman" panose="02020603050405020304" pitchFamily="18" charset="0"/>
                <a:cs typeface="Times New Roman" panose="02020603050405020304" pitchFamily="18" charset="0"/>
              </a:rPr>
              <a:t>     ZigBee</a:t>
            </a:r>
            <a:r>
              <a:rPr lang="zh-CN" altLang="en-US" sz="2800" b="1" smtClean="0">
                <a:solidFill>
                  <a:srgbClr val="1F497D"/>
                </a:solidFill>
                <a:latin typeface="Times New Roman" panose="02020603050405020304" pitchFamily="18" charset="0"/>
                <a:cs typeface="Times New Roman" panose="02020603050405020304" pitchFamily="18" charset="0"/>
              </a:rPr>
              <a:t>技术本身是一种为低速通信而设计的规范，它的最高通信速度只有</a:t>
            </a:r>
            <a:r>
              <a:rPr lang="en-US" altLang="zh-CN" sz="2800" b="1" smtClean="0">
                <a:solidFill>
                  <a:srgbClr val="1F497D"/>
                </a:solidFill>
                <a:latin typeface="Times New Roman" panose="02020603050405020304" pitchFamily="18" charset="0"/>
                <a:cs typeface="Times New Roman" panose="02020603050405020304" pitchFamily="18" charset="0"/>
              </a:rPr>
              <a:t>250kbps</a:t>
            </a:r>
            <a:r>
              <a:rPr lang="zh-CN" altLang="en-US" sz="2800" b="1" smtClean="0">
                <a:solidFill>
                  <a:srgbClr val="1F497D"/>
                </a:solidFill>
                <a:latin typeface="Times New Roman" panose="02020603050405020304" pitchFamily="18" charset="0"/>
                <a:cs typeface="Times New Roman" panose="02020603050405020304" pitchFamily="18" charset="0"/>
              </a:rPr>
              <a:t>，不适合大数据通信的应用场合，这一缺点正在改变，目前已达到</a:t>
            </a:r>
            <a:r>
              <a:rPr lang="en-US" altLang="zh-CN" sz="2800" b="1" smtClean="0">
                <a:solidFill>
                  <a:srgbClr val="1F497D"/>
                </a:solidFill>
                <a:latin typeface="Times New Roman" panose="02020603050405020304" pitchFamily="18" charset="0"/>
                <a:cs typeface="Times New Roman" panose="02020603050405020304" pitchFamily="18" charset="0"/>
              </a:rPr>
              <a:t>1Mbps</a:t>
            </a:r>
            <a:r>
              <a:rPr lang="zh-CN" altLang="en-US" sz="2800" b="1" smtClean="0">
                <a:solidFill>
                  <a:srgbClr val="1F497D"/>
                </a:solidFill>
                <a:latin typeface="Times New Roman" panose="02020603050405020304" pitchFamily="18" charset="0"/>
                <a:cs typeface="Times New Roman" panose="02020603050405020304" pitchFamily="18" charset="0"/>
              </a:rPr>
              <a:t>。</a:t>
            </a:r>
            <a:endParaRPr lang="en-US" altLang="zh-CN" sz="2800" b="1">
              <a:solidFill>
                <a:srgbClr val="1F497D"/>
              </a:solidFill>
              <a:latin typeface="Times New Roman" panose="02020603050405020304" pitchFamily="18" charset="0"/>
              <a:cs typeface="Times New Roman" panose="02020603050405020304" pitchFamily="18" charset="0"/>
            </a:endParaRPr>
          </a:p>
          <a:p>
            <a:pPr lvl="0" algn="just">
              <a:lnSpc>
                <a:spcPts val="3500"/>
              </a:lnSpc>
              <a:spcBef>
                <a:spcPts val="1200"/>
              </a:spcBef>
            </a:pPr>
            <a:r>
              <a:rPr lang="zh-CN" altLang="en-US" sz="2800" b="1" smtClean="0">
                <a:solidFill>
                  <a:srgbClr val="FF0000"/>
                </a:solidFill>
                <a:latin typeface="Times New Roman" panose="02020603050405020304" pitchFamily="18" charset="0"/>
                <a:cs typeface="Times New Roman" panose="02020603050405020304" pitchFamily="18" charset="0"/>
              </a:rPr>
              <a:t>核心</a:t>
            </a:r>
            <a:r>
              <a:rPr lang="zh-CN" altLang="en-US" sz="2800" b="1">
                <a:solidFill>
                  <a:srgbClr val="FF0000"/>
                </a:solidFill>
                <a:latin typeface="Times New Roman" panose="02020603050405020304" pitchFamily="18" charset="0"/>
                <a:cs typeface="Times New Roman" panose="02020603050405020304" pitchFamily="18" charset="0"/>
              </a:rPr>
              <a:t>芯片</a:t>
            </a:r>
            <a:r>
              <a:rPr lang="en-US" altLang="zh-CN" sz="2800" b="1">
                <a:solidFill>
                  <a:srgbClr val="FF0000"/>
                </a:solidFill>
                <a:latin typeface="Times New Roman" panose="02020603050405020304" pitchFamily="18" charset="0"/>
                <a:cs typeface="Times New Roman" panose="02020603050405020304" pitchFamily="18" charset="0"/>
              </a:rPr>
              <a:t>CC2530</a:t>
            </a:r>
          </a:p>
          <a:p>
            <a:pPr lvl="0" algn="just">
              <a:lnSpc>
                <a:spcPts val="3500"/>
              </a:lnSpc>
            </a:pPr>
            <a:r>
              <a:rPr lang="zh-CN" altLang="en-US" sz="2800" b="1">
                <a:solidFill>
                  <a:srgbClr val="1F497D"/>
                </a:solidFill>
                <a:latin typeface="Times New Roman" panose="02020603050405020304" pitchFamily="18" charset="0"/>
                <a:cs typeface="Times New Roman" panose="02020603050405020304" pitchFamily="18" charset="0"/>
              </a:rPr>
              <a:t>    </a:t>
            </a:r>
            <a:r>
              <a:rPr lang="zh-CN" altLang="en-US" sz="2800" b="1" smtClean="0">
                <a:solidFill>
                  <a:srgbClr val="1F497D"/>
                </a:solidFill>
                <a:latin typeface="Times New Roman" panose="02020603050405020304" pitchFamily="18" charset="0"/>
                <a:cs typeface="Times New Roman" panose="02020603050405020304" pitchFamily="18" charset="0"/>
              </a:rPr>
              <a:t>    支撑</a:t>
            </a:r>
            <a:r>
              <a:rPr lang="en-US" altLang="zh-CN" sz="2800" b="1">
                <a:solidFill>
                  <a:srgbClr val="1F497D"/>
                </a:solidFill>
                <a:latin typeface="Times New Roman" panose="02020603050405020304" pitchFamily="18" charset="0"/>
                <a:cs typeface="Times New Roman" panose="02020603050405020304" pitchFamily="18" charset="0"/>
              </a:rPr>
              <a:t>IEEE 802.15.4</a:t>
            </a:r>
            <a:r>
              <a:rPr lang="zh-CN" altLang="en-US" sz="2800" b="1">
                <a:solidFill>
                  <a:srgbClr val="1F497D"/>
                </a:solidFill>
                <a:latin typeface="Times New Roman" panose="02020603050405020304" pitchFamily="18" charset="0"/>
                <a:cs typeface="Times New Roman" panose="02020603050405020304" pitchFamily="18" charset="0"/>
              </a:rPr>
              <a:t>和</a:t>
            </a:r>
            <a:r>
              <a:rPr lang="en-US" altLang="zh-CN" sz="2800" b="1">
                <a:solidFill>
                  <a:srgbClr val="1F497D"/>
                </a:solidFill>
                <a:latin typeface="Times New Roman" panose="02020603050405020304" pitchFamily="18" charset="0"/>
                <a:cs typeface="Times New Roman" panose="02020603050405020304" pitchFamily="18" charset="0"/>
              </a:rPr>
              <a:t>Zigbee</a:t>
            </a:r>
            <a:r>
              <a:rPr lang="zh-CN" altLang="en-US" sz="2800" b="1">
                <a:solidFill>
                  <a:srgbClr val="1F497D"/>
                </a:solidFill>
                <a:latin typeface="Times New Roman" panose="02020603050405020304" pitchFamily="18" charset="0"/>
                <a:cs typeface="Times New Roman" panose="02020603050405020304" pitchFamily="18" charset="0"/>
              </a:rPr>
              <a:t>应用的片上系统，极低成本构成强大的网络节点。</a:t>
            </a:r>
            <a:endParaRPr lang="en-US" altLang="zh-CN" sz="2800" b="1">
              <a:solidFill>
                <a:srgbClr val="1F497D"/>
              </a:solidFill>
              <a:latin typeface="Times New Roman" panose="02020603050405020304" pitchFamily="18" charset="0"/>
              <a:cs typeface="Times New Roman" panose="02020603050405020304" pitchFamily="18" charset="0"/>
            </a:endParaRPr>
          </a:p>
          <a:p>
            <a:pPr marL="342900" lvl="0" indent="-342900">
              <a:lnSpc>
                <a:spcPts val="3500"/>
              </a:lnSpc>
              <a:buFont typeface="Wingdings" panose="05000000000000000000" pitchFamily="2" charset="2"/>
              <a:buChar char="l"/>
            </a:pPr>
            <a:r>
              <a:rPr lang="zh-CN" altLang="en-US" sz="2800" b="1">
                <a:solidFill>
                  <a:srgbClr val="1F497D"/>
                </a:solidFill>
                <a:latin typeface="Times New Roman" panose="02020603050405020304" pitchFamily="18" charset="0"/>
                <a:cs typeface="Times New Roman" panose="02020603050405020304" pitchFamily="18" charset="0"/>
              </a:rPr>
              <a:t>具有优良性能的低功耗</a:t>
            </a:r>
            <a:r>
              <a:rPr lang="en-US" altLang="zh-CN" sz="2800" b="1">
                <a:solidFill>
                  <a:srgbClr val="1F497D"/>
                </a:solidFill>
                <a:latin typeface="Times New Roman" panose="02020603050405020304" pitchFamily="18" charset="0"/>
                <a:cs typeface="Times New Roman" panose="02020603050405020304" pitchFamily="18" charset="0"/>
              </a:rPr>
              <a:t>8051 </a:t>
            </a:r>
            <a:r>
              <a:rPr lang="zh-CN" altLang="en-US" sz="2800" b="1">
                <a:solidFill>
                  <a:srgbClr val="1F497D"/>
                </a:solidFill>
                <a:latin typeface="Times New Roman" panose="02020603050405020304" pitchFamily="18" charset="0"/>
                <a:cs typeface="Times New Roman" panose="02020603050405020304" pitchFamily="18" charset="0"/>
              </a:rPr>
              <a:t>微控制器内核。</a:t>
            </a:r>
            <a:endParaRPr lang="en-US" altLang="zh-CN" sz="2800" b="1">
              <a:solidFill>
                <a:srgbClr val="1F497D"/>
              </a:solidFill>
              <a:latin typeface="Times New Roman" panose="02020603050405020304" pitchFamily="18" charset="0"/>
              <a:cs typeface="Times New Roman" panose="02020603050405020304" pitchFamily="18" charset="0"/>
            </a:endParaRPr>
          </a:p>
          <a:p>
            <a:pPr marL="342900" lvl="0" indent="-342900">
              <a:lnSpc>
                <a:spcPts val="3500"/>
              </a:lnSpc>
              <a:buFont typeface="Wingdings" panose="05000000000000000000" pitchFamily="2" charset="2"/>
              <a:buChar char="l"/>
            </a:pPr>
            <a:r>
              <a:rPr lang="zh-CN" altLang="en-US" sz="2800" b="1">
                <a:solidFill>
                  <a:srgbClr val="1F497D"/>
                </a:solidFill>
                <a:latin typeface="Times New Roman" panose="02020603050405020304" pitchFamily="18" charset="0"/>
                <a:cs typeface="Times New Roman" panose="02020603050405020304" pitchFamily="18" charset="0"/>
              </a:rPr>
              <a:t>串口通信：</a:t>
            </a:r>
            <a:r>
              <a:rPr lang="en-US" altLang="zh-CN" sz="2800" b="1">
                <a:solidFill>
                  <a:srgbClr val="1F497D"/>
                </a:solidFill>
                <a:latin typeface="Times New Roman" panose="02020603050405020304" pitchFamily="18" charset="0"/>
                <a:cs typeface="Times New Roman" panose="02020603050405020304" pitchFamily="18" charset="0"/>
              </a:rPr>
              <a:t>UART</a:t>
            </a:r>
            <a:r>
              <a:rPr lang="zh-CN" altLang="en-US" sz="2800" b="1">
                <a:solidFill>
                  <a:srgbClr val="1F497D"/>
                </a:solidFill>
                <a:latin typeface="Times New Roman" panose="02020603050405020304" pitchFamily="18" charset="0"/>
                <a:cs typeface="Times New Roman" panose="02020603050405020304" pitchFamily="18" charset="0"/>
              </a:rPr>
              <a:t>和</a:t>
            </a:r>
            <a:r>
              <a:rPr lang="en-US" altLang="zh-CN" sz="2800" b="1">
                <a:solidFill>
                  <a:srgbClr val="1F497D"/>
                </a:solidFill>
                <a:latin typeface="Times New Roman" panose="02020603050405020304" pitchFamily="18" charset="0"/>
                <a:cs typeface="Times New Roman" panose="02020603050405020304" pitchFamily="18" charset="0"/>
              </a:rPr>
              <a:t>SPI</a:t>
            </a:r>
          </a:p>
          <a:p>
            <a:pPr marL="342900" lvl="0" indent="-342900">
              <a:lnSpc>
                <a:spcPts val="3500"/>
              </a:lnSpc>
              <a:buFont typeface="Wingdings" panose="05000000000000000000" pitchFamily="2" charset="2"/>
              <a:buChar char="l"/>
            </a:pPr>
            <a:r>
              <a:rPr lang="zh-CN" altLang="en-US" sz="2800" b="1">
                <a:solidFill>
                  <a:srgbClr val="1F497D"/>
                </a:solidFill>
                <a:latin typeface="Times New Roman" panose="02020603050405020304" pitchFamily="18" charset="0"/>
                <a:cs typeface="Times New Roman" panose="02020603050405020304" pitchFamily="18" charset="0"/>
              </a:rPr>
              <a:t>高达</a:t>
            </a:r>
            <a:r>
              <a:rPr lang="en-US" altLang="zh-CN" sz="2800" b="1">
                <a:solidFill>
                  <a:srgbClr val="1F497D"/>
                </a:solidFill>
                <a:latin typeface="Times New Roman" panose="02020603050405020304" pitchFamily="18" charset="0"/>
                <a:cs typeface="Times New Roman" panose="02020603050405020304" pitchFamily="18" charset="0"/>
              </a:rPr>
              <a:t>256kB</a:t>
            </a:r>
            <a:r>
              <a:rPr lang="zh-CN" altLang="en-US" sz="2800" b="1">
                <a:solidFill>
                  <a:srgbClr val="1F497D"/>
                </a:solidFill>
                <a:latin typeface="Times New Roman" panose="02020603050405020304" pitchFamily="18" charset="0"/>
                <a:cs typeface="Times New Roman" panose="02020603050405020304" pitchFamily="18" charset="0"/>
              </a:rPr>
              <a:t>的系统内可编程闪存，以支持无线更新和大型应用程序。</a:t>
            </a:r>
            <a:endParaRPr lang="en-US" altLang="zh-CN" sz="2800" b="1">
              <a:solidFill>
                <a:srgbClr val="1F497D"/>
              </a:solidFill>
              <a:latin typeface="Times New Roman" panose="02020603050405020304" pitchFamily="18" charset="0"/>
              <a:cs typeface="Times New Roman" panose="02020603050405020304" pitchFamily="18" charset="0"/>
            </a:endParaRPr>
          </a:p>
          <a:p>
            <a:pPr marL="342900" lvl="0" indent="-342900">
              <a:lnSpc>
                <a:spcPts val="3500"/>
              </a:lnSpc>
              <a:buFont typeface="Wingdings" panose="05000000000000000000" pitchFamily="2" charset="2"/>
              <a:buChar char="l"/>
            </a:pPr>
            <a:r>
              <a:rPr lang="en-US" altLang="zh-CN" sz="2800" b="1">
                <a:solidFill>
                  <a:srgbClr val="1F497D"/>
                </a:solidFill>
                <a:latin typeface="Times New Roman" panose="02020603050405020304" pitchFamily="18" charset="0"/>
                <a:cs typeface="Times New Roman" panose="02020603050405020304" pitchFamily="18" charset="0"/>
              </a:rPr>
              <a:t>8kB RAM</a:t>
            </a:r>
            <a:r>
              <a:rPr lang="zh-CN" altLang="en-US" sz="2800" b="1">
                <a:solidFill>
                  <a:srgbClr val="1F497D"/>
                </a:solidFill>
                <a:latin typeface="Times New Roman" panose="02020603050405020304" pitchFamily="18" charset="0"/>
                <a:cs typeface="Times New Roman" panose="02020603050405020304" pitchFamily="18" charset="0"/>
              </a:rPr>
              <a:t>，具备各种供电方式下的数据保存能力。</a:t>
            </a:r>
            <a:endParaRPr lang="en-US" altLang="zh-CN" sz="2800" b="1">
              <a:solidFill>
                <a:srgbClr val="1F497D"/>
              </a:solidFill>
              <a:latin typeface="Times New Roman" panose="02020603050405020304" pitchFamily="18" charset="0"/>
              <a:cs typeface="Times New Roman" panose="02020603050405020304" pitchFamily="18" charset="0"/>
            </a:endParaRPr>
          </a:p>
          <a:p>
            <a:pPr marL="342900" lvl="0" indent="-342900">
              <a:lnSpc>
                <a:spcPts val="3500"/>
              </a:lnSpc>
              <a:buFont typeface="Wingdings" panose="05000000000000000000" pitchFamily="2" charset="2"/>
              <a:buChar char="l"/>
            </a:pPr>
            <a:r>
              <a:rPr lang="zh-CN" altLang="en-US" sz="2800" b="1">
                <a:solidFill>
                  <a:srgbClr val="1F497D"/>
                </a:solidFill>
                <a:latin typeface="Times New Roman" panose="02020603050405020304" pitchFamily="18" charset="0"/>
                <a:cs typeface="Times New Roman" panose="02020603050405020304" pitchFamily="18" charset="0"/>
              </a:rPr>
              <a:t>可编程输出功率达</a:t>
            </a:r>
            <a:r>
              <a:rPr lang="en-US" altLang="zh-CN" sz="2800" b="1">
                <a:solidFill>
                  <a:srgbClr val="1F497D"/>
                </a:solidFill>
                <a:latin typeface="Times New Roman" panose="02020603050405020304" pitchFamily="18" charset="0"/>
                <a:cs typeface="Times New Roman" panose="02020603050405020304" pitchFamily="18" charset="0"/>
              </a:rPr>
              <a:t>+</a:t>
            </a:r>
            <a:r>
              <a:rPr lang="en-US" altLang="zh-CN" sz="2800" b="1" smtClean="0">
                <a:solidFill>
                  <a:srgbClr val="1F497D"/>
                </a:solidFill>
                <a:latin typeface="Times New Roman" panose="02020603050405020304" pitchFamily="18" charset="0"/>
                <a:cs typeface="Times New Roman" panose="02020603050405020304" pitchFamily="18" charset="0"/>
              </a:rPr>
              <a:t>4dBm(2.5 </a:t>
            </a:r>
            <a:r>
              <a:rPr lang="en-US" altLang="zh-CN" sz="2800" b="1">
                <a:solidFill>
                  <a:srgbClr val="1F497D"/>
                </a:solidFill>
                <a:latin typeface="Times New Roman" panose="02020603050405020304" pitchFamily="18" charset="0"/>
                <a:cs typeface="Times New Roman" panose="02020603050405020304" pitchFamily="18" charset="0"/>
              </a:rPr>
              <a:t>mW </a:t>
            </a:r>
            <a:r>
              <a:rPr lang="en-US" altLang="zh-CN" sz="2800" b="1" smtClean="0">
                <a:solidFill>
                  <a:srgbClr val="1F497D"/>
                </a:solidFill>
                <a:latin typeface="Times New Roman" panose="02020603050405020304" pitchFamily="18" charset="0"/>
                <a:cs typeface="Times New Roman" panose="02020603050405020304" pitchFamily="18" charset="0"/>
              </a:rPr>
              <a:t>)</a:t>
            </a:r>
            <a:endParaRPr lang="en-US" altLang="zh-CN" sz="2800" b="1">
              <a:solidFill>
                <a:srgbClr val="1F497D"/>
              </a:solidFill>
              <a:latin typeface="Times New Roman" panose="02020603050405020304" pitchFamily="18" charset="0"/>
              <a:cs typeface="Times New Roman" panose="02020603050405020304" pitchFamily="18" charset="0"/>
            </a:endParaRPr>
          </a:p>
          <a:p>
            <a:pPr marL="342900" lvl="0" indent="-342900">
              <a:lnSpc>
                <a:spcPts val="3500"/>
              </a:lnSpc>
              <a:buFont typeface="Wingdings" panose="05000000000000000000" pitchFamily="2" charset="2"/>
              <a:buChar char="l"/>
            </a:pPr>
            <a:r>
              <a:rPr lang="zh-CN" altLang="en-US" sz="2800" b="1">
                <a:solidFill>
                  <a:srgbClr val="1F497D"/>
                </a:solidFill>
                <a:latin typeface="Times New Roman" panose="02020603050405020304" pitchFamily="18" charset="0"/>
                <a:cs typeface="Times New Roman" panose="02020603050405020304" pitchFamily="18" charset="0"/>
              </a:rPr>
              <a:t>具有强大的地址识别和数据包处理引擎</a:t>
            </a:r>
          </a:p>
        </p:txBody>
      </p:sp>
    </p:spTree>
    <p:extLst>
      <p:ext uri="{BB962C8B-B14F-4D97-AF65-F5344CB8AC3E}">
        <p14:creationId xmlns:p14="http://schemas.microsoft.com/office/powerpoint/2010/main" val="18477219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23528" y="332656"/>
            <a:ext cx="8136904" cy="4708981"/>
          </a:xfrm>
          <a:prstGeom prst="rect">
            <a:avLst/>
          </a:prstGeom>
        </p:spPr>
        <p:txBody>
          <a:bodyPr wrap="square">
            <a:spAutoFit/>
          </a:bodyPr>
          <a:lstStyle/>
          <a:p>
            <a:pPr lvl="0">
              <a:lnSpc>
                <a:spcPts val="4000"/>
              </a:lnSpc>
            </a:pPr>
            <a:r>
              <a:rPr lang="en-US" altLang="zh-CN" sz="3200" b="1" dirty="0">
                <a:solidFill>
                  <a:srgbClr val="FF0000"/>
                </a:solidFill>
                <a:latin typeface="Times New Roman" panose="02020603050405020304" pitchFamily="18" charset="0"/>
                <a:cs typeface="Times New Roman" panose="02020603050405020304" pitchFamily="18" charset="0"/>
              </a:rPr>
              <a:t>2.4G </a:t>
            </a:r>
            <a:r>
              <a:rPr lang="zh-CN" altLang="en-US" sz="3200" b="1" dirty="0">
                <a:solidFill>
                  <a:srgbClr val="FF0000"/>
                </a:solidFill>
                <a:latin typeface="Times New Roman" panose="02020603050405020304" pitchFamily="18" charset="0"/>
                <a:cs typeface="Times New Roman" panose="02020603050405020304" pitchFamily="18" charset="0"/>
              </a:rPr>
              <a:t>无线串口点对点收发模块</a:t>
            </a:r>
            <a:endParaRPr lang="en-US" altLang="zh-CN" sz="3200" b="1" dirty="0">
              <a:solidFill>
                <a:srgbClr val="FF0000"/>
              </a:solidFill>
              <a:latin typeface="Times New Roman" panose="02020603050405020304" pitchFamily="18" charset="0"/>
              <a:cs typeface="Times New Roman" panose="02020603050405020304" pitchFamily="18" charset="0"/>
            </a:endParaRPr>
          </a:p>
          <a:p>
            <a:pPr marL="285750" lvl="0" indent="-285750">
              <a:lnSpc>
                <a:spcPts val="3900"/>
              </a:lnSpc>
              <a:buFont typeface="Wingdings" panose="05000000000000000000" pitchFamily="2" charset="2"/>
              <a:buChar char="l"/>
            </a:pPr>
            <a:r>
              <a:rPr lang="zh-CN" altLang="en-US" sz="2800" b="1" dirty="0">
                <a:solidFill>
                  <a:srgbClr val="1F497D"/>
                </a:solidFill>
                <a:latin typeface="Times New Roman" panose="02020603050405020304" pitchFamily="18" charset="0"/>
                <a:cs typeface="Times New Roman" panose="02020603050405020304" pitchFamily="18" charset="0"/>
              </a:rPr>
              <a:t> 采用</a:t>
            </a:r>
            <a:r>
              <a:rPr lang="en-US" altLang="zh-CN" sz="2800" b="1" dirty="0">
                <a:solidFill>
                  <a:srgbClr val="1F497D"/>
                </a:solidFill>
                <a:latin typeface="Times New Roman" panose="02020603050405020304" pitchFamily="18" charset="0"/>
                <a:cs typeface="Times New Roman" panose="02020603050405020304" pitchFamily="18" charset="0"/>
              </a:rPr>
              <a:t>CC2530</a:t>
            </a:r>
            <a:r>
              <a:rPr lang="zh-CN" altLang="en-US" sz="2800" b="1" dirty="0" smtClean="0">
                <a:solidFill>
                  <a:srgbClr val="1F497D"/>
                </a:solidFill>
                <a:latin typeface="Times New Roman" panose="02020603050405020304" pitchFamily="18" charset="0"/>
                <a:cs typeface="Times New Roman" panose="02020603050405020304" pitchFamily="18" charset="0"/>
              </a:rPr>
              <a:t>芯片</a:t>
            </a:r>
            <a:endParaRPr lang="en-US" altLang="zh-CN" sz="2800" b="1" dirty="0" smtClean="0">
              <a:solidFill>
                <a:srgbClr val="1F497D"/>
              </a:solidFill>
              <a:latin typeface="Times New Roman" panose="02020603050405020304" pitchFamily="18" charset="0"/>
              <a:cs typeface="Times New Roman" panose="02020603050405020304" pitchFamily="18" charset="0"/>
            </a:endParaRPr>
          </a:p>
          <a:p>
            <a:pPr marL="285750" lvl="0" indent="-285750">
              <a:lnSpc>
                <a:spcPts val="3900"/>
              </a:lnSpc>
              <a:buFont typeface="Wingdings" panose="05000000000000000000" pitchFamily="2" charset="2"/>
              <a:buChar char="l"/>
            </a:pPr>
            <a:r>
              <a:rPr lang="zh-CN" altLang="en-US" sz="2800" b="1" dirty="0" smtClean="0">
                <a:solidFill>
                  <a:srgbClr val="1F497D"/>
                </a:solidFill>
                <a:latin typeface="Times New Roman" panose="02020603050405020304" pitchFamily="18" charset="0"/>
                <a:cs typeface="Times New Roman" panose="02020603050405020304" pitchFamily="18" charset="0"/>
              </a:rPr>
              <a:t>工作</a:t>
            </a:r>
            <a:r>
              <a:rPr lang="zh-CN" altLang="en-US" sz="2800" b="1" dirty="0">
                <a:solidFill>
                  <a:srgbClr val="1F497D"/>
                </a:solidFill>
                <a:latin typeface="Times New Roman" panose="02020603050405020304" pitchFamily="18" charset="0"/>
                <a:cs typeface="Times New Roman" panose="02020603050405020304" pitchFamily="18" charset="0"/>
              </a:rPr>
              <a:t>频率</a:t>
            </a:r>
            <a:r>
              <a:rPr lang="en-US" altLang="zh-CN" sz="2800" b="1" dirty="0">
                <a:solidFill>
                  <a:srgbClr val="1F497D"/>
                </a:solidFill>
                <a:latin typeface="Times New Roman" panose="02020603050405020304" pitchFamily="18" charset="0"/>
                <a:cs typeface="Times New Roman" panose="02020603050405020304" pitchFamily="18" charset="0"/>
              </a:rPr>
              <a:t>:2400 </a:t>
            </a:r>
            <a:r>
              <a:rPr lang="en-US" altLang="zh-CN" sz="2800" b="1" dirty="0">
                <a:solidFill>
                  <a:srgbClr val="1F497D"/>
                </a:solidFill>
                <a:latin typeface="Times New Roman" panose="02020603050405020304" pitchFamily="18" charset="0"/>
                <a:cs typeface="Times New Roman" panose="02020603050405020304" pitchFamily="18" charset="0"/>
                <a:sym typeface="Symbol"/>
              </a:rPr>
              <a:t></a:t>
            </a:r>
            <a:r>
              <a:rPr lang="en-US" altLang="zh-CN" sz="2800" b="1" dirty="0" smtClean="0">
                <a:solidFill>
                  <a:srgbClr val="1F497D"/>
                </a:solidFill>
                <a:latin typeface="Times New Roman" panose="02020603050405020304" pitchFamily="18" charset="0"/>
                <a:cs typeface="Times New Roman" panose="02020603050405020304" pitchFamily="18" charset="0"/>
              </a:rPr>
              <a:t>2450MHz</a:t>
            </a:r>
          </a:p>
          <a:p>
            <a:pPr marL="285750" lvl="0" indent="-285750">
              <a:lnSpc>
                <a:spcPts val="3900"/>
              </a:lnSpc>
              <a:buFont typeface="Wingdings" panose="05000000000000000000" pitchFamily="2" charset="2"/>
              <a:buChar char="l"/>
            </a:pPr>
            <a:r>
              <a:rPr lang="en-US" altLang="zh-CN" sz="2800" b="1" dirty="0">
                <a:solidFill>
                  <a:srgbClr val="1F497D"/>
                </a:solidFill>
                <a:latin typeface="Times New Roman" panose="02020603050405020304" pitchFamily="18" charset="0"/>
                <a:cs typeface="Times New Roman" panose="02020603050405020304" pitchFamily="18" charset="0"/>
              </a:rPr>
              <a:t>UART</a:t>
            </a:r>
            <a:r>
              <a:rPr lang="zh-CN" altLang="en-US" sz="2800" b="1" dirty="0">
                <a:solidFill>
                  <a:srgbClr val="1F497D"/>
                </a:solidFill>
                <a:latin typeface="Times New Roman" panose="02020603050405020304" pitchFamily="18" charset="0"/>
                <a:cs typeface="Times New Roman" panose="02020603050405020304" pitchFamily="18" charset="0"/>
              </a:rPr>
              <a:t>串口通信</a:t>
            </a:r>
            <a:endParaRPr lang="en-US" altLang="zh-CN" sz="2800" b="1" dirty="0">
              <a:solidFill>
                <a:srgbClr val="1F497D"/>
              </a:solidFill>
              <a:latin typeface="Times New Roman" panose="02020603050405020304" pitchFamily="18" charset="0"/>
              <a:cs typeface="Times New Roman" panose="02020603050405020304" pitchFamily="18" charset="0"/>
            </a:endParaRPr>
          </a:p>
          <a:p>
            <a:pPr marL="285750" lvl="0" indent="-285750">
              <a:lnSpc>
                <a:spcPts val="3900"/>
              </a:lnSpc>
              <a:buFont typeface="Wingdings" panose="05000000000000000000" pitchFamily="2" charset="2"/>
              <a:buChar char="l"/>
            </a:pPr>
            <a:r>
              <a:rPr lang="zh-CN" altLang="en-US" sz="2800" b="1" dirty="0">
                <a:solidFill>
                  <a:srgbClr val="1F497D"/>
                </a:solidFill>
                <a:latin typeface="Times New Roman" panose="02020603050405020304" pitchFamily="18" charset="0"/>
                <a:cs typeface="Times New Roman" panose="02020603050405020304" pitchFamily="18" charset="0"/>
              </a:rPr>
              <a:t>波特率：</a:t>
            </a:r>
            <a:r>
              <a:rPr lang="en-US" altLang="zh-CN" sz="2800" b="1" dirty="0">
                <a:solidFill>
                  <a:srgbClr val="1F497D"/>
                </a:solidFill>
                <a:latin typeface="Times New Roman" panose="02020603050405020304" pitchFamily="18" charset="0"/>
                <a:cs typeface="Times New Roman" panose="02020603050405020304" pitchFamily="18" charset="0"/>
              </a:rPr>
              <a:t>2400 </a:t>
            </a:r>
            <a:r>
              <a:rPr lang="en-US" altLang="zh-CN" sz="2800" b="1" dirty="0">
                <a:solidFill>
                  <a:srgbClr val="1F497D"/>
                </a:solidFill>
                <a:latin typeface="Times New Roman" panose="02020603050405020304" pitchFamily="18" charset="0"/>
                <a:cs typeface="Times New Roman" panose="02020603050405020304" pitchFamily="18" charset="0"/>
                <a:sym typeface="Symbol"/>
              </a:rPr>
              <a:t> </a:t>
            </a:r>
            <a:r>
              <a:rPr lang="en-US" altLang="zh-CN" sz="2800" b="1" dirty="0">
                <a:solidFill>
                  <a:srgbClr val="1F497D"/>
                </a:solidFill>
                <a:latin typeface="Times New Roman" panose="02020603050405020304" pitchFamily="18" charset="0"/>
                <a:cs typeface="Times New Roman" panose="02020603050405020304" pitchFamily="18" charset="0"/>
              </a:rPr>
              <a:t>115200</a:t>
            </a:r>
          </a:p>
          <a:p>
            <a:pPr marL="285750" lvl="0" indent="-285750">
              <a:lnSpc>
                <a:spcPts val="3900"/>
              </a:lnSpc>
              <a:buFont typeface="Wingdings" panose="05000000000000000000" pitchFamily="2" charset="2"/>
              <a:buChar char="l"/>
            </a:pPr>
            <a:r>
              <a:rPr lang="zh-CN" altLang="en-US" sz="2800" b="1" dirty="0">
                <a:solidFill>
                  <a:srgbClr val="1F497D"/>
                </a:solidFill>
                <a:latin typeface="Times New Roman" panose="02020603050405020304" pitchFamily="18" charset="0"/>
                <a:cs typeface="Times New Roman" panose="02020603050405020304" pitchFamily="18" charset="0"/>
              </a:rPr>
              <a:t>工作电压：</a:t>
            </a:r>
            <a:r>
              <a:rPr lang="en-US" altLang="zh-CN" sz="2800" b="1" dirty="0">
                <a:solidFill>
                  <a:srgbClr val="1F497D"/>
                </a:solidFill>
                <a:latin typeface="Times New Roman" panose="02020603050405020304" pitchFamily="18" charset="0"/>
                <a:cs typeface="Times New Roman" panose="02020603050405020304" pitchFamily="18" charset="0"/>
              </a:rPr>
              <a:t>2.5V</a:t>
            </a:r>
            <a:r>
              <a:rPr lang="en-US" altLang="zh-CN" sz="2800" b="1" dirty="0">
                <a:solidFill>
                  <a:srgbClr val="1F497D"/>
                </a:solidFill>
                <a:latin typeface="Times New Roman" panose="02020603050405020304" pitchFamily="18" charset="0"/>
                <a:cs typeface="Times New Roman" panose="02020603050405020304" pitchFamily="18" charset="0"/>
                <a:sym typeface="Symbol"/>
              </a:rPr>
              <a:t> </a:t>
            </a:r>
            <a:r>
              <a:rPr lang="en-US" altLang="zh-CN" sz="2800" b="1" dirty="0">
                <a:solidFill>
                  <a:srgbClr val="1F497D"/>
                </a:solidFill>
                <a:latin typeface="Times New Roman" panose="02020603050405020304" pitchFamily="18" charset="0"/>
                <a:cs typeface="Times New Roman" panose="02020603050405020304" pitchFamily="18" charset="0"/>
              </a:rPr>
              <a:t> 5.5V</a:t>
            </a:r>
          </a:p>
          <a:p>
            <a:pPr marL="285750" lvl="0" indent="-285750">
              <a:lnSpc>
                <a:spcPts val="3900"/>
              </a:lnSpc>
              <a:buFont typeface="Wingdings" panose="05000000000000000000" pitchFamily="2" charset="2"/>
              <a:buChar char="l"/>
            </a:pPr>
            <a:r>
              <a:rPr lang="zh-CN" altLang="en-US" sz="2800" b="1" dirty="0">
                <a:solidFill>
                  <a:srgbClr val="1F497D"/>
                </a:solidFill>
                <a:latin typeface="Times New Roman" panose="02020603050405020304" pitchFamily="18" charset="0"/>
                <a:cs typeface="Times New Roman" panose="02020603050405020304" pitchFamily="18" charset="0"/>
              </a:rPr>
              <a:t>工作电流：</a:t>
            </a:r>
            <a:r>
              <a:rPr lang="en-US" altLang="zh-CN" sz="2800" b="1" dirty="0">
                <a:solidFill>
                  <a:srgbClr val="1F497D"/>
                </a:solidFill>
                <a:latin typeface="Times New Roman" panose="02020603050405020304" pitchFamily="18" charset="0"/>
                <a:cs typeface="Times New Roman" panose="02020603050405020304" pitchFamily="18" charset="0"/>
              </a:rPr>
              <a:t>&lt;30mA</a:t>
            </a:r>
          </a:p>
          <a:p>
            <a:pPr marL="285750" lvl="0" indent="-285750">
              <a:lnSpc>
                <a:spcPts val="3900"/>
              </a:lnSpc>
              <a:buFont typeface="Wingdings" panose="05000000000000000000" pitchFamily="2" charset="2"/>
              <a:buChar char="l"/>
            </a:pPr>
            <a:r>
              <a:rPr lang="zh-CN" altLang="en-US" sz="2800" b="1" dirty="0">
                <a:solidFill>
                  <a:srgbClr val="1F497D"/>
                </a:solidFill>
                <a:latin typeface="Times New Roman" panose="02020603050405020304" pitchFamily="18" charset="0"/>
                <a:cs typeface="Times New Roman" panose="02020603050405020304" pitchFamily="18" charset="0"/>
              </a:rPr>
              <a:t>通信距离</a:t>
            </a:r>
            <a:r>
              <a:rPr lang="zh-CN" altLang="en-US" sz="2800" b="1">
                <a:solidFill>
                  <a:srgbClr val="1F497D"/>
                </a:solidFill>
                <a:latin typeface="Times New Roman" panose="02020603050405020304" pitchFamily="18" charset="0"/>
                <a:cs typeface="Times New Roman" panose="02020603050405020304" pitchFamily="18" charset="0"/>
              </a:rPr>
              <a:t>：</a:t>
            </a:r>
            <a:r>
              <a:rPr lang="en-US" altLang="zh-CN" sz="2800" b="1" smtClean="0">
                <a:solidFill>
                  <a:srgbClr val="1F497D"/>
                </a:solidFill>
                <a:latin typeface="Times New Roman" panose="02020603050405020304" pitchFamily="18" charset="0"/>
                <a:cs typeface="Times New Roman" panose="02020603050405020304" pitchFamily="18" charset="0"/>
              </a:rPr>
              <a:t>200m</a:t>
            </a:r>
            <a:endParaRPr lang="en-US" altLang="zh-CN" sz="2800" b="1" dirty="0">
              <a:solidFill>
                <a:srgbClr val="1F497D"/>
              </a:solidFill>
              <a:latin typeface="Times New Roman" panose="02020603050405020304" pitchFamily="18" charset="0"/>
              <a:cs typeface="Times New Roman" panose="02020603050405020304" pitchFamily="18" charset="0"/>
            </a:endParaRPr>
          </a:p>
          <a:p>
            <a:pPr marL="285750" lvl="0" indent="-285750">
              <a:lnSpc>
                <a:spcPts val="3900"/>
              </a:lnSpc>
              <a:buFont typeface="Wingdings" panose="05000000000000000000" pitchFamily="2" charset="2"/>
              <a:buChar char="l"/>
            </a:pPr>
            <a:r>
              <a:rPr lang="zh-CN" altLang="en-US" sz="2800" b="1" dirty="0">
                <a:solidFill>
                  <a:srgbClr val="1F497D"/>
                </a:solidFill>
                <a:latin typeface="Times New Roman" panose="02020603050405020304" pitchFamily="18" charset="0"/>
                <a:cs typeface="Times New Roman" panose="02020603050405020304" pitchFamily="18" charset="0"/>
              </a:rPr>
              <a:t>支持点对点及广播模式</a:t>
            </a: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8970" y="1412776"/>
            <a:ext cx="4036928"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332934" y="5065202"/>
            <a:ext cx="8474730" cy="1792798"/>
          </a:xfrm>
          <a:prstGeom prst="rect">
            <a:avLst/>
          </a:prstGeom>
        </p:spPr>
        <p:txBody>
          <a:bodyPr wrap="square">
            <a:spAutoFit/>
          </a:bodyPr>
          <a:lstStyle/>
          <a:p>
            <a:pPr lvl="0"/>
            <a:r>
              <a:rPr lang="zh-CN" altLang="en-US" sz="2800" b="1" dirty="0">
                <a:solidFill>
                  <a:srgbClr val="FF0000"/>
                </a:solidFill>
              </a:rPr>
              <a:t>连接方式</a:t>
            </a:r>
            <a:r>
              <a:rPr lang="zh-CN" altLang="en-US" sz="2400" b="1" dirty="0">
                <a:solidFill>
                  <a:srgbClr val="1F497D"/>
                </a:solidFill>
              </a:rPr>
              <a:t>：</a:t>
            </a:r>
            <a:endParaRPr lang="en-US" altLang="zh-CN" sz="2400" b="1" dirty="0">
              <a:solidFill>
                <a:srgbClr val="1F497D"/>
              </a:solidFill>
            </a:endParaRPr>
          </a:p>
          <a:p>
            <a:pPr marL="342900" lvl="0" indent="-342900">
              <a:lnSpc>
                <a:spcPts val="3300"/>
              </a:lnSpc>
              <a:buFont typeface="Wingdings" panose="05000000000000000000" pitchFamily="2" charset="2"/>
              <a:buChar char="l"/>
            </a:pPr>
            <a:r>
              <a:rPr lang="zh-CN" altLang="en-US" sz="2400" b="1" dirty="0">
                <a:solidFill>
                  <a:srgbClr val="1F497D"/>
                </a:solidFill>
                <a:latin typeface="Times New Roman" panose="02020603050405020304" pitchFamily="18" charset="0"/>
                <a:cs typeface="Times New Roman" panose="02020603050405020304" pitchFamily="18" charset="0"/>
              </a:rPr>
              <a:t>与</a:t>
            </a:r>
            <a:r>
              <a:rPr lang="en-US" altLang="zh-CN" sz="2400" b="1" dirty="0">
                <a:solidFill>
                  <a:srgbClr val="1F497D"/>
                </a:solidFill>
                <a:latin typeface="Times New Roman" panose="02020603050405020304" pitchFamily="18" charset="0"/>
                <a:cs typeface="Times New Roman" panose="02020603050405020304" pitchFamily="18" charset="0"/>
              </a:rPr>
              <a:t>MCU</a:t>
            </a:r>
            <a:r>
              <a:rPr lang="zh-CN" altLang="en-US" sz="2400" b="1" dirty="0">
                <a:solidFill>
                  <a:srgbClr val="1F497D"/>
                </a:solidFill>
                <a:latin typeface="Times New Roman" panose="02020603050405020304" pitchFamily="18" charset="0"/>
                <a:cs typeface="Times New Roman" panose="02020603050405020304" pitchFamily="18" charset="0"/>
              </a:rPr>
              <a:t>连接：</a:t>
            </a:r>
            <a:r>
              <a:rPr lang="en-US" altLang="zh-CN" sz="2400" b="1" dirty="0">
                <a:solidFill>
                  <a:srgbClr val="1F497D"/>
                </a:solidFill>
                <a:latin typeface="Times New Roman" panose="02020603050405020304" pitchFamily="18" charset="0"/>
                <a:cs typeface="Times New Roman" panose="02020603050405020304" pitchFamily="18" charset="0"/>
              </a:rPr>
              <a:t>TX</a:t>
            </a:r>
            <a:r>
              <a:rPr lang="zh-CN" altLang="en-US" sz="2400" b="1" dirty="0">
                <a:solidFill>
                  <a:srgbClr val="1F497D"/>
                </a:solidFill>
                <a:latin typeface="Times New Roman" panose="02020603050405020304" pitchFamily="18" charset="0"/>
                <a:cs typeface="Times New Roman" panose="02020603050405020304" pitchFamily="18" charset="0"/>
              </a:rPr>
              <a:t>接</a:t>
            </a:r>
            <a:r>
              <a:rPr lang="en-US" altLang="zh-CN" sz="2400" b="1" dirty="0">
                <a:solidFill>
                  <a:srgbClr val="1F497D"/>
                </a:solidFill>
                <a:latin typeface="Times New Roman" panose="02020603050405020304" pitchFamily="18" charset="0"/>
                <a:cs typeface="Times New Roman" panose="02020603050405020304" pitchFamily="18" charset="0"/>
              </a:rPr>
              <a:t>RX</a:t>
            </a:r>
            <a:r>
              <a:rPr lang="zh-CN" altLang="en-US" sz="2400" b="1" dirty="0">
                <a:solidFill>
                  <a:srgbClr val="1F497D"/>
                </a:solidFill>
                <a:latin typeface="Times New Roman" panose="02020603050405020304" pitchFamily="18" charset="0"/>
                <a:cs typeface="Times New Roman" panose="02020603050405020304" pitchFamily="18" charset="0"/>
              </a:rPr>
              <a:t>，</a:t>
            </a:r>
            <a:r>
              <a:rPr lang="en-US" altLang="zh-CN" sz="2400" b="1" dirty="0">
                <a:solidFill>
                  <a:srgbClr val="1F497D"/>
                </a:solidFill>
                <a:latin typeface="Times New Roman" panose="02020603050405020304" pitchFamily="18" charset="0"/>
                <a:cs typeface="Times New Roman" panose="02020603050405020304" pitchFamily="18" charset="0"/>
              </a:rPr>
              <a:t> RX</a:t>
            </a:r>
            <a:r>
              <a:rPr lang="zh-CN" altLang="en-US" sz="2400" b="1" dirty="0">
                <a:solidFill>
                  <a:srgbClr val="1F497D"/>
                </a:solidFill>
                <a:latin typeface="Times New Roman" panose="02020603050405020304" pitchFamily="18" charset="0"/>
                <a:cs typeface="Times New Roman" panose="02020603050405020304" pitchFamily="18" charset="0"/>
              </a:rPr>
              <a:t>接</a:t>
            </a:r>
            <a:r>
              <a:rPr lang="en-US" altLang="zh-CN" sz="2400" b="1" dirty="0">
                <a:solidFill>
                  <a:srgbClr val="1F497D"/>
                </a:solidFill>
                <a:latin typeface="Times New Roman" panose="02020603050405020304" pitchFamily="18" charset="0"/>
                <a:cs typeface="Times New Roman" panose="02020603050405020304" pitchFamily="18" charset="0"/>
              </a:rPr>
              <a:t>TX</a:t>
            </a:r>
            <a:r>
              <a:rPr lang="zh-CN" altLang="en-US" sz="2400" b="1" dirty="0">
                <a:solidFill>
                  <a:srgbClr val="1F497D"/>
                </a:solidFill>
                <a:latin typeface="Times New Roman" panose="02020603050405020304" pitchFamily="18" charset="0"/>
                <a:cs typeface="Times New Roman" panose="02020603050405020304" pitchFamily="18" charset="0"/>
              </a:rPr>
              <a:t> 。</a:t>
            </a:r>
            <a:endParaRPr lang="en-US" altLang="zh-CN" sz="2400" b="1" dirty="0">
              <a:solidFill>
                <a:srgbClr val="1F497D"/>
              </a:solidFill>
              <a:latin typeface="Times New Roman" panose="02020603050405020304" pitchFamily="18" charset="0"/>
              <a:cs typeface="Times New Roman" panose="02020603050405020304" pitchFamily="18" charset="0"/>
            </a:endParaRPr>
          </a:p>
          <a:p>
            <a:pPr marL="342900" lvl="0" indent="-342900">
              <a:lnSpc>
                <a:spcPts val="3300"/>
              </a:lnSpc>
              <a:buFont typeface="Wingdings" panose="05000000000000000000" pitchFamily="2" charset="2"/>
              <a:buChar char="l"/>
            </a:pPr>
            <a:r>
              <a:rPr lang="zh-CN" altLang="en-US" sz="2400" b="1" dirty="0">
                <a:solidFill>
                  <a:srgbClr val="1F497D"/>
                </a:solidFill>
                <a:latin typeface="Times New Roman" panose="02020603050405020304" pitchFamily="18" charset="0"/>
                <a:cs typeface="Times New Roman" panose="02020603050405020304" pitchFamily="18" charset="0"/>
              </a:rPr>
              <a:t>与</a:t>
            </a:r>
            <a:r>
              <a:rPr lang="en-US" altLang="zh-CN" sz="2400" b="1" dirty="0">
                <a:solidFill>
                  <a:srgbClr val="1F497D"/>
                </a:solidFill>
                <a:latin typeface="Times New Roman" panose="02020603050405020304" pitchFamily="18" charset="0"/>
                <a:cs typeface="Times New Roman" panose="02020603050405020304" pitchFamily="18" charset="0"/>
              </a:rPr>
              <a:t>USB</a:t>
            </a:r>
            <a:r>
              <a:rPr lang="zh-CN" altLang="en-US" sz="2400" b="1" dirty="0">
                <a:solidFill>
                  <a:srgbClr val="1F497D"/>
                </a:solidFill>
                <a:latin typeface="Times New Roman" panose="02020603050405020304" pitchFamily="18" charset="0"/>
                <a:cs typeface="Times New Roman" panose="02020603050405020304" pitchFamily="18" charset="0"/>
              </a:rPr>
              <a:t>连接：配</a:t>
            </a:r>
            <a:r>
              <a:rPr lang="en-US" altLang="zh-CN" sz="2400" b="1" dirty="0">
                <a:solidFill>
                  <a:srgbClr val="1F497D"/>
                </a:solidFill>
                <a:latin typeface="Times New Roman" panose="02020603050405020304" pitchFamily="18" charset="0"/>
                <a:cs typeface="Times New Roman" panose="02020603050405020304" pitchFamily="18" charset="0"/>
              </a:rPr>
              <a:t>USB</a:t>
            </a:r>
            <a:r>
              <a:rPr lang="zh-CN" altLang="en-US" sz="2400" b="1" dirty="0">
                <a:solidFill>
                  <a:srgbClr val="1F497D"/>
                </a:solidFill>
                <a:latin typeface="Times New Roman" panose="02020603050405020304" pitchFamily="18" charset="0"/>
                <a:cs typeface="Times New Roman" panose="02020603050405020304" pitchFamily="18" charset="0"/>
              </a:rPr>
              <a:t>转</a:t>
            </a:r>
            <a:r>
              <a:rPr lang="en-US" altLang="zh-CN" sz="2400" b="1" dirty="0">
                <a:solidFill>
                  <a:srgbClr val="1F497D"/>
                </a:solidFill>
                <a:latin typeface="Times New Roman" panose="02020603050405020304" pitchFamily="18" charset="0"/>
                <a:cs typeface="Times New Roman" panose="02020603050405020304" pitchFamily="18" charset="0"/>
              </a:rPr>
              <a:t>TTL</a:t>
            </a:r>
            <a:r>
              <a:rPr lang="zh-CN" altLang="en-US" sz="2400" b="1" dirty="0">
                <a:solidFill>
                  <a:srgbClr val="1F497D"/>
                </a:solidFill>
                <a:latin typeface="Times New Roman" panose="02020603050405020304" pitchFamily="18" charset="0"/>
                <a:cs typeface="Times New Roman" panose="02020603050405020304" pitchFamily="18" charset="0"/>
              </a:rPr>
              <a:t>线连接，</a:t>
            </a:r>
            <a:r>
              <a:rPr lang="en-US" altLang="zh-CN" sz="2400" b="1" dirty="0">
                <a:solidFill>
                  <a:srgbClr val="1F497D"/>
                </a:solidFill>
                <a:latin typeface="Times New Roman" panose="02020603050405020304" pitchFamily="18" charset="0"/>
                <a:cs typeface="Times New Roman" panose="02020603050405020304" pitchFamily="18" charset="0"/>
              </a:rPr>
              <a:t> TX</a:t>
            </a:r>
            <a:r>
              <a:rPr lang="zh-CN" altLang="en-US" sz="2400" b="1" dirty="0">
                <a:solidFill>
                  <a:srgbClr val="1F497D"/>
                </a:solidFill>
                <a:latin typeface="Times New Roman" panose="02020603050405020304" pitchFamily="18" charset="0"/>
                <a:cs typeface="Times New Roman" panose="02020603050405020304" pitchFamily="18" charset="0"/>
              </a:rPr>
              <a:t>接</a:t>
            </a:r>
            <a:r>
              <a:rPr lang="en-US" altLang="zh-CN" sz="2400" b="1" dirty="0">
                <a:solidFill>
                  <a:srgbClr val="1F497D"/>
                </a:solidFill>
                <a:latin typeface="Times New Roman" panose="02020603050405020304" pitchFamily="18" charset="0"/>
                <a:cs typeface="Times New Roman" panose="02020603050405020304" pitchFamily="18" charset="0"/>
              </a:rPr>
              <a:t>RX</a:t>
            </a:r>
            <a:r>
              <a:rPr lang="zh-CN" altLang="en-US" sz="2400" b="1" dirty="0">
                <a:solidFill>
                  <a:srgbClr val="1F497D"/>
                </a:solidFill>
                <a:latin typeface="Times New Roman" panose="02020603050405020304" pitchFamily="18" charset="0"/>
                <a:cs typeface="Times New Roman" panose="02020603050405020304" pitchFamily="18" charset="0"/>
              </a:rPr>
              <a:t>，</a:t>
            </a:r>
            <a:r>
              <a:rPr lang="en-US" altLang="zh-CN" sz="2400" b="1" dirty="0">
                <a:solidFill>
                  <a:srgbClr val="1F497D"/>
                </a:solidFill>
                <a:latin typeface="Times New Roman" panose="02020603050405020304" pitchFamily="18" charset="0"/>
                <a:cs typeface="Times New Roman" panose="02020603050405020304" pitchFamily="18" charset="0"/>
              </a:rPr>
              <a:t> RX</a:t>
            </a:r>
            <a:r>
              <a:rPr lang="zh-CN" altLang="en-US" sz="2400" b="1" dirty="0">
                <a:solidFill>
                  <a:srgbClr val="1F497D"/>
                </a:solidFill>
                <a:latin typeface="Times New Roman" panose="02020603050405020304" pitchFamily="18" charset="0"/>
                <a:cs typeface="Times New Roman" panose="02020603050405020304" pitchFamily="18" charset="0"/>
              </a:rPr>
              <a:t>接</a:t>
            </a:r>
            <a:r>
              <a:rPr lang="en-US" altLang="zh-CN" sz="2400" b="1" dirty="0">
                <a:solidFill>
                  <a:srgbClr val="1F497D"/>
                </a:solidFill>
                <a:latin typeface="Times New Roman" panose="02020603050405020304" pitchFamily="18" charset="0"/>
                <a:cs typeface="Times New Roman" panose="02020603050405020304" pitchFamily="18" charset="0"/>
              </a:rPr>
              <a:t>TX</a:t>
            </a:r>
            <a:r>
              <a:rPr lang="zh-CN" altLang="en-US" sz="2400" b="1" dirty="0">
                <a:solidFill>
                  <a:srgbClr val="1F497D"/>
                </a:solidFill>
                <a:latin typeface="Times New Roman" panose="02020603050405020304" pitchFamily="18" charset="0"/>
                <a:cs typeface="Times New Roman" panose="02020603050405020304" pitchFamily="18" charset="0"/>
              </a:rPr>
              <a:t> 。</a:t>
            </a:r>
            <a:endParaRPr lang="en-US" altLang="zh-CN" sz="2400" b="1" dirty="0">
              <a:solidFill>
                <a:srgbClr val="1F497D"/>
              </a:solidFill>
              <a:latin typeface="Times New Roman" panose="02020603050405020304" pitchFamily="18" charset="0"/>
              <a:cs typeface="Times New Roman" panose="02020603050405020304" pitchFamily="18" charset="0"/>
            </a:endParaRPr>
          </a:p>
          <a:p>
            <a:pPr marL="342900" lvl="0" indent="-342900">
              <a:lnSpc>
                <a:spcPts val="3300"/>
              </a:lnSpc>
              <a:buFont typeface="Wingdings" panose="05000000000000000000" pitchFamily="2" charset="2"/>
              <a:buChar char="l"/>
            </a:pPr>
            <a:r>
              <a:rPr lang="zh-CN" altLang="en-US" sz="2400" b="1" dirty="0">
                <a:solidFill>
                  <a:srgbClr val="1F497D"/>
                </a:solidFill>
                <a:latin typeface="Times New Roman" panose="02020603050405020304" pitchFamily="18" charset="0"/>
                <a:cs typeface="Times New Roman" panose="02020603050405020304" pitchFamily="18" charset="0"/>
              </a:rPr>
              <a:t>与</a:t>
            </a:r>
            <a:r>
              <a:rPr lang="en-US" altLang="zh-CN" sz="2400" b="1" dirty="0">
                <a:solidFill>
                  <a:srgbClr val="1F497D"/>
                </a:solidFill>
                <a:latin typeface="Times New Roman" panose="02020603050405020304" pitchFamily="18" charset="0"/>
                <a:cs typeface="Times New Roman" panose="02020603050405020304" pitchFamily="18" charset="0"/>
              </a:rPr>
              <a:t>RS232</a:t>
            </a:r>
            <a:r>
              <a:rPr lang="zh-CN" altLang="en-US" sz="2400" b="1" dirty="0">
                <a:solidFill>
                  <a:srgbClr val="1F497D"/>
                </a:solidFill>
                <a:latin typeface="Times New Roman" panose="02020603050405020304" pitchFamily="18" charset="0"/>
                <a:cs typeface="Times New Roman" panose="02020603050405020304" pitchFamily="18" charset="0"/>
              </a:rPr>
              <a:t>连接：配</a:t>
            </a:r>
            <a:r>
              <a:rPr lang="en-US" altLang="zh-CN" sz="2400" b="1" dirty="0">
                <a:solidFill>
                  <a:srgbClr val="1F497D"/>
                </a:solidFill>
                <a:latin typeface="Times New Roman" panose="02020603050405020304" pitchFamily="18" charset="0"/>
                <a:cs typeface="Times New Roman" panose="02020603050405020304" pitchFamily="18" charset="0"/>
              </a:rPr>
              <a:t>232</a:t>
            </a:r>
            <a:r>
              <a:rPr lang="zh-CN" altLang="en-US" sz="2400" b="1" dirty="0">
                <a:solidFill>
                  <a:srgbClr val="1F497D"/>
                </a:solidFill>
                <a:latin typeface="Times New Roman" panose="02020603050405020304" pitchFamily="18" charset="0"/>
                <a:cs typeface="Times New Roman" panose="02020603050405020304" pitchFamily="18" charset="0"/>
              </a:rPr>
              <a:t>转</a:t>
            </a:r>
            <a:r>
              <a:rPr lang="en-US" altLang="zh-CN" sz="2400" b="1" dirty="0">
                <a:solidFill>
                  <a:srgbClr val="1F497D"/>
                </a:solidFill>
                <a:latin typeface="Times New Roman" panose="02020603050405020304" pitchFamily="18" charset="0"/>
                <a:cs typeface="Times New Roman" panose="02020603050405020304" pitchFamily="18" charset="0"/>
              </a:rPr>
              <a:t>TTL</a:t>
            </a:r>
            <a:r>
              <a:rPr lang="zh-CN" altLang="en-US" sz="2400" b="1" dirty="0">
                <a:solidFill>
                  <a:srgbClr val="1F497D"/>
                </a:solidFill>
                <a:latin typeface="Times New Roman" panose="02020603050405020304" pitchFamily="18" charset="0"/>
                <a:cs typeface="Times New Roman" panose="02020603050405020304" pitchFamily="18" charset="0"/>
              </a:rPr>
              <a:t>线连接，</a:t>
            </a:r>
            <a:r>
              <a:rPr lang="en-US" altLang="zh-CN" sz="2400" b="1" dirty="0">
                <a:solidFill>
                  <a:srgbClr val="1F497D"/>
                </a:solidFill>
                <a:latin typeface="Times New Roman" panose="02020603050405020304" pitchFamily="18" charset="0"/>
                <a:cs typeface="Times New Roman" panose="02020603050405020304" pitchFamily="18" charset="0"/>
              </a:rPr>
              <a:t> TX</a:t>
            </a:r>
            <a:r>
              <a:rPr lang="zh-CN" altLang="en-US" sz="2400" b="1" dirty="0">
                <a:solidFill>
                  <a:srgbClr val="1F497D"/>
                </a:solidFill>
                <a:latin typeface="Times New Roman" panose="02020603050405020304" pitchFamily="18" charset="0"/>
                <a:cs typeface="Times New Roman" panose="02020603050405020304" pitchFamily="18" charset="0"/>
              </a:rPr>
              <a:t>接</a:t>
            </a:r>
            <a:r>
              <a:rPr lang="en-US" altLang="zh-CN" sz="2400" b="1" dirty="0">
                <a:solidFill>
                  <a:srgbClr val="1F497D"/>
                </a:solidFill>
                <a:latin typeface="Times New Roman" panose="02020603050405020304" pitchFamily="18" charset="0"/>
                <a:cs typeface="Times New Roman" panose="02020603050405020304" pitchFamily="18" charset="0"/>
              </a:rPr>
              <a:t>RX</a:t>
            </a:r>
            <a:r>
              <a:rPr lang="zh-CN" altLang="en-US" sz="2400" b="1" dirty="0">
                <a:solidFill>
                  <a:srgbClr val="1F497D"/>
                </a:solidFill>
                <a:latin typeface="Times New Roman" panose="02020603050405020304" pitchFamily="18" charset="0"/>
                <a:cs typeface="Times New Roman" panose="02020603050405020304" pitchFamily="18" charset="0"/>
              </a:rPr>
              <a:t>，</a:t>
            </a:r>
            <a:r>
              <a:rPr lang="en-US" altLang="zh-CN" sz="2400" b="1" dirty="0">
                <a:solidFill>
                  <a:srgbClr val="1F497D"/>
                </a:solidFill>
                <a:latin typeface="Times New Roman" panose="02020603050405020304" pitchFamily="18" charset="0"/>
                <a:cs typeface="Times New Roman" panose="02020603050405020304" pitchFamily="18" charset="0"/>
              </a:rPr>
              <a:t> RX</a:t>
            </a:r>
            <a:r>
              <a:rPr lang="zh-CN" altLang="en-US" sz="2400" b="1" dirty="0">
                <a:solidFill>
                  <a:srgbClr val="1F497D"/>
                </a:solidFill>
                <a:latin typeface="Times New Roman" panose="02020603050405020304" pitchFamily="18" charset="0"/>
                <a:cs typeface="Times New Roman" panose="02020603050405020304" pitchFamily="18" charset="0"/>
              </a:rPr>
              <a:t>接</a:t>
            </a:r>
            <a:r>
              <a:rPr lang="en-US" altLang="zh-CN" sz="2400" b="1" dirty="0">
                <a:solidFill>
                  <a:srgbClr val="1F497D"/>
                </a:solidFill>
                <a:latin typeface="Times New Roman" panose="02020603050405020304" pitchFamily="18" charset="0"/>
                <a:cs typeface="Times New Roman" panose="02020603050405020304" pitchFamily="18" charset="0"/>
              </a:rPr>
              <a:t>TX</a:t>
            </a:r>
            <a:r>
              <a:rPr lang="zh-CN" altLang="en-US" sz="2400" b="1" dirty="0">
                <a:solidFill>
                  <a:srgbClr val="1F497D"/>
                </a:solidFill>
                <a:latin typeface="Times New Roman" panose="02020603050405020304" pitchFamily="18" charset="0"/>
                <a:cs typeface="Times New Roman" panose="02020603050405020304" pitchFamily="18" charset="0"/>
              </a:rPr>
              <a:t> 。</a:t>
            </a:r>
            <a:endParaRPr lang="zh-CN" altLang="en-US" dirty="0">
              <a:solidFill>
                <a:prstClr val="black"/>
              </a:solidFill>
            </a:endParaRPr>
          </a:p>
        </p:txBody>
      </p:sp>
    </p:spTree>
    <p:extLst>
      <p:ext uri="{BB962C8B-B14F-4D97-AF65-F5344CB8AC3E}">
        <p14:creationId xmlns:p14="http://schemas.microsoft.com/office/powerpoint/2010/main" val="19658173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51520" y="332656"/>
            <a:ext cx="6480720" cy="3554819"/>
          </a:xfrm>
          <a:prstGeom prst="rect">
            <a:avLst/>
          </a:prstGeom>
        </p:spPr>
        <p:txBody>
          <a:bodyPr wrap="square">
            <a:spAutoFit/>
          </a:bodyPr>
          <a:lstStyle/>
          <a:p>
            <a:pPr lvl="0">
              <a:lnSpc>
                <a:spcPts val="3200"/>
              </a:lnSpc>
            </a:pPr>
            <a:r>
              <a:rPr lang="en-US" altLang="zh-CN" sz="2800" b="1" dirty="0">
                <a:solidFill>
                  <a:srgbClr val="FF0000"/>
                </a:solidFill>
                <a:latin typeface="Times New Roman" panose="02020603050405020304" pitchFamily="18" charset="0"/>
                <a:cs typeface="Times New Roman" panose="02020603050405020304" pitchFamily="18" charset="0"/>
              </a:rPr>
              <a:t>2.4G </a:t>
            </a:r>
            <a:r>
              <a:rPr lang="zh-CN" altLang="en-US" sz="2800" b="1" dirty="0">
                <a:solidFill>
                  <a:srgbClr val="FF0000"/>
                </a:solidFill>
                <a:latin typeface="Times New Roman" panose="02020603050405020304" pitchFamily="18" charset="0"/>
                <a:cs typeface="Times New Roman" panose="02020603050405020304" pitchFamily="18" charset="0"/>
              </a:rPr>
              <a:t>无线组网模块</a:t>
            </a:r>
            <a:endParaRPr lang="en-US" altLang="zh-CN" sz="2800" b="1" dirty="0">
              <a:solidFill>
                <a:srgbClr val="FF0000"/>
              </a:solidFill>
              <a:latin typeface="Times New Roman" panose="02020603050405020304" pitchFamily="18" charset="0"/>
              <a:cs typeface="Times New Roman" panose="02020603050405020304" pitchFamily="18" charset="0"/>
            </a:endParaRPr>
          </a:p>
          <a:p>
            <a:pPr marL="285750" lvl="0" indent="-285750">
              <a:lnSpc>
                <a:spcPts val="3400"/>
              </a:lnSpc>
              <a:buFont typeface="Wingdings" panose="05000000000000000000" pitchFamily="2" charset="2"/>
              <a:buChar char="l"/>
            </a:pPr>
            <a:r>
              <a:rPr lang="zh-CN" altLang="en-US" sz="2400" b="1" dirty="0">
                <a:solidFill>
                  <a:srgbClr val="1F497D"/>
                </a:solidFill>
                <a:latin typeface="Times New Roman" panose="02020603050405020304" pitchFamily="18" charset="0"/>
                <a:cs typeface="Times New Roman" panose="02020603050405020304" pitchFamily="18" charset="0"/>
              </a:rPr>
              <a:t> 采用</a:t>
            </a:r>
            <a:r>
              <a:rPr lang="en-US" altLang="zh-CN" sz="2400" b="1" dirty="0">
                <a:solidFill>
                  <a:srgbClr val="1F497D"/>
                </a:solidFill>
                <a:latin typeface="Times New Roman" panose="02020603050405020304" pitchFamily="18" charset="0"/>
                <a:cs typeface="Times New Roman" panose="02020603050405020304" pitchFamily="18" charset="0"/>
              </a:rPr>
              <a:t>CC2530</a:t>
            </a:r>
            <a:r>
              <a:rPr lang="zh-CN" altLang="en-US" sz="2400" b="1" dirty="0">
                <a:solidFill>
                  <a:srgbClr val="1F497D"/>
                </a:solidFill>
                <a:latin typeface="Times New Roman" panose="02020603050405020304" pitchFamily="18" charset="0"/>
                <a:cs typeface="Times New Roman" panose="02020603050405020304" pitchFamily="18" charset="0"/>
              </a:rPr>
              <a:t>芯片</a:t>
            </a:r>
            <a:endParaRPr lang="en-US" altLang="zh-CN" sz="2400" b="1" dirty="0">
              <a:solidFill>
                <a:srgbClr val="1F497D"/>
              </a:solidFill>
              <a:latin typeface="Times New Roman" panose="02020603050405020304" pitchFamily="18" charset="0"/>
              <a:cs typeface="Times New Roman" panose="02020603050405020304" pitchFamily="18" charset="0"/>
            </a:endParaRPr>
          </a:p>
          <a:p>
            <a:pPr marL="285750" lvl="0" indent="-285750">
              <a:lnSpc>
                <a:spcPts val="3400"/>
              </a:lnSpc>
              <a:buFont typeface="Wingdings" panose="05000000000000000000" pitchFamily="2" charset="2"/>
              <a:buChar char="l"/>
            </a:pPr>
            <a:r>
              <a:rPr lang="zh-CN" altLang="en-US" sz="2400" b="1" dirty="0">
                <a:solidFill>
                  <a:srgbClr val="1F497D"/>
                </a:solidFill>
                <a:latin typeface="Times New Roman" panose="02020603050405020304" pitchFamily="18" charset="0"/>
                <a:cs typeface="Times New Roman" panose="02020603050405020304" pitchFamily="18" charset="0"/>
              </a:rPr>
              <a:t>自组网</a:t>
            </a:r>
            <a:r>
              <a:rPr lang="zh-CN" altLang="en-US" sz="2400" b="1">
                <a:solidFill>
                  <a:srgbClr val="1F497D"/>
                </a:solidFill>
                <a:latin typeface="Times New Roman" panose="02020603050405020304" pitchFamily="18" charset="0"/>
                <a:cs typeface="Times New Roman" panose="02020603050405020304" pitchFamily="18" charset="0"/>
              </a:rPr>
              <a:t>多</a:t>
            </a:r>
            <a:r>
              <a:rPr lang="zh-CN" altLang="en-US" sz="2400" b="1" smtClean="0">
                <a:solidFill>
                  <a:srgbClr val="1F497D"/>
                </a:solidFill>
                <a:latin typeface="Times New Roman" panose="02020603050405020304" pitchFamily="18" charset="0"/>
                <a:cs typeface="Times New Roman" panose="02020603050405020304" pitchFamily="18" charset="0"/>
              </a:rPr>
              <a:t>跳模</a:t>
            </a:r>
            <a:r>
              <a:rPr lang="zh-CN" altLang="en-US" sz="2400" b="1" dirty="0">
                <a:solidFill>
                  <a:srgbClr val="1F497D"/>
                </a:solidFill>
                <a:latin typeface="Times New Roman" panose="02020603050405020304" pitchFamily="18" charset="0"/>
                <a:cs typeface="Times New Roman" panose="02020603050405020304" pitchFamily="18" charset="0"/>
              </a:rPr>
              <a:t>块，单跳</a:t>
            </a:r>
            <a:r>
              <a:rPr lang="en-US" altLang="zh-CN" sz="2400" b="1" dirty="0">
                <a:solidFill>
                  <a:srgbClr val="1F497D"/>
                </a:solidFill>
                <a:latin typeface="Times New Roman" panose="02020603050405020304" pitchFamily="18" charset="0"/>
                <a:cs typeface="Times New Roman" panose="02020603050405020304" pitchFamily="18" charset="0"/>
              </a:rPr>
              <a:t>70</a:t>
            </a:r>
            <a:r>
              <a:rPr lang="zh-CN" altLang="en-US" sz="2400" b="1" dirty="0">
                <a:solidFill>
                  <a:srgbClr val="1F497D"/>
                </a:solidFill>
                <a:latin typeface="Times New Roman" panose="02020603050405020304" pitchFamily="18" charset="0"/>
                <a:cs typeface="Times New Roman" panose="02020603050405020304" pitchFamily="18" charset="0"/>
              </a:rPr>
              <a:t>米，最大</a:t>
            </a:r>
            <a:r>
              <a:rPr lang="en-US" altLang="zh-CN" sz="2400" b="1" dirty="0">
                <a:solidFill>
                  <a:srgbClr val="1F497D"/>
                </a:solidFill>
                <a:latin typeface="Times New Roman" panose="02020603050405020304" pitchFamily="18" charset="0"/>
                <a:cs typeface="Times New Roman" panose="02020603050405020304" pitchFamily="18" charset="0"/>
              </a:rPr>
              <a:t>15</a:t>
            </a:r>
            <a:r>
              <a:rPr lang="zh-CN" altLang="en-US" sz="2400" b="1" dirty="0">
                <a:solidFill>
                  <a:srgbClr val="1F497D"/>
                </a:solidFill>
                <a:latin typeface="Times New Roman" panose="02020603050405020304" pitchFamily="18" charset="0"/>
                <a:cs typeface="Times New Roman" panose="02020603050405020304" pitchFamily="18" charset="0"/>
              </a:rPr>
              <a:t>跳。</a:t>
            </a:r>
            <a:endParaRPr lang="en-US" altLang="zh-CN" sz="2400" b="1" dirty="0">
              <a:solidFill>
                <a:srgbClr val="1F497D"/>
              </a:solidFill>
              <a:latin typeface="Times New Roman" panose="02020603050405020304" pitchFamily="18" charset="0"/>
              <a:cs typeface="Times New Roman" panose="02020603050405020304" pitchFamily="18" charset="0"/>
            </a:endParaRPr>
          </a:p>
          <a:p>
            <a:pPr marL="285750" lvl="0" indent="-285750">
              <a:lnSpc>
                <a:spcPts val="3400"/>
              </a:lnSpc>
              <a:buFont typeface="Wingdings" panose="05000000000000000000" pitchFamily="2" charset="2"/>
              <a:buChar char="l"/>
            </a:pPr>
            <a:r>
              <a:rPr lang="en-US" altLang="zh-CN" sz="2400" b="1" dirty="0">
                <a:solidFill>
                  <a:srgbClr val="1F497D"/>
                </a:solidFill>
                <a:latin typeface="Times New Roman" panose="02020603050405020304" pitchFamily="18" charset="0"/>
                <a:cs typeface="Times New Roman" panose="02020603050405020304" pitchFamily="18" charset="0"/>
              </a:rPr>
              <a:t>UART</a:t>
            </a:r>
            <a:r>
              <a:rPr lang="zh-CN" altLang="en-US" sz="2400" b="1" dirty="0">
                <a:solidFill>
                  <a:srgbClr val="1F497D"/>
                </a:solidFill>
                <a:latin typeface="Times New Roman" panose="02020603050405020304" pitchFamily="18" charset="0"/>
                <a:cs typeface="Times New Roman" panose="02020603050405020304" pitchFamily="18" charset="0"/>
              </a:rPr>
              <a:t>串口通信，波特率可调</a:t>
            </a:r>
            <a:r>
              <a:rPr lang="en-US" altLang="zh-CN" sz="2400" b="1" dirty="0">
                <a:solidFill>
                  <a:srgbClr val="1F497D"/>
                </a:solidFill>
                <a:latin typeface="Times New Roman" panose="02020603050405020304" pitchFamily="18" charset="0"/>
                <a:cs typeface="Times New Roman" panose="02020603050405020304" pitchFamily="18" charset="0"/>
              </a:rPr>
              <a:t>2400-500k bps</a:t>
            </a:r>
          </a:p>
          <a:p>
            <a:pPr marL="285750" lvl="0" indent="-285750">
              <a:lnSpc>
                <a:spcPts val="3400"/>
              </a:lnSpc>
              <a:buFont typeface="Wingdings" panose="05000000000000000000" pitchFamily="2" charset="2"/>
              <a:buChar char="l"/>
            </a:pPr>
            <a:r>
              <a:rPr lang="zh-CN" altLang="en-US" sz="2400" b="1" dirty="0">
                <a:solidFill>
                  <a:srgbClr val="1F497D"/>
                </a:solidFill>
                <a:latin typeface="Times New Roman" panose="02020603050405020304" pitchFamily="18" charset="0"/>
                <a:cs typeface="Times New Roman" panose="02020603050405020304" pitchFamily="18" charset="0"/>
              </a:rPr>
              <a:t>工作频率</a:t>
            </a:r>
            <a:r>
              <a:rPr lang="en-US" altLang="zh-CN" sz="2400" b="1" dirty="0">
                <a:solidFill>
                  <a:srgbClr val="1F497D"/>
                </a:solidFill>
                <a:latin typeface="Times New Roman" panose="02020603050405020304" pitchFamily="18" charset="0"/>
                <a:cs typeface="Times New Roman" panose="02020603050405020304" pitchFamily="18" charset="0"/>
              </a:rPr>
              <a:t>:2400 </a:t>
            </a:r>
            <a:r>
              <a:rPr lang="en-US" altLang="zh-CN" sz="2400" b="1" dirty="0">
                <a:solidFill>
                  <a:srgbClr val="1F497D"/>
                </a:solidFill>
                <a:latin typeface="Times New Roman" panose="02020603050405020304" pitchFamily="18" charset="0"/>
                <a:cs typeface="Times New Roman" panose="02020603050405020304" pitchFamily="18" charset="0"/>
                <a:sym typeface="Symbol"/>
              </a:rPr>
              <a:t></a:t>
            </a:r>
            <a:r>
              <a:rPr lang="en-US" altLang="zh-CN" sz="2400" b="1" dirty="0">
                <a:solidFill>
                  <a:srgbClr val="1F497D"/>
                </a:solidFill>
                <a:latin typeface="Times New Roman" panose="02020603050405020304" pitchFamily="18" charset="0"/>
                <a:cs typeface="Times New Roman" panose="02020603050405020304" pitchFamily="18" charset="0"/>
              </a:rPr>
              <a:t>2450MHz </a:t>
            </a:r>
          </a:p>
          <a:p>
            <a:pPr marL="285750" lvl="0" indent="-285750">
              <a:lnSpc>
                <a:spcPts val="3400"/>
              </a:lnSpc>
              <a:buFont typeface="Wingdings" panose="05000000000000000000" pitchFamily="2" charset="2"/>
              <a:buChar char="l"/>
            </a:pPr>
            <a:r>
              <a:rPr lang="zh-CN" altLang="en-US" sz="2400" b="1" dirty="0">
                <a:solidFill>
                  <a:srgbClr val="1F497D"/>
                </a:solidFill>
                <a:latin typeface="Times New Roman" panose="02020603050405020304" pitchFamily="18" charset="0"/>
                <a:cs typeface="Times New Roman" panose="02020603050405020304" pitchFamily="18" charset="0"/>
              </a:rPr>
              <a:t>工作电压：</a:t>
            </a:r>
            <a:r>
              <a:rPr lang="en-US" altLang="zh-CN" sz="2400" b="1" dirty="0">
                <a:solidFill>
                  <a:srgbClr val="1F497D"/>
                </a:solidFill>
                <a:latin typeface="Times New Roman" panose="02020603050405020304" pitchFamily="18" charset="0"/>
                <a:cs typeface="Times New Roman" panose="02020603050405020304" pitchFamily="18" charset="0"/>
              </a:rPr>
              <a:t>2.5V</a:t>
            </a:r>
            <a:r>
              <a:rPr lang="en-US" altLang="zh-CN" sz="2400" b="1" dirty="0">
                <a:solidFill>
                  <a:srgbClr val="1F497D"/>
                </a:solidFill>
                <a:latin typeface="Times New Roman" panose="02020603050405020304" pitchFamily="18" charset="0"/>
                <a:cs typeface="Times New Roman" panose="02020603050405020304" pitchFamily="18" charset="0"/>
                <a:sym typeface="Symbol"/>
              </a:rPr>
              <a:t> </a:t>
            </a:r>
            <a:r>
              <a:rPr lang="en-US" altLang="zh-CN" sz="2400" b="1" dirty="0">
                <a:solidFill>
                  <a:srgbClr val="1F497D"/>
                </a:solidFill>
                <a:latin typeface="Times New Roman" panose="02020603050405020304" pitchFamily="18" charset="0"/>
                <a:cs typeface="Times New Roman" panose="02020603050405020304" pitchFamily="18" charset="0"/>
              </a:rPr>
              <a:t> 3.6V</a:t>
            </a:r>
          </a:p>
          <a:p>
            <a:pPr marL="285750" lvl="0" indent="-285750">
              <a:lnSpc>
                <a:spcPts val="3400"/>
              </a:lnSpc>
              <a:buFont typeface="Wingdings" panose="05000000000000000000" pitchFamily="2" charset="2"/>
              <a:buChar char="l"/>
            </a:pPr>
            <a:r>
              <a:rPr lang="zh-CN" altLang="en-US" sz="2400" b="1" dirty="0">
                <a:solidFill>
                  <a:srgbClr val="1F497D"/>
                </a:solidFill>
                <a:latin typeface="Times New Roman" panose="02020603050405020304" pitchFamily="18" charset="0"/>
                <a:cs typeface="Times New Roman" panose="02020603050405020304" pitchFamily="18" charset="0"/>
              </a:rPr>
              <a:t>天线接口：印板天线</a:t>
            </a:r>
            <a:endParaRPr lang="en-US" altLang="zh-CN" sz="2400" b="1" dirty="0">
              <a:solidFill>
                <a:srgbClr val="1F497D"/>
              </a:solidFill>
              <a:latin typeface="Times New Roman" panose="02020603050405020304" pitchFamily="18" charset="0"/>
              <a:cs typeface="Times New Roman" panose="02020603050405020304" pitchFamily="18" charset="0"/>
            </a:endParaRPr>
          </a:p>
          <a:p>
            <a:pPr marL="285750" lvl="0" indent="-285750">
              <a:lnSpc>
                <a:spcPts val="3400"/>
              </a:lnSpc>
              <a:buFont typeface="Wingdings" panose="05000000000000000000" pitchFamily="2" charset="2"/>
              <a:buChar char="l"/>
            </a:pPr>
            <a:r>
              <a:rPr lang="zh-CN" altLang="en-US" sz="2400" b="1" dirty="0">
                <a:solidFill>
                  <a:srgbClr val="1F497D"/>
                </a:solidFill>
                <a:latin typeface="Times New Roman" panose="02020603050405020304" pitchFamily="18" charset="0"/>
                <a:cs typeface="Times New Roman" panose="02020603050405020304" pitchFamily="18" charset="0"/>
              </a:rPr>
              <a:t>无需了解</a:t>
            </a:r>
            <a:r>
              <a:rPr lang="zh-CN" altLang="en-US" sz="2400" b="1" dirty="0" smtClean="0">
                <a:solidFill>
                  <a:srgbClr val="1F497D"/>
                </a:solidFill>
                <a:latin typeface="Times New Roman" panose="02020603050405020304" pitchFamily="18" charset="0"/>
                <a:cs typeface="Times New Roman" panose="02020603050405020304" pitchFamily="18" charset="0"/>
              </a:rPr>
              <a:t>协议</a:t>
            </a:r>
            <a:endParaRPr lang="zh-CN" altLang="en-US" sz="2400" b="1" dirty="0">
              <a:solidFill>
                <a:srgbClr val="1F497D"/>
              </a:solidFill>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1489" y="2029262"/>
            <a:ext cx="4473421" cy="2242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601" y="4149080"/>
            <a:ext cx="5986639" cy="2483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26786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56448"/>
            <a:ext cx="8712968" cy="625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54477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
            <a:ext cx="9144000" cy="702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1520" y="233044"/>
            <a:ext cx="8496944" cy="6350456"/>
          </a:xfrm>
          <a:prstGeom prst="rect">
            <a:avLst/>
          </a:prstGeom>
          <a:noFill/>
        </p:spPr>
        <p:txBody>
          <a:bodyPr wrap="square" rtlCol="0">
            <a:spAutoFit/>
          </a:bodyPr>
          <a:lstStyle/>
          <a:p>
            <a:pPr marL="514350" lvl="0" indent="-514350">
              <a:lnSpc>
                <a:spcPts val="4400"/>
              </a:lnSpc>
              <a:buAutoNum type="arabicPeriod" startAt="2"/>
            </a:pPr>
            <a:r>
              <a:rPr lang="zh-CN" altLang="en-US" sz="3200" b="1" dirty="0" smtClean="0">
                <a:solidFill>
                  <a:srgbClr val="FF0000"/>
                </a:solidFill>
                <a:latin typeface="Times New Roman" panose="02020603050405020304" pitchFamily="18" charset="0"/>
                <a:cs typeface="Times New Roman" panose="02020603050405020304" pitchFamily="18" charset="0"/>
                <a:sym typeface="Symbol"/>
              </a:rPr>
              <a:t>存在问题</a:t>
            </a:r>
            <a:r>
              <a:rPr lang="zh-CN" altLang="en-US" sz="3200" b="1" dirty="0" smtClean="0">
                <a:solidFill>
                  <a:srgbClr val="FF0000"/>
                </a:solidFill>
                <a:sym typeface="Symbol"/>
              </a:rPr>
              <a:t>：</a:t>
            </a:r>
            <a:endParaRPr lang="en-US" altLang="zh-CN" sz="3200" b="1" dirty="0" smtClean="0">
              <a:solidFill>
                <a:srgbClr val="FF0000"/>
              </a:solidFill>
              <a:sym typeface="Symbol"/>
            </a:endParaRPr>
          </a:p>
          <a:p>
            <a:pPr lvl="0" algn="just">
              <a:lnSpc>
                <a:spcPts val="3500"/>
              </a:lnSpc>
            </a:pPr>
            <a:r>
              <a:rPr lang="en-US" altLang="zh-CN" sz="3200" b="1" dirty="0">
                <a:solidFill>
                  <a:srgbClr val="FF0000"/>
                </a:solidFill>
                <a:sym typeface="Symbol"/>
              </a:rPr>
              <a:t> </a:t>
            </a:r>
            <a:r>
              <a:rPr lang="en-US" altLang="zh-CN" sz="3200" b="1" dirty="0" smtClean="0">
                <a:solidFill>
                  <a:srgbClr val="FF0000"/>
                </a:solidFill>
                <a:sym typeface="Symbol"/>
              </a:rPr>
              <a:t>     </a:t>
            </a:r>
            <a:r>
              <a:rPr lang="zh-CN" altLang="en-US" sz="2800" b="1" dirty="0" smtClean="0">
                <a:solidFill>
                  <a:schemeClr val="tx2"/>
                </a:solidFill>
                <a:sym typeface="Symbol"/>
              </a:rPr>
              <a:t> 创新大赛涌现出不少好的作品，体现出创新精神和创新意识，同时也呈现一些问题：</a:t>
            </a:r>
            <a:endParaRPr lang="en-US" altLang="zh-CN" sz="2800" b="1" dirty="0" smtClean="0">
              <a:solidFill>
                <a:schemeClr val="tx2"/>
              </a:solidFill>
              <a:sym typeface="Symbol"/>
            </a:endParaRPr>
          </a:p>
          <a:p>
            <a:pPr marL="630238" lvl="0" indent="-365125" algn="just">
              <a:lnSpc>
                <a:spcPts val="3500"/>
              </a:lnSpc>
              <a:buFont typeface="Wingdings" panose="05000000000000000000" pitchFamily="2" charset="2"/>
              <a:buChar char="l"/>
            </a:pPr>
            <a:r>
              <a:rPr lang="zh-CN" altLang="en-US" sz="2800" b="1" dirty="0" smtClean="0">
                <a:solidFill>
                  <a:schemeClr val="tx2"/>
                </a:solidFill>
                <a:sym typeface="Symbol"/>
              </a:rPr>
              <a:t>有些作品</a:t>
            </a:r>
            <a:r>
              <a:rPr lang="zh-CN" altLang="en-US" sz="2800" b="1" dirty="0">
                <a:solidFill>
                  <a:schemeClr val="tx2"/>
                </a:solidFill>
                <a:sym typeface="Symbol"/>
              </a:rPr>
              <a:t>想法很新颖，目的也很明确，</a:t>
            </a:r>
            <a:r>
              <a:rPr lang="zh-CN" altLang="en-US" sz="2800" b="1" dirty="0" smtClean="0">
                <a:solidFill>
                  <a:schemeClr val="tx2"/>
                </a:solidFill>
                <a:sym typeface="Symbol"/>
              </a:rPr>
              <a:t>控制原理</a:t>
            </a:r>
            <a:r>
              <a:rPr lang="zh-CN" altLang="en-US" sz="2800" b="1" dirty="0">
                <a:solidFill>
                  <a:schemeClr val="tx2"/>
                </a:solidFill>
                <a:sym typeface="Symbol"/>
              </a:rPr>
              <a:t>严重错误</a:t>
            </a:r>
            <a:r>
              <a:rPr lang="zh-CN" altLang="en-US" sz="2800" b="1" dirty="0" smtClean="0">
                <a:solidFill>
                  <a:schemeClr val="tx2"/>
                </a:solidFill>
                <a:sym typeface="Symbol"/>
              </a:rPr>
              <a:t>。</a:t>
            </a:r>
            <a:endParaRPr lang="en-US" altLang="zh-CN" sz="2800" b="1" dirty="0" smtClean="0">
              <a:solidFill>
                <a:schemeClr val="tx2"/>
              </a:solidFill>
              <a:sym typeface="Symbol"/>
            </a:endParaRPr>
          </a:p>
          <a:p>
            <a:pPr marL="630238" lvl="0" indent="-365125" algn="just">
              <a:lnSpc>
                <a:spcPts val="3500"/>
              </a:lnSpc>
              <a:buFont typeface="Wingdings" panose="05000000000000000000" pitchFamily="2" charset="2"/>
              <a:buChar char="l"/>
            </a:pPr>
            <a:r>
              <a:rPr lang="zh-CN" altLang="en-US" sz="2800" b="1" dirty="0" smtClean="0">
                <a:solidFill>
                  <a:schemeClr val="tx2"/>
                </a:solidFill>
                <a:sym typeface="Symbol"/>
              </a:rPr>
              <a:t>控制原理是对的，但控制复杂，成本太高，不考虑经济性。</a:t>
            </a:r>
            <a:endParaRPr lang="en-US" altLang="zh-CN" sz="2800" b="1" dirty="0" smtClean="0">
              <a:solidFill>
                <a:schemeClr val="tx2"/>
              </a:solidFill>
              <a:sym typeface="Symbol"/>
            </a:endParaRPr>
          </a:p>
          <a:p>
            <a:pPr marL="630238" lvl="0" indent="-365125" algn="just">
              <a:lnSpc>
                <a:spcPts val="3500"/>
              </a:lnSpc>
              <a:buFont typeface="Wingdings" panose="05000000000000000000" pitchFamily="2" charset="2"/>
              <a:buChar char="l"/>
            </a:pPr>
            <a:r>
              <a:rPr lang="zh-CN" altLang="en-US" sz="2800" b="1" dirty="0" smtClean="0">
                <a:solidFill>
                  <a:schemeClr val="tx2"/>
                </a:solidFill>
                <a:sym typeface="Symbol"/>
              </a:rPr>
              <a:t>有明确的目标需求，知道要控制什么，就是不知道如何控制？</a:t>
            </a:r>
            <a:endParaRPr lang="en-US" altLang="zh-CN" sz="2800" b="1" dirty="0" smtClean="0">
              <a:solidFill>
                <a:schemeClr val="tx2"/>
              </a:solidFill>
              <a:sym typeface="Symbol"/>
            </a:endParaRPr>
          </a:p>
          <a:p>
            <a:pPr algn="just">
              <a:lnSpc>
                <a:spcPts val="3500"/>
              </a:lnSpc>
              <a:spcBef>
                <a:spcPts val="1200"/>
              </a:spcBef>
            </a:pPr>
            <a:r>
              <a:rPr lang="zh-CN" altLang="en-US" sz="2800" b="1" dirty="0" smtClean="0">
                <a:solidFill>
                  <a:schemeClr val="tx2"/>
                </a:solidFill>
              </a:rPr>
              <a:t>         发现问题</a:t>
            </a:r>
            <a:r>
              <a:rPr lang="en-US" altLang="zh-CN" sz="2800" b="1" dirty="0">
                <a:solidFill>
                  <a:schemeClr val="tx2"/>
                </a:solidFill>
                <a:sym typeface="Symbol"/>
              </a:rPr>
              <a:t></a:t>
            </a:r>
            <a:r>
              <a:rPr lang="zh-CN" altLang="en-US" sz="2800" b="1" dirty="0">
                <a:solidFill>
                  <a:schemeClr val="tx2"/>
                </a:solidFill>
                <a:sym typeface="Symbol"/>
              </a:rPr>
              <a:t>分析问题</a:t>
            </a:r>
            <a:r>
              <a:rPr lang="en-US" altLang="zh-CN" sz="2800" b="1" dirty="0">
                <a:solidFill>
                  <a:schemeClr val="tx2"/>
                </a:solidFill>
                <a:sym typeface="Symbol"/>
              </a:rPr>
              <a:t></a:t>
            </a:r>
            <a:r>
              <a:rPr lang="zh-CN" altLang="en-US" sz="2800" b="1" dirty="0">
                <a:solidFill>
                  <a:schemeClr val="tx2"/>
                </a:solidFill>
                <a:sym typeface="Symbol"/>
              </a:rPr>
              <a:t>解决问题</a:t>
            </a:r>
            <a:r>
              <a:rPr lang="en-US" altLang="zh-CN" sz="2800" b="1" dirty="0">
                <a:solidFill>
                  <a:schemeClr val="tx2"/>
                </a:solidFill>
                <a:sym typeface="Symbol"/>
              </a:rPr>
              <a:t></a:t>
            </a:r>
            <a:r>
              <a:rPr lang="zh-CN" altLang="en-US" sz="2800" b="1" dirty="0">
                <a:solidFill>
                  <a:schemeClr val="tx2"/>
                </a:solidFill>
                <a:sym typeface="Symbol"/>
              </a:rPr>
              <a:t>提升。</a:t>
            </a:r>
            <a:r>
              <a:rPr lang="en-US" altLang="zh-CN" sz="2800" b="1" dirty="0">
                <a:solidFill>
                  <a:schemeClr val="tx2"/>
                </a:solidFill>
                <a:sym typeface="Symbol"/>
              </a:rPr>
              <a:t> </a:t>
            </a:r>
            <a:r>
              <a:rPr lang="en-US" altLang="zh-CN" sz="2800" b="1" dirty="0">
                <a:solidFill>
                  <a:srgbClr val="1F497D"/>
                </a:solidFill>
                <a:sym typeface="Symbol"/>
              </a:rPr>
              <a:t> </a:t>
            </a:r>
            <a:endParaRPr lang="en-US" altLang="zh-CN" sz="2800" b="1" dirty="0">
              <a:solidFill>
                <a:schemeClr val="tx2"/>
              </a:solidFill>
            </a:endParaRPr>
          </a:p>
          <a:p>
            <a:pPr lvl="0" algn="just">
              <a:lnSpc>
                <a:spcPts val="3500"/>
              </a:lnSpc>
              <a:spcBef>
                <a:spcPts val="1200"/>
              </a:spcBef>
            </a:pPr>
            <a:r>
              <a:rPr lang="zh-CN" altLang="en-US" sz="2800" b="1" dirty="0" smtClean="0">
                <a:solidFill>
                  <a:schemeClr val="tx2"/>
                </a:solidFill>
                <a:sym typeface="Symbol"/>
              </a:rPr>
              <a:t>         解决问题的方法：学习电子技术的基本理论，掌握电子技术的基本实践技能，敢于创新敢于实践，才能给创新实践活动少走弯路，把创新创意变成现实。</a:t>
            </a:r>
            <a:endParaRPr lang="en-US" altLang="zh-CN" sz="2800" dirty="0">
              <a:solidFill>
                <a:schemeClr val="tx2"/>
              </a:solidFill>
            </a:endParaRPr>
          </a:p>
        </p:txBody>
      </p:sp>
    </p:spTree>
    <p:extLst>
      <p:ext uri="{BB962C8B-B14F-4D97-AF65-F5344CB8AC3E}">
        <p14:creationId xmlns:p14="http://schemas.microsoft.com/office/powerpoint/2010/main" val="22716559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137220" y="342952"/>
            <a:ext cx="8784976" cy="6535122"/>
          </a:xfrm>
          <a:prstGeom prst="rect">
            <a:avLst/>
          </a:prstGeom>
        </p:spPr>
        <p:txBody>
          <a:bodyPr wrap="square">
            <a:spAutoFit/>
          </a:bodyPr>
          <a:lstStyle/>
          <a:p>
            <a:pPr lvl="0"/>
            <a:r>
              <a:rPr lang="en-US" altLang="zh-CN" sz="3200" b="1" smtClean="0">
                <a:solidFill>
                  <a:srgbClr val="FF0000"/>
                </a:solidFill>
                <a:latin typeface="Times New Roman" panose="02020603050405020304" pitchFamily="18" charset="0"/>
                <a:cs typeface="Times New Roman" panose="02020603050405020304" pitchFamily="18" charset="0"/>
              </a:rPr>
              <a:t>(2)WiFi</a:t>
            </a:r>
            <a:r>
              <a:rPr lang="zh-CN" altLang="en-US" sz="3200" b="1" smtClean="0">
                <a:solidFill>
                  <a:srgbClr val="FF0000"/>
                </a:solidFill>
                <a:latin typeface="Times New Roman" panose="02020603050405020304" pitchFamily="18" charset="0"/>
                <a:cs typeface="Times New Roman" panose="02020603050405020304" pitchFamily="18" charset="0"/>
              </a:rPr>
              <a:t>技术</a:t>
            </a:r>
            <a:endParaRPr lang="en-US" altLang="zh-CN" sz="3200" b="1" smtClean="0">
              <a:solidFill>
                <a:srgbClr val="FF0000"/>
              </a:solidFill>
              <a:latin typeface="Times New Roman" panose="02020603050405020304" pitchFamily="18" charset="0"/>
              <a:cs typeface="Times New Roman" panose="02020603050405020304" pitchFamily="18" charset="0"/>
            </a:endParaRPr>
          </a:p>
          <a:p>
            <a:pPr lvl="0" algn="just">
              <a:lnSpc>
                <a:spcPts val="4200"/>
              </a:lnSpc>
            </a:pPr>
            <a:r>
              <a:rPr lang="en-US" altLang="zh-CN" sz="2400" b="1" smtClean="0">
                <a:solidFill>
                  <a:srgbClr val="1F497D"/>
                </a:solidFill>
                <a:latin typeface="Times New Roman" panose="02020603050405020304" pitchFamily="18" charset="0"/>
                <a:cs typeface="Times New Roman" panose="02020603050405020304" pitchFamily="18" charset="0"/>
              </a:rPr>
              <a:t>         </a:t>
            </a:r>
            <a:r>
              <a:rPr lang="en-US" altLang="zh-CN" sz="2800" b="1" smtClean="0">
                <a:solidFill>
                  <a:srgbClr val="1F497D"/>
                </a:solidFill>
                <a:latin typeface="Times New Roman" panose="02020603050405020304" pitchFamily="18" charset="0"/>
                <a:cs typeface="Times New Roman" panose="02020603050405020304" pitchFamily="18" charset="0"/>
              </a:rPr>
              <a:t> WiFi </a:t>
            </a:r>
            <a:r>
              <a:rPr lang="zh-CN" altLang="en-US" sz="2800" b="1" smtClean="0">
                <a:solidFill>
                  <a:srgbClr val="1F497D"/>
                </a:solidFill>
                <a:latin typeface="Times New Roman" panose="02020603050405020304" pitchFamily="18" charset="0"/>
                <a:cs typeface="Times New Roman" panose="02020603050405020304" pitchFamily="18" charset="0"/>
              </a:rPr>
              <a:t>是一种可以将个人电脑、手持设备</a:t>
            </a:r>
            <a:r>
              <a:rPr lang="en-US" altLang="zh-CN" sz="2800" b="1" smtClean="0">
                <a:solidFill>
                  <a:srgbClr val="1F497D"/>
                </a:solidFill>
                <a:latin typeface="Times New Roman" panose="02020603050405020304" pitchFamily="18" charset="0"/>
                <a:cs typeface="Times New Roman" panose="02020603050405020304" pitchFamily="18" charset="0"/>
              </a:rPr>
              <a:t>(</a:t>
            </a:r>
            <a:r>
              <a:rPr lang="zh-CN" altLang="en-US" sz="2800" b="1" smtClean="0">
                <a:solidFill>
                  <a:srgbClr val="1F497D"/>
                </a:solidFill>
                <a:latin typeface="Times New Roman" panose="02020603050405020304" pitchFamily="18" charset="0"/>
                <a:cs typeface="Times New Roman" panose="02020603050405020304" pitchFamily="18" charset="0"/>
              </a:rPr>
              <a:t>如</a:t>
            </a:r>
            <a:r>
              <a:rPr lang="en-US" altLang="zh-CN" sz="2800" b="1" smtClean="0">
                <a:solidFill>
                  <a:srgbClr val="1F497D"/>
                </a:solidFill>
                <a:latin typeface="Times New Roman" panose="02020603050405020304" pitchFamily="18" charset="0"/>
                <a:cs typeface="Times New Roman" panose="02020603050405020304" pitchFamily="18" charset="0"/>
              </a:rPr>
              <a:t>PDA</a:t>
            </a:r>
            <a:r>
              <a:rPr lang="zh-CN" altLang="en-US" sz="2800" b="1" smtClean="0">
                <a:solidFill>
                  <a:srgbClr val="1F497D"/>
                </a:solidFill>
                <a:latin typeface="Times New Roman" panose="02020603050405020304" pitchFamily="18" charset="0"/>
                <a:cs typeface="Times New Roman" panose="02020603050405020304" pitchFamily="18" charset="0"/>
              </a:rPr>
              <a:t>、手机</a:t>
            </a:r>
            <a:r>
              <a:rPr lang="en-US" altLang="zh-CN" sz="2800" b="1" smtClean="0">
                <a:solidFill>
                  <a:srgbClr val="1F497D"/>
                </a:solidFill>
                <a:latin typeface="Times New Roman" panose="02020603050405020304" pitchFamily="18" charset="0"/>
                <a:cs typeface="Times New Roman" panose="02020603050405020304" pitchFamily="18" charset="0"/>
              </a:rPr>
              <a:t>)</a:t>
            </a:r>
            <a:r>
              <a:rPr lang="zh-CN" altLang="en-US" sz="2800" b="1" smtClean="0">
                <a:solidFill>
                  <a:srgbClr val="1F497D"/>
                </a:solidFill>
                <a:latin typeface="Times New Roman" panose="02020603050405020304" pitchFamily="18" charset="0"/>
                <a:cs typeface="Times New Roman" panose="02020603050405020304" pitchFamily="18" charset="0"/>
              </a:rPr>
              <a:t>等终端以无线方式互相连接的技术。</a:t>
            </a:r>
            <a:r>
              <a:rPr lang="en-US" altLang="zh-CN" sz="2800" b="1" smtClean="0">
                <a:solidFill>
                  <a:srgbClr val="1F497D"/>
                </a:solidFill>
                <a:latin typeface="Times New Roman" panose="02020603050405020304" pitchFamily="18" charset="0"/>
                <a:cs typeface="Times New Roman" panose="02020603050405020304" pitchFamily="18" charset="0"/>
              </a:rPr>
              <a:t>WiFi</a:t>
            </a:r>
            <a:r>
              <a:rPr lang="zh-CN" altLang="en-US" sz="2800" b="1" smtClean="0">
                <a:solidFill>
                  <a:srgbClr val="1F497D"/>
                </a:solidFill>
                <a:latin typeface="Times New Roman" panose="02020603050405020304" pitchFamily="18" charset="0"/>
                <a:cs typeface="Times New Roman" panose="02020603050405020304" pitchFamily="18" charset="0"/>
              </a:rPr>
              <a:t>是一个无线网路通信技术的品牌，由</a:t>
            </a:r>
            <a:r>
              <a:rPr lang="en-US" altLang="zh-CN" sz="2800" b="1" smtClean="0">
                <a:solidFill>
                  <a:srgbClr val="1F497D"/>
                </a:solidFill>
                <a:latin typeface="Times New Roman" panose="02020603050405020304" pitchFamily="18" charset="0"/>
                <a:cs typeface="Times New Roman" panose="02020603050405020304" pitchFamily="18" charset="0"/>
              </a:rPr>
              <a:t>WiFi</a:t>
            </a:r>
            <a:r>
              <a:rPr lang="zh-CN" altLang="en-US" sz="2800" b="1" smtClean="0">
                <a:solidFill>
                  <a:srgbClr val="1F497D"/>
                </a:solidFill>
                <a:latin typeface="Times New Roman" panose="02020603050405020304" pitchFamily="18" charset="0"/>
                <a:cs typeface="Times New Roman" panose="02020603050405020304" pitchFamily="18" charset="0"/>
              </a:rPr>
              <a:t>联盟</a:t>
            </a:r>
            <a:r>
              <a:rPr lang="en-US" altLang="zh-CN" sz="2800" b="1" smtClean="0">
                <a:solidFill>
                  <a:srgbClr val="1F497D"/>
                </a:solidFill>
                <a:latin typeface="Times New Roman" panose="02020603050405020304" pitchFamily="18" charset="0"/>
                <a:cs typeface="Times New Roman" panose="02020603050405020304" pitchFamily="18" charset="0"/>
              </a:rPr>
              <a:t>(WiFi Alliance)</a:t>
            </a:r>
            <a:r>
              <a:rPr lang="zh-CN" altLang="en-US" sz="2800" b="1" smtClean="0">
                <a:solidFill>
                  <a:srgbClr val="1F497D"/>
                </a:solidFill>
                <a:latin typeface="Times New Roman" panose="02020603050405020304" pitchFamily="18" charset="0"/>
                <a:cs typeface="Times New Roman" panose="02020603050405020304" pitchFamily="18" charset="0"/>
              </a:rPr>
              <a:t>所持有。</a:t>
            </a:r>
            <a:endParaRPr lang="en-US" altLang="zh-CN" sz="2800" b="1" smtClean="0">
              <a:solidFill>
                <a:srgbClr val="1F497D"/>
              </a:solidFill>
              <a:latin typeface="Times New Roman" panose="02020603050405020304" pitchFamily="18" charset="0"/>
              <a:cs typeface="Times New Roman" panose="02020603050405020304" pitchFamily="18" charset="0"/>
            </a:endParaRPr>
          </a:p>
          <a:p>
            <a:pPr lvl="0"/>
            <a:r>
              <a:rPr lang="en-US" altLang="zh-CN" sz="2000" b="1" smtClean="0">
                <a:solidFill>
                  <a:srgbClr val="1F497D"/>
                </a:solidFill>
                <a:latin typeface="Times New Roman" panose="02020603050405020304" pitchFamily="18" charset="0"/>
                <a:cs typeface="Times New Roman" panose="02020603050405020304" pitchFamily="18" charset="0"/>
              </a:rPr>
              <a:t>         </a:t>
            </a:r>
            <a:endParaRPr lang="en-US" altLang="zh-CN" sz="2000" b="1">
              <a:solidFill>
                <a:srgbClr val="1F497D"/>
              </a:solidFill>
              <a:latin typeface="Times New Roman" panose="02020603050405020304" pitchFamily="18" charset="0"/>
              <a:cs typeface="Times New Roman" panose="02020603050405020304" pitchFamily="18" charset="0"/>
            </a:endParaRPr>
          </a:p>
          <a:p>
            <a:pPr lvl="0">
              <a:lnSpc>
                <a:spcPts val="3700"/>
              </a:lnSpc>
            </a:pPr>
            <a:r>
              <a:rPr lang="en-US" altLang="zh-CN" sz="3200" b="1">
                <a:solidFill>
                  <a:srgbClr val="1F497D"/>
                </a:solidFill>
                <a:latin typeface="Times New Roman" panose="02020603050405020304" pitchFamily="18" charset="0"/>
                <a:cs typeface="Times New Roman" panose="02020603050405020304" pitchFamily="18" charset="0"/>
              </a:rPr>
              <a:t>Wi-Fi</a:t>
            </a:r>
            <a:r>
              <a:rPr lang="zh-CN" altLang="en-US" sz="3200" b="1">
                <a:solidFill>
                  <a:srgbClr val="1F497D"/>
                </a:solidFill>
                <a:latin typeface="Times New Roman" panose="02020603050405020304" pitchFamily="18" charset="0"/>
                <a:cs typeface="Times New Roman" panose="02020603050405020304" pitchFamily="18" charset="0"/>
              </a:rPr>
              <a:t>标准化：</a:t>
            </a:r>
            <a:r>
              <a:rPr lang="en-US" altLang="zh-CN" sz="3200" b="1">
                <a:solidFill>
                  <a:srgbClr val="1F497D"/>
                </a:solidFill>
                <a:latin typeface="Times New Roman" panose="02020603050405020304" pitchFamily="18" charset="0"/>
                <a:cs typeface="Times New Roman" panose="02020603050405020304" pitchFamily="18" charset="0"/>
              </a:rPr>
              <a:t>IEEE 802.11</a:t>
            </a:r>
          </a:p>
          <a:p>
            <a:pPr marL="342900" lvl="0" indent="-342900">
              <a:lnSpc>
                <a:spcPts val="3700"/>
              </a:lnSpc>
              <a:buFont typeface="Wingdings" panose="05000000000000000000" pitchFamily="2" charset="2"/>
              <a:buChar char="l"/>
            </a:pPr>
            <a:r>
              <a:rPr lang="en-US" altLang="zh-CN" sz="2800" b="1">
                <a:solidFill>
                  <a:srgbClr val="1F497D"/>
                </a:solidFill>
                <a:latin typeface="Times New Roman" panose="02020603050405020304" pitchFamily="18" charset="0"/>
                <a:cs typeface="Times New Roman" panose="02020603050405020304" pitchFamily="18" charset="0"/>
              </a:rPr>
              <a:t>1990</a:t>
            </a:r>
            <a:r>
              <a:rPr lang="zh-CN" altLang="en-US" sz="2800" b="1">
                <a:solidFill>
                  <a:srgbClr val="1F497D"/>
                </a:solidFill>
                <a:latin typeface="Times New Roman" panose="02020603050405020304" pitchFamily="18" charset="0"/>
                <a:cs typeface="Times New Roman" panose="02020603050405020304" pitchFamily="18" charset="0"/>
              </a:rPr>
              <a:t>年，</a:t>
            </a:r>
            <a:r>
              <a:rPr lang="en-US" altLang="zh-CN" sz="2800" b="1">
                <a:solidFill>
                  <a:srgbClr val="1F497D"/>
                </a:solidFill>
                <a:latin typeface="Times New Roman" panose="02020603050405020304" pitchFamily="18" charset="0"/>
                <a:cs typeface="Times New Roman" panose="02020603050405020304" pitchFamily="18" charset="0"/>
              </a:rPr>
              <a:t> 802.11  </a:t>
            </a:r>
            <a:r>
              <a:rPr lang="zh-CN" altLang="en-US" sz="2800" b="1">
                <a:solidFill>
                  <a:srgbClr val="1F497D"/>
                </a:solidFill>
                <a:latin typeface="Times New Roman" panose="02020603050405020304" pitchFamily="18" charset="0"/>
                <a:cs typeface="Times New Roman" panose="02020603050405020304" pitchFamily="18" charset="0"/>
              </a:rPr>
              <a:t>标准工作组成立</a:t>
            </a:r>
            <a:endParaRPr lang="en-US" altLang="zh-CN" sz="2800" b="1">
              <a:solidFill>
                <a:srgbClr val="1F497D"/>
              </a:solidFill>
              <a:latin typeface="Times New Roman" panose="02020603050405020304" pitchFamily="18" charset="0"/>
              <a:cs typeface="Times New Roman" panose="02020603050405020304" pitchFamily="18" charset="0"/>
            </a:endParaRPr>
          </a:p>
          <a:p>
            <a:pPr marL="342900" lvl="0" indent="-342900">
              <a:lnSpc>
                <a:spcPts val="3700"/>
              </a:lnSpc>
              <a:buFont typeface="Wingdings" panose="05000000000000000000" pitchFamily="2" charset="2"/>
              <a:buChar char="l"/>
            </a:pPr>
            <a:r>
              <a:rPr lang="en-US" altLang="zh-CN" sz="2800" b="1">
                <a:solidFill>
                  <a:srgbClr val="1F497D"/>
                </a:solidFill>
                <a:latin typeface="Times New Roman" panose="02020603050405020304" pitchFamily="18" charset="0"/>
                <a:cs typeface="Times New Roman" panose="02020603050405020304" pitchFamily="18" charset="0"/>
              </a:rPr>
              <a:t>1997</a:t>
            </a:r>
            <a:r>
              <a:rPr lang="zh-CN" altLang="en-US" sz="2800" b="1">
                <a:solidFill>
                  <a:srgbClr val="1F497D"/>
                </a:solidFill>
                <a:latin typeface="Times New Roman" panose="02020603050405020304" pitchFamily="18" charset="0"/>
                <a:cs typeface="Times New Roman" panose="02020603050405020304" pitchFamily="18" charset="0"/>
              </a:rPr>
              <a:t>年，</a:t>
            </a:r>
            <a:r>
              <a:rPr lang="en-US" altLang="zh-CN" sz="2800" b="1">
                <a:solidFill>
                  <a:srgbClr val="1F497D"/>
                </a:solidFill>
                <a:latin typeface="Times New Roman" panose="02020603050405020304" pitchFamily="18" charset="0"/>
                <a:cs typeface="Times New Roman" panose="02020603050405020304" pitchFamily="18" charset="0"/>
              </a:rPr>
              <a:t> 802.11  </a:t>
            </a:r>
            <a:r>
              <a:rPr lang="zh-CN" altLang="en-US" sz="2800" b="1">
                <a:solidFill>
                  <a:srgbClr val="1F497D"/>
                </a:solidFill>
                <a:latin typeface="Times New Roman" panose="02020603050405020304" pitchFamily="18" charset="0"/>
                <a:cs typeface="Times New Roman" panose="02020603050405020304" pitchFamily="18" charset="0"/>
              </a:rPr>
              <a:t>标准发布</a:t>
            </a:r>
            <a:r>
              <a:rPr lang="en-US" altLang="zh-CN" sz="2800" b="1">
                <a:solidFill>
                  <a:srgbClr val="1F497D"/>
                </a:solidFill>
                <a:latin typeface="Times New Roman" panose="02020603050405020304" pitchFamily="18" charset="0"/>
                <a:cs typeface="Times New Roman" panose="02020603050405020304" pitchFamily="18" charset="0"/>
              </a:rPr>
              <a:t>(2Mbit/s</a:t>
            </a:r>
            <a:r>
              <a:rPr lang="zh-CN" altLang="en-US" sz="2800" b="1" smtClean="0">
                <a:solidFill>
                  <a:srgbClr val="1F497D"/>
                </a:solidFill>
                <a:latin typeface="Times New Roman" panose="02020603050405020304" pitchFamily="18" charset="0"/>
                <a:cs typeface="Times New Roman" panose="02020603050405020304" pitchFamily="18" charset="0"/>
              </a:rPr>
              <a:t>，</a:t>
            </a:r>
            <a:r>
              <a:rPr lang="en-US" altLang="zh-CN" sz="2800" b="1" smtClean="0">
                <a:solidFill>
                  <a:srgbClr val="1F497D"/>
                </a:solidFill>
                <a:latin typeface="Times New Roman" panose="02020603050405020304" pitchFamily="18" charset="0"/>
                <a:cs typeface="Times New Roman" panose="02020603050405020304" pitchFamily="18" charset="0"/>
              </a:rPr>
              <a:t>2.4GHz</a:t>
            </a:r>
            <a:r>
              <a:rPr lang="en-US" altLang="zh-CN" sz="2800" b="1">
                <a:solidFill>
                  <a:srgbClr val="1F497D"/>
                </a:solidFill>
                <a:latin typeface="Times New Roman" panose="02020603050405020304" pitchFamily="18" charset="0"/>
                <a:cs typeface="Times New Roman" panose="02020603050405020304" pitchFamily="18" charset="0"/>
              </a:rPr>
              <a:t>)</a:t>
            </a:r>
          </a:p>
          <a:p>
            <a:pPr marL="342900" lvl="0" indent="-342900">
              <a:lnSpc>
                <a:spcPts val="3700"/>
              </a:lnSpc>
              <a:buFont typeface="Wingdings" panose="05000000000000000000" pitchFamily="2" charset="2"/>
              <a:buChar char="l"/>
            </a:pPr>
            <a:r>
              <a:rPr lang="en-US" altLang="zh-CN" sz="2800" b="1">
                <a:solidFill>
                  <a:srgbClr val="1F497D"/>
                </a:solidFill>
                <a:latin typeface="Times New Roman" panose="02020603050405020304" pitchFamily="18" charset="0"/>
                <a:cs typeface="Times New Roman" panose="02020603050405020304" pitchFamily="18" charset="0"/>
              </a:rPr>
              <a:t>1999</a:t>
            </a:r>
            <a:r>
              <a:rPr lang="zh-CN" altLang="en-US" sz="2800" b="1">
                <a:solidFill>
                  <a:srgbClr val="1F497D"/>
                </a:solidFill>
                <a:latin typeface="Times New Roman" panose="02020603050405020304" pitchFamily="18" charset="0"/>
                <a:cs typeface="Times New Roman" panose="02020603050405020304" pitchFamily="18" charset="0"/>
              </a:rPr>
              <a:t>年，</a:t>
            </a:r>
            <a:r>
              <a:rPr lang="en-US" altLang="zh-CN" sz="2800" b="1">
                <a:solidFill>
                  <a:srgbClr val="1F497D"/>
                </a:solidFill>
                <a:latin typeface="Times New Roman" panose="02020603050405020304" pitchFamily="18" charset="0"/>
                <a:cs typeface="Times New Roman" panose="02020603050405020304" pitchFamily="18" charset="0"/>
              </a:rPr>
              <a:t> 802.11a</a:t>
            </a:r>
            <a:r>
              <a:rPr lang="zh-CN" altLang="en-US" sz="2800" b="1">
                <a:solidFill>
                  <a:srgbClr val="1F497D"/>
                </a:solidFill>
                <a:latin typeface="Times New Roman" panose="02020603050405020304" pitchFamily="18" charset="0"/>
                <a:cs typeface="Times New Roman" panose="02020603050405020304" pitchFamily="18" charset="0"/>
              </a:rPr>
              <a:t>标准发布</a:t>
            </a:r>
            <a:r>
              <a:rPr lang="en-US" altLang="zh-CN" sz="2800" b="1">
                <a:solidFill>
                  <a:srgbClr val="1F497D"/>
                </a:solidFill>
                <a:latin typeface="Times New Roman" panose="02020603050405020304" pitchFamily="18" charset="0"/>
                <a:cs typeface="Times New Roman" panose="02020603050405020304" pitchFamily="18" charset="0"/>
              </a:rPr>
              <a:t>(54Mbit/s</a:t>
            </a:r>
            <a:r>
              <a:rPr lang="zh-CN" altLang="en-US" sz="2800" b="1" smtClean="0">
                <a:solidFill>
                  <a:srgbClr val="1F497D"/>
                </a:solidFill>
                <a:latin typeface="Times New Roman" panose="02020603050405020304" pitchFamily="18" charset="0"/>
                <a:cs typeface="Times New Roman" panose="02020603050405020304" pitchFamily="18" charset="0"/>
              </a:rPr>
              <a:t>，</a:t>
            </a:r>
            <a:r>
              <a:rPr lang="en-US" altLang="zh-CN" sz="2800" b="1" smtClean="0">
                <a:solidFill>
                  <a:srgbClr val="1F497D"/>
                </a:solidFill>
                <a:latin typeface="Times New Roman" panose="02020603050405020304" pitchFamily="18" charset="0"/>
                <a:cs typeface="Times New Roman" panose="02020603050405020304" pitchFamily="18" charset="0"/>
              </a:rPr>
              <a:t>5GHz</a:t>
            </a:r>
            <a:r>
              <a:rPr lang="en-US" altLang="zh-CN" sz="2800" b="1">
                <a:solidFill>
                  <a:srgbClr val="1F497D"/>
                </a:solidFill>
                <a:latin typeface="Times New Roman" panose="02020603050405020304" pitchFamily="18" charset="0"/>
                <a:cs typeface="Times New Roman" panose="02020603050405020304" pitchFamily="18" charset="0"/>
              </a:rPr>
              <a:t>)</a:t>
            </a:r>
          </a:p>
          <a:p>
            <a:pPr marL="342900" lvl="0" indent="-342900">
              <a:lnSpc>
                <a:spcPts val="3700"/>
              </a:lnSpc>
              <a:buFont typeface="Wingdings" panose="05000000000000000000" pitchFamily="2" charset="2"/>
              <a:buChar char="l"/>
            </a:pPr>
            <a:r>
              <a:rPr lang="en-US" altLang="zh-CN" sz="2800" b="1">
                <a:solidFill>
                  <a:srgbClr val="1F497D"/>
                </a:solidFill>
                <a:latin typeface="Times New Roman" panose="02020603050405020304" pitchFamily="18" charset="0"/>
                <a:cs typeface="Times New Roman" panose="02020603050405020304" pitchFamily="18" charset="0"/>
              </a:rPr>
              <a:t>1999</a:t>
            </a:r>
            <a:r>
              <a:rPr lang="zh-CN" altLang="en-US" sz="2800" b="1">
                <a:solidFill>
                  <a:srgbClr val="1F497D"/>
                </a:solidFill>
                <a:latin typeface="Times New Roman" panose="02020603050405020304" pitchFamily="18" charset="0"/>
                <a:cs typeface="Times New Roman" panose="02020603050405020304" pitchFamily="18" charset="0"/>
              </a:rPr>
              <a:t>年，</a:t>
            </a:r>
            <a:r>
              <a:rPr lang="en-US" altLang="zh-CN" sz="2800" b="1">
                <a:solidFill>
                  <a:srgbClr val="1F497D"/>
                </a:solidFill>
                <a:latin typeface="Times New Roman" panose="02020603050405020304" pitchFamily="18" charset="0"/>
                <a:cs typeface="Times New Roman" panose="02020603050405020304" pitchFamily="18" charset="0"/>
              </a:rPr>
              <a:t> 802.11b</a:t>
            </a:r>
            <a:r>
              <a:rPr lang="zh-CN" altLang="en-US" sz="2800" b="1">
                <a:solidFill>
                  <a:srgbClr val="1F497D"/>
                </a:solidFill>
                <a:latin typeface="Times New Roman" panose="02020603050405020304" pitchFamily="18" charset="0"/>
                <a:cs typeface="Times New Roman" panose="02020603050405020304" pitchFamily="18" charset="0"/>
              </a:rPr>
              <a:t>标准发布</a:t>
            </a:r>
            <a:r>
              <a:rPr lang="en-US" altLang="zh-CN" sz="2800" b="1">
                <a:solidFill>
                  <a:srgbClr val="1F497D"/>
                </a:solidFill>
                <a:latin typeface="Times New Roman" panose="02020603050405020304" pitchFamily="18" charset="0"/>
                <a:cs typeface="Times New Roman" panose="02020603050405020304" pitchFamily="18" charset="0"/>
              </a:rPr>
              <a:t>(11Mbit/s</a:t>
            </a:r>
            <a:r>
              <a:rPr lang="zh-CN" altLang="en-US" sz="2800" b="1" smtClean="0">
                <a:solidFill>
                  <a:srgbClr val="1F497D"/>
                </a:solidFill>
                <a:latin typeface="Times New Roman" panose="02020603050405020304" pitchFamily="18" charset="0"/>
                <a:cs typeface="Times New Roman" panose="02020603050405020304" pitchFamily="18" charset="0"/>
              </a:rPr>
              <a:t>，</a:t>
            </a:r>
            <a:r>
              <a:rPr lang="en-US" altLang="zh-CN" sz="2800" b="1" smtClean="0">
                <a:solidFill>
                  <a:srgbClr val="1F497D"/>
                </a:solidFill>
                <a:latin typeface="Times New Roman" panose="02020603050405020304" pitchFamily="18" charset="0"/>
                <a:cs typeface="Times New Roman" panose="02020603050405020304" pitchFamily="18" charset="0"/>
              </a:rPr>
              <a:t>2.4GHz</a:t>
            </a:r>
            <a:r>
              <a:rPr lang="en-US" altLang="zh-CN" sz="2800" b="1">
                <a:solidFill>
                  <a:srgbClr val="1F497D"/>
                </a:solidFill>
                <a:latin typeface="Times New Roman" panose="02020603050405020304" pitchFamily="18" charset="0"/>
                <a:cs typeface="Times New Roman" panose="02020603050405020304" pitchFamily="18" charset="0"/>
              </a:rPr>
              <a:t>)</a:t>
            </a:r>
          </a:p>
          <a:p>
            <a:pPr marL="342900" lvl="0" indent="-342900">
              <a:lnSpc>
                <a:spcPts val="3700"/>
              </a:lnSpc>
              <a:buFont typeface="Wingdings" panose="05000000000000000000" pitchFamily="2" charset="2"/>
              <a:buChar char="l"/>
            </a:pPr>
            <a:r>
              <a:rPr lang="en-US" altLang="zh-CN" sz="2800" b="1">
                <a:solidFill>
                  <a:srgbClr val="1F497D"/>
                </a:solidFill>
                <a:latin typeface="Times New Roman" panose="02020603050405020304" pitchFamily="18" charset="0"/>
                <a:cs typeface="Times New Roman" panose="02020603050405020304" pitchFamily="18" charset="0"/>
              </a:rPr>
              <a:t>2003</a:t>
            </a:r>
            <a:r>
              <a:rPr lang="zh-CN" altLang="en-US" sz="2800" b="1">
                <a:solidFill>
                  <a:srgbClr val="1F497D"/>
                </a:solidFill>
                <a:latin typeface="Times New Roman" panose="02020603050405020304" pitchFamily="18" charset="0"/>
                <a:cs typeface="Times New Roman" panose="02020603050405020304" pitchFamily="18" charset="0"/>
              </a:rPr>
              <a:t>年，</a:t>
            </a:r>
            <a:r>
              <a:rPr lang="en-US" altLang="zh-CN" sz="2800" b="1">
                <a:solidFill>
                  <a:srgbClr val="1F497D"/>
                </a:solidFill>
                <a:latin typeface="Times New Roman" panose="02020603050405020304" pitchFamily="18" charset="0"/>
                <a:cs typeface="Times New Roman" panose="02020603050405020304" pitchFamily="18" charset="0"/>
              </a:rPr>
              <a:t> 802.11g</a:t>
            </a:r>
            <a:r>
              <a:rPr lang="zh-CN" altLang="en-US" sz="2800" b="1">
                <a:solidFill>
                  <a:srgbClr val="1F497D"/>
                </a:solidFill>
                <a:latin typeface="Times New Roman" panose="02020603050405020304" pitchFamily="18" charset="0"/>
                <a:cs typeface="Times New Roman" panose="02020603050405020304" pitchFamily="18" charset="0"/>
              </a:rPr>
              <a:t>标准发布</a:t>
            </a:r>
            <a:r>
              <a:rPr lang="en-US" altLang="zh-CN" sz="2800" b="1">
                <a:solidFill>
                  <a:srgbClr val="1F497D"/>
                </a:solidFill>
                <a:latin typeface="Times New Roman" panose="02020603050405020304" pitchFamily="18" charset="0"/>
                <a:cs typeface="Times New Roman" panose="02020603050405020304" pitchFamily="18" charset="0"/>
              </a:rPr>
              <a:t>(54Mbit/s</a:t>
            </a:r>
            <a:r>
              <a:rPr lang="zh-CN" altLang="en-US" sz="2800" b="1" smtClean="0">
                <a:solidFill>
                  <a:srgbClr val="1F497D"/>
                </a:solidFill>
                <a:latin typeface="Times New Roman" panose="02020603050405020304" pitchFamily="18" charset="0"/>
                <a:cs typeface="Times New Roman" panose="02020603050405020304" pitchFamily="18" charset="0"/>
              </a:rPr>
              <a:t>，</a:t>
            </a:r>
            <a:r>
              <a:rPr lang="en-US" altLang="zh-CN" sz="2800" b="1" smtClean="0">
                <a:solidFill>
                  <a:srgbClr val="1F497D"/>
                </a:solidFill>
                <a:latin typeface="Times New Roman" panose="02020603050405020304" pitchFamily="18" charset="0"/>
                <a:cs typeface="Times New Roman" panose="02020603050405020304" pitchFamily="18" charset="0"/>
              </a:rPr>
              <a:t>2.4GHz</a:t>
            </a:r>
            <a:r>
              <a:rPr lang="en-US" altLang="zh-CN" sz="2800" b="1">
                <a:solidFill>
                  <a:srgbClr val="1F497D"/>
                </a:solidFill>
                <a:latin typeface="Times New Roman" panose="02020603050405020304" pitchFamily="18" charset="0"/>
                <a:cs typeface="Times New Roman" panose="02020603050405020304" pitchFamily="18" charset="0"/>
              </a:rPr>
              <a:t>)</a:t>
            </a:r>
          </a:p>
          <a:p>
            <a:pPr marL="342900" lvl="0" indent="-342900">
              <a:lnSpc>
                <a:spcPts val="3700"/>
              </a:lnSpc>
              <a:buFont typeface="Wingdings" panose="05000000000000000000" pitchFamily="2" charset="2"/>
              <a:buChar char="l"/>
            </a:pPr>
            <a:r>
              <a:rPr lang="en-US" altLang="zh-CN" sz="2800" b="1">
                <a:solidFill>
                  <a:srgbClr val="1F497D"/>
                </a:solidFill>
                <a:latin typeface="Times New Roman" panose="02020603050405020304" pitchFamily="18" charset="0"/>
                <a:cs typeface="Times New Roman" panose="02020603050405020304" pitchFamily="18" charset="0"/>
              </a:rPr>
              <a:t>2009</a:t>
            </a:r>
            <a:r>
              <a:rPr lang="zh-CN" altLang="en-US" sz="2800" b="1">
                <a:solidFill>
                  <a:srgbClr val="1F497D"/>
                </a:solidFill>
                <a:latin typeface="Times New Roman" panose="02020603050405020304" pitchFamily="18" charset="0"/>
                <a:cs typeface="Times New Roman" panose="02020603050405020304" pitchFamily="18" charset="0"/>
              </a:rPr>
              <a:t>年， </a:t>
            </a:r>
            <a:r>
              <a:rPr lang="en-US" altLang="zh-CN" sz="2800" b="1">
                <a:solidFill>
                  <a:srgbClr val="1F497D"/>
                </a:solidFill>
                <a:latin typeface="Times New Roman" panose="02020603050405020304" pitchFamily="18" charset="0"/>
                <a:cs typeface="Times New Roman" panose="02020603050405020304" pitchFamily="18" charset="0"/>
              </a:rPr>
              <a:t>802.11n</a:t>
            </a:r>
            <a:r>
              <a:rPr lang="zh-CN" altLang="en-US" sz="2800" b="1">
                <a:solidFill>
                  <a:srgbClr val="1F497D"/>
                </a:solidFill>
                <a:latin typeface="Times New Roman" panose="02020603050405020304" pitchFamily="18" charset="0"/>
                <a:cs typeface="Times New Roman" panose="02020603050405020304" pitchFamily="18" charset="0"/>
              </a:rPr>
              <a:t>草案发布</a:t>
            </a:r>
            <a:r>
              <a:rPr lang="en-US" altLang="zh-CN" sz="2800" b="1">
                <a:solidFill>
                  <a:srgbClr val="1F497D"/>
                </a:solidFill>
                <a:latin typeface="Times New Roman" panose="02020603050405020304" pitchFamily="18" charset="0"/>
                <a:cs typeface="Times New Roman" panose="02020603050405020304" pitchFamily="18" charset="0"/>
              </a:rPr>
              <a:t>(300Mbit/s</a:t>
            </a:r>
            <a:r>
              <a:rPr lang="zh-CN" altLang="en-US" sz="2800" b="1">
                <a:solidFill>
                  <a:srgbClr val="1F497D"/>
                </a:solidFill>
                <a:latin typeface="Times New Roman" panose="02020603050405020304" pitchFamily="18" charset="0"/>
                <a:cs typeface="Times New Roman" panose="02020603050405020304" pitchFamily="18" charset="0"/>
              </a:rPr>
              <a:t>，</a:t>
            </a:r>
            <a:r>
              <a:rPr lang="en-US" altLang="zh-CN" sz="2800" b="1">
                <a:solidFill>
                  <a:srgbClr val="1F497D"/>
                </a:solidFill>
                <a:latin typeface="Times New Roman" panose="02020603050405020304" pitchFamily="18" charset="0"/>
                <a:cs typeface="Times New Roman" panose="02020603050405020304" pitchFamily="18" charset="0"/>
              </a:rPr>
              <a:t>2.4/5.8GHz)</a:t>
            </a:r>
            <a:endParaRPr lang="zh-CN" altLang="en-US" sz="2800" b="1">
              <a:solidFill>
                <a:srgbClr val="1F497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8252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23528" y="260648"/>
            <a:ext cx="5976664" cy="1815882"/>
          </a:xfrm>
          <a:prstGeom prst="rect">
            <a:avLst/>
          </a:prstGeom>
        </p:spPr>
        <p:txBody>
          <a:bodyPr wrap="square">
            <a:spAutoFit/>
          </a:bodyPr>
          <a:lstStyle/>
          <a:p>
            <a:pPr lvl="0"/>
            <a:r>
              <a:rPr lang="en-US" altLang="zh-CN" sz="2800" b="1">
                <a:solidFill>
                  <a:srgbClr val="FF0000"/>
                </a:solidFill>
                <a:latin typeface="Times New Roman" panose="02020603050405020304" pitchFamily="18" charset="0"/>
                <a:cs typeface="Times New Roman" panose="02020603050405020304" pitchFamily="18" charset="0"/>
              </a:rPr>
              <a:t>Wifi</a:t>
            </a:r>
            <a:r>
              <a:rPr lang="zh-CN" altLang="en-US" sz="2800" b="1">
                <a:solidFill>
                  <a:srgbClr val="FF0000"/>
                </a:solidFill>
                <a:latin typeface="Times New Roman" panose="02020603050405020304" pitchFamily="18" charset="0"/>
                <a:cs typeface="Times New Roman" panose="02020603050405020304" pitchFamily="18" charset="0"/>
              </a:rPr>
              <a:t>的技术优势</a:t>
            </a:r>
            <a:endParaRPr lang="en-US" altLang="zh-CN" sz="2800" b="1">
              <a:solidFill>
                <a:srgbClr val="FF0000"/>
              </a:solidFill>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l"/>
            </a:pPr>
            <a:r>
              <a:rPr lang="zh-CN" altLang="en-US" sz="2800" b="1">
                <a:solidFill>
                  <a:srgbClr val="1F497D"/>
                </a:solidFill>
                <a:latin typeface="Times New Roman" panose="02020603050405020304" pitchFamily="18" charset="0"/>
                <a:cs typeface="Times New Roman" panose="02020603050405020304" pitchFamily="18" charset="0"/>
              </a:rPr>
              <a:t>覆盖范围广，半径可达</a:t>
            </a:r>
            <a:r>
              <a:rPr lang="en-US" altLang="zh-CN" sz="2800" b="1">
                <a:solidFill>
                  <a:srgbClr val="1F497D"/>
                </a:solidFill>
                <a:latin typeface="Times New Roman" panose="02020603050405020304" pitchFamily="18" charset="0"/>
                <a:cs typeface="Times New Roman" panose="02020603050405020304" pitchFamily="18" charset="0"/>
              </a:rPr>
              <a:t>100m</a:t>
            </a:r>
            <a:r>
              <a:rPr lang="zh-CN" altLang="en-US" sz="2800" b="1">
                <a:solidFill>
                  <a:srgbClr val="1F497D"/>
                </a:solidFill>
                <a:latin typeface="Times New Roman" panose="02020603050405020304" pitchFamily="18" charset="0"/>
                <a:cs typeface="Times New Roman" panose="02020603050405020304" pitchFamily="18" charset="0"/>
              </a:rPr>
              <a:t>左右</a:t>
            </a:r>
            <a:endParaRPr lang="en-US" altLang="zh-CN" sz="2800" b="1">
              <a:solidFill>
                <a:srgbClr val="1F497D"/>
              </a:solidFill>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l"/>
            </a:pPr>
            <a:r>
              <a:rPr lang="zh-CN" altLang="en-US" sz="2800" b="1">
                <a:solidFill>
                  <a:srgbClr val="1F497D"/>
                </a:solidFill>
                <a:latin typeface="Times New Roman" panose="02020603050405020304" pitchFamily="18" charset="0"/>
                <a:cs typeface="Times New Roman" panose="02020603050405020304" pitchFamily="18" charset="0"/>
              </a:rPr>
              <a:t>传输速度快：</a:t>
            </a:r>
            <a:r>
              <a:rPr lang="en-US" altLang="zh-CN" sz="2800" b="1">
                <a:solidFill>
                  <a:srgbClr val="1F497D"/>
                </a:solidFill>
                <a:latin typeface="Times New Roman" panose="02020603050405020304" pitchFamily="18" charset="0"/>
                <a:cs typeface="Times New Roman" panose="02020603050405020304" pitchFamily="18" charset="0"/>
              </a:rPr>
              <a:t>11MB/s</a:t>
            </a:r>
          </a:p>
          <a:p>
            <a:pPr marL="285750" lvl="0" indent="-285750">
              <a:buFont typeface="Wingdings" panose="05000000000000000000" pitchFamily="2" charset="2"/>
              <a:buChar char="l"/>
            </a:pPr>
            <a:r>
              <a:rPr lang="zh-CN" altLang="en-US" sz="2800" b="1">
                <a:solidFill>
                  <a:srgbClr val="1F497D"/>
                </a:solidFill>
                <a:latin typeface="Times New Roman" panose="02020603050405020304" pitchFamily="18" charset="0"/>
                <a:cs typeface="Times New Roman" panose="02020603050405020304" pitchFamily="18" charset="0"/>
              </a:rPr>
              <a:t>厂商进入该领域的门槛比较低。</a:t>
            </a:r>
            <a:endParaRPr lang="en-US" altLang="zh-CN" sz="2800" b="1">
              <a:solidFill>
                <a:srgbClr val="1F497D"/>
              </a:solidFill>
              <a:latin typeface="Times New Roman" panose="02020603050405020304" pitchFamily="18" charset="0"/>
              <a:cs typeface="Times New Roman" panose="02020603050405020304" pitchFamily="18" charset="0"/>
            </a:endParaRPr>
          </a:p>
        </p:txBody>
      </p:sp>
      <p:sp>
        <p:nvSpPr>
          <p:cNvPr id="3" name="矩形 2"/>
          <p:cNvSpPr/>
          <p:nvPr/>
        </p:nvSpPr>
        <p:spPr>
          <a:xfrm>
            <a:off x="323528" y="2076530"/>
            <a:ext cx="5598368" cy="523220"/>
          </a:xfrm>
          <a:prstGeom prst="rect">
            <a:avLst/>
          </a:prstGeom>
        </p:spPr>
        <p:txBody>
          <a:bodyPr wrap="square">
            <a:spAutoFit/>
          </a:bodyPr>
          <a:lstStyle/>
          <a:p>
            <a:pPr lvl="0"/>
            <a:r>
              <a:rPr lang="en-US" altLang="zh-CN" sz="2800" b="1">
                <a:solidFill>
                  <a:srgbClr val="FF0000"/>
                </a:solidFill>
                <a:latin typeface="Times New Roman" panose="02020603050405020304" pitchFamily="18" charset="0"/>
                <a:cs typeface="Times New Roman" panose="02020603050405020304" pitchFamily="18" charset="0"/>
              </a:rPr>
              <a:t>IEEE 802.11a/b/g/n</a:t>
            </a:r>
            <a:r>
              <a:rPr lang="zh-CN" altLang="en-US" sz="2800" b="1">
                <a:solidFill>
                  <a:srgbClr val="FF0000"/>
                </a:solidFill>
                <a:latin typeface="Times New Roman" panose="02020603050405020304" pitchFamily="18" charset="0"/>
                <a:cs typeface="Times New Roman" panose="02020603050405020304" pitchFamily="18" charset="0"/>
              </a:rPr>
              <a:t> 性能比较</a:t>
            </a:r>
            <a:endParaRPr lang="en-US" altLang="zh-CN" sz="2800" b="1">
              <a:solidFill>
                <a:srgbClr val="FF0000"/>
              </a:solidFill>
              <a:latin typeface="Times New Roman" panose="02020603050405020304" pitchFamily="18" charset="0"/>
              <a:cs typeface="Times New Roman" panose="02020603050405020304" pitchFamily="18"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324512065"/>
              </p:ext>
            </p:extLst>
          </p:nvPr>
        </p:nvGraphicFramePr>
        <p:xfrm>
          <a:off x="573855" y="2564904"/>
          <a:ext cx="7992888" cy="2413237"/>
        </p:xfrm>
        <a:graphic>
          <a:graphicData uri="http://schemas.openxmlformats.org/drawingml/2006/table">
            <a:tbl>
              <a:tblPr firstRow="1" bandRow="1">
                <a:tableStyleId>{5C22544A-7EE6-4342-B048-85BDC9FD1C3A}</a:tableStyleId>
              </a:tblPr>
              <a:tblGrid>
                <a:gridCol w="1065718"/>
                <a:gridCol w="913473"/>
                <a:gridCol w="1065718"/>
                <a:gridCol w="1141841"/>
                <a:gridCol w="1217964"/>
                <a:gridCol w="1294087"/>
                <a:gridCol w="1294087"/>
              </a:tblGrid>
              <a:tr h="598628">
                <a:tc>
                  <a:txBody>
                    <a:bodyPr/>
                    <a:lstStyle/>
                    <a:p>
                      <a:r>
                        <a:rPr lang="en-US" altLang="zh-CN" b="1" smtClean="0">
                          <a:latin typeface="Times New Roman" panose="02020603050405020304" pitchFamily="18" charset="0"/>
                          <a:ea typeface="+mn-ea"/>
                          <a:cs typeface="Times New Roman" panose="02020603050405020304" pitchFamily="18" charset="0"/>
                        </a:rPr>
                        <a:t>802.11</a:t>
                      </a:r>
                    </a:p>
                    <a:p>
                      <a:r>
                        <a:rPr lang="zh-CN" altLang="en-US" b="1" smtClean="0">
                          <a:latin typeface="Times New Roman" panose="02020603050405020304" pitchFamily="18" charset="0"/>
                          <a:ea typeface="+mn-ea"/>
                          <a:cs typeface="Times New Roman" panose="02020603050405020304" pitchFamily="18" charset="0"/>
                        </a:rPr>
                        <a:t>模式</a:t>
                      </a:r>
                      <a:endParaRPr lang="zh-CN" altLang="en-US" b="1">
                        <a:latin typeface="Times New Roman" panose="02020603050405020304" pitchFamily="18" charset="0"/>
                        <a:ea typeface="+mn-ea"/>
                        <a:cs typeface="Times New Roman" panose="02020603050405020304" pitchFamily="18" charset="0"/>
                      </a:endParaRPr>
                    </a:p>
                  </a:txBody>
                  <a:tcPr/>
                </a:tc>
                <a:tc>
                  <a:txBody>
                    <a:bodyPr/>
                    <a:lstStyle/>
                    <a:p>
                      <a:r>
                        <a:rPr lang="zh-CN" altLang="en-US" b="1" smtClean="0">
                          <a:latin typeface="Times New Roman" panose="02020603050405020304" pitchFamily="18" charset="0"/>
                          <a:ea typeface="+mn-ea"/>
                          <a:cs typeface="Times New Roman" panose="02020603050405020304" pitchFamily="18" charset="0"/>
                        </a:rPr>
                        <a:t>发布</a:t>
                      </a:r>
                      <a:endParaRPr lang="en-US" altLang="zh-CN" b="1" smtClean="0">
                        <a:latin typeface="Times New Roman" panose="02020603050405020304" pitchFamily="18" charset="0"/>
                        <a:ea typeface="+mn-ea"/>
                        <a:cs typeface="Times New Roman" panose="02020603050405020304" pitchFamily="18" charset="0"/>
                      </a:endParaRPr>
                    </a:p>
                    <a:p>
                      <a:r>
                        <a:rPr lang="zh-CN" altLang="en-US" b="1" smtClean="0">
                          <a:latin typeface="Times New Roman" panose="02020603050405020304" pitchFamily="18" charset="0"/>
                          <a:ea typeface="+mn-ea"/>
                          <a:cs typeface="Times New Roman" panose="02020603050405020304" pitchFamily="18" charset="0"/>
                        </a:rPr>
                        <a:t>时间</a:t>
                      </a:r>
                      <a:endParaRPr lang="zh-CN" altLang="en-US" b="1">
                        <a:latin typeface="Times New Roman" panose="02020603050405020304" pitchFamily="18" charset="0"/>
                        <a:ea typeface="+mn-ea"/>
                        <a:cs typeface="Times New Roman" panose="02020603050405020304" pitchFamily="18" charset="0"/>
                      </a:endParaRPr>
                    </a:p>
                  </a:txBody>
                  <a:tcPr/>
                </a:tc>
                <a:tc>
                  <a:txBody>
                    <a:bodyPr/>
                    <a:lstStyle/>
                    <a:p>
                      <a:r>
                        <a:rPr lang="zh-CN" altLang="en-US" b="1" smtClean="0">
                          <a:latin typeface="Times New Roman" panose="02020603050405020304" pitchFamily="18" charset="0"/>
                          <a:ea typeface="+mn-ea"/>
                          <a:cs typeface="Times New Roman" panose="02020603050405020304" pitchFamily="18" charset="0"/>
                        </a:rPr>
                        <a:t>  频段</a:t>
                      </a:r>
                      <a:endParaRPr lang="en-US" altLang="zh-CN" b="1" smtClean="0">
                        <a:latin typeface="Times New Roman" panose="02020603050405020304" pitchFamily="18" charset="0"/>
                        <a:ea typeface="+mn-ea"/>
                        <a:cs typeface="Times New Roman" panose="02020603050405020304" pitchFamily="18" charset="0"/>
                      </a:endParaRPr>
                    </a:p>
                    <a:p>
                      <a:pPr marL="0" indent="0"/>
                      <a:r>
                        <a:rPr lang="zh-CN" altLang="en-US" b="1" smtClean="0">
                          <a:latin typeface="Times New Roman" panose="02020603050405020304" pitchFamily="18" charset="0"/>
                          <a:ea typeface="+mn-ea"/>
                          <a:cs typeface="Times New Roman" panose="02020603050405020304" pitchFamily="18" charset="0"/>
                        </a:rPr>
                        <a:t>（</a:t>
                      </a:r>
                      <a:r>
                        <a:rPr lang="en-US" altLang="zh-CN" b="1" smtClean="0">
                          <a:latin typeface="Times New Roman" panose="02020603050405020304" pitchFamily="18" charset="0"/>
                          <a:ea typeface="+mn-ea"/>
                          <a:cs typeface="Times New Roman" panose="02020603050405020304" pitchFamily="18" charset="0"/>
                        </a:rPr>
                        <a:t>GHz</a:t>
                      </a:r>
                      <a:r>
                        <a:rPr lang="zh-CN" altLang="en-US" b="1" smtClean="0">
                          <a:latin typeface="Times New Roman" panose="02020603050405020304" pitchFamily="18" charset="0"/>
                          <a:ea typeface="+mn-ea"/>
                          <a:cs typeface="Times New Roman" panose="02020603050405020304" pitchFamily="18" charset="0"/>
                        </a:rPr>
                        <a:t>）</a:t>
                      </a:r>
                      <a:endParaRPr lang="zh-CN" altLang="en-US" b="1">
                        <a:latin typeface="Times New Roman" panose="02020603050405020304" pitchFamily="18" charset="0"/>
                        <a:ea typeface="+mn-ea"/>
                        <a:cs typeface="Times New Roman" panose="02020603050405020304" pitchFamily="18" charset="0"/>
                      </a:endParaRPr>
                    </a:p>
                  </a:txBody>
                  <a:tcPr/>
                </a:tc>
                <a:tc>
                  <a:txBody>
                    <a:bodyPr/>
                    <a:lstStyle/>
                    <a:p>
                      <a:r>
                        <a:rPr lang="zh-CN" altLang="en-US" b="1" smtClean="0">
                          <a:latin typeface="Times New Roman" panose="02020603050405020304" pitchFamily="18" charset="0"/>
                          <a:ea typeface="+mn-ea"/>
                          <a:cs typeface="Times New Roman" panose="02020603050405020304" pitchFamily="18" charset="0"/>
                        </a:rPr>
                        <a:t>  带宽</a:t>
                      </a:r>
                      <a:endParaRPr lang="en-US" altLang="zh-CN" b="1" smtClean="0">
                        <a:latin typeface="Times New Roman" panose="02020603050405020304" pitchFamily="18" charset="0"/>
                        <a:ea typeface="+mn-ea"/>
                        <a:cs typeface="Times New Roman" panose="02020603050405020304" pitchFamily="18" charset="0"/>
                      </a:endParaRPr>
                    </a:p>
                    <a:p>
                      <a:r>
                        <a:rPr lang="en-US" altLang="zh-CN" b="1" smtClean="0">
                          <a:latin typeface="Times New Roman" panose="02020603050405020304" pitchFamily="18" charset="0"/>
                          <a:ea typeface="+mn-ea"/>
                          <a:cs typeface="Times New Roman" panose="02020603050405020304" pitchFamily="18" charset="0"/>
                        </a:rPr>
                        <a:t>(Mbit/s)</a:t>
                      </a:r>
                      <a:endParaRPr lang="zh-CN" altLang="en-US" b="1">
                        <a:latin typeface="Times New Roman" panose="02020603050405020304" pitchFamily="18" charset="0"/>
                        <a:ea typeface="+mn-ea"/>
                        <a:cs typeface="Times New Roman" panose="02020603050405020304" pitchFamily="18" charset="0"/>
                      </a:endParaRPr>
                    </a:p>
                  </a:txBody>
                  <a:tcPr/>
                </a:tc>
                <a:tc>
                  <a:txBody>
                    <a:bodyPr/>
                    <a:lstStyle/>
                    <a:p>
                      <a:r>
                        <a:rPr lang="zh-CN" altLang="en-US" b="1" smtClean="0">
                          <a:latin typeface="Times New Roman" panose="02020603050405020304" pitchFamily="18" charset="0"/>
                          <a:ea typeface="+mn-ea"/>
                          <a:cs typeface="Times New Roman" panose="02020603050405020304" pitchFamily="18" charset="0"/>
                        </a:rPr>
                        <a:t>调制方式</a:t>
                      </a:r>
                      <a:endParaRPr lang="zh-CN" altLang="en-US" b="1">
                        <a:latin typeface="Times New Roman" panose="02020603050405020304" pitchFamily="18" charset="0"/>
                        <a:ea typeface="+mn-ea"/>
                        <a:cs typeface="Times New Roman" panose="02020603050405020304" pitchFamily="18" charset="0"/>
                      </a:endParaRPr>
                    </a:p>
                  </a:txBody>
                  <a:tcPr/>
                </a:tc>
                <a:tc>
                  <a:txBody>
                    <a:bodyPr/>
                    <a:lstStyle/>
                    <a:p>
                      <a:r>
                        <a:rPr lang="zh-CN" altLang="en-US" b="1" smtClean="0">
                          <a:latin typeface="Times New Roman" panose="02020603050405020304" pitchFamily="18" charset="0"/>
                          <a:ea typeface="+mn-ea"/>
                          <a:cs typeface="Times New Roman" panose="02020603050405020304" pitchFamily="18" charset="0"/>
                        </a:rPr>
                        <a:t>室内覆盖半径</a:t>
                      </a:r>
                      <a:r>
                        <a:rPr lang="en-US" altLang="zh-CN" b="1" smtClean="0">
                          <a:latin typeface="Times New Roman" panose="02020603050405020304" pitchFamily="18" charset="0"/>
                          <a:ea typeface="+mn-ea"/>
                          <a:cs typeface="Times New Roman" panose="02020603050405020304" pitchFamily="18" charset="0"/>
                        </a:rPr>
                        <a:t>(m)</a:t>
                      </a:r>
                      <a:endParaRPr lang="zh-CN" altLang="en-US" b="1">
                        <a:latin typeface="Times New Roman" panose="02020603050405020304" pitchFamily="18" charset="0"/>
                        <a:ea typeface="+mn-ea"/>
                        <a:cs typeface="Times New Roman" panose="02020603050405020304" pitchFamily="18" charset="0"/>
                      </a:endParaRPr>
                    </a:p>
                  </a:txBody>
                  <a:tcPr/>
                </a:tc>
                <a:tc>
                  <a:txBody>
                    <a:bodyPr/>
                    <a:lstStyle/>
                    <a:p>
                      <a:r>
                        <a:rPr lang="zh-CN" altLang="en-US" b="1" smtClean="0">
                          <a:latin typeface="Times New Roman" panose="02020603050405020304" pitchFamily="18" charset="0"/>
                          <a:ea typeface="+mn-ea"/>
                          <a:cs typeface="Times New Roman" panose="02020603050405020304" pitchFamily="18" charset="0"/>
                        </a:rPr>
                        <a:t>室外覆盖半径</a:t>
                      </a:r>
                      <a:r>
                        <a:rPr lang="en-US" altLang="zh-CN" b="1" smtClean="0">
                          <a:latin typeface="Times New Roman" panose="02020603050405020304" pitchFamily="18" charset="0"/>
                          <a:ea typeface="+mn-ea"/>
                          <a:cs typeface="Times New Roman" panose="02020603050405020304" pitchFamily="18" charset="0"/>
                        </a:rPr>
                        <a:t>(m)</a:t>
                      </a:r>
                      <a:endParaRPr lang="zh-CN" altLang="en-US" b="1">
                        <a:latin typeface="Times New Roman" panose="02020603050405020304" pitchFamily="18" charset="0"/>
                        <a:ea typeface="+mn-ea"/>
                        <a:cs typeface="Times New Roman" panose="02020603050405020304" pitchFamily="18" charset="0"/>
                      </a:endParaRPr>
                    </a:p>
                  </a:txBody>
                  <a:tcPr/>
                </a:tc>
              </a:tr>
              <a:tr h="427569">
                <a:tc>
                  <a:txBody>
                    <a:bodyPr/>
                    <a:lstStyle/>
                    <a:p>
                      <a:r>
                        <a:rPr lang="en-US" altLang="zh-CN" b="1" smtClean="0">
                          <a:latin typeface="Times New Roman" panose="02020603050405020304" pitchFamily="18" charset="0"/>
                          <a:ea typeface="+mn-ea"/>
                          <a:cs typeface="Times New Roman" panose="02020603050405020304" pitchFamily="18" charset="0"/>
                        </a:rPr>
                        <a:t>     a</a:t>
                      </a:r>
                      <a:endParaRPr lang="zh-CN" altLang="en-US" b="1">
                        <a:latin typeface="Times New Roman" panose="02020603050405020304" pitchFamily="18" charset="0"/>
                        <a:ea typeface="+mn-ea"/>
                        <a:cs typeface="Times New Roman" panose="02020603050405020304" pitchFamily="18" charset="0"/>
                      </a:endParaRPr>
                    </a:p>
                  </a:txBody>
                  <a:tcPr/>
                </a:tc>
                <a:tc>
                  <a:txBody>
                    <a:bodyPr/>
                    <a:lstStyle/>
                    <a:p>
                      <a:r>
                        <a:rPr lang="en-US" altLang="zh-CN" b="1" smtClean="0">
                          <a:latin typeface="Times New Roman" panose="02020603050405020304" pitchFamily="18" charset="0"/>
                          <a:ea typeface="+mn-ea"/>
                          <a:cs typeface="Times New Roman" panose="02020603050405020304" pitchFamily="18" charset="0"/>
                        </a:rPr>
                        <a:t>1999</a:t>
                      </a:r>
                      <a:endParaRPr lang="zh-CN" altLang="en-US" b="1">
                        <a:latin typeface="Times New Roman" panose="02020603050405020304" pitchFamily="18" charset="0"/>
                        <a:ea typeface="+mn-ea"/>
                        <a:cs typeface="Times New Roman" panose="02020603050405020304" pitchFamily="18" charset="0"/>
                      </a:endParaRPr>
                    </a:p>
                  </a:txBody>
                  <a:tcPr/>
                </a:tc>
                <a:tc>
                  <a:txBody>
                    <a:bodyPr/>
                    <a:lstStyle/>
                    <a:p>
                      <a:r>
                        <a:rPr lang="en-US" altLang="zh-CN" b="1" smtClean="0">
                          <a:latin typeface="Times New Roman" panose="02020603050405020304" pitchFamily="18" charset="0"/>
                          <a:ea typeface="+mn-ea"/>
                          <a:cs typeface="Times New Roman" panose="02020603050405020304" pitchFamily="18" charset="0"/>
                        </a:rPr>
                        <a:t>     5</a:t>
                      </a:r>
                      <a:endParaRPr lang="zh-CN" altLang="en-US" b="1">
                        <a:latin typeface="Times New Roman" panose="02020603050405020304" pitchFamily="18" charset="0"/>
                        <a:ea typeface="+mn-ea"/>
                        <a:cs typeface="Times New Roman" panose="02020603050405020304" pitchFamily="18" charset="0"/>
                      </a:endParaRPr>
                    </a:p>
                  </a:txBody>
                  <a:tcPr/>
                </a:tc>
                <a:tc>
                  <a:txBody>
                    <a:bodyPr/>
                    <a:lstStyle/>
                    <a:p>
                      <a:r>
                        <a:rPr lang="en-US" altLang="zh-CN" b="1" smtClean="0">
                          <a:latin typeface="Times New Roman" panose="02020603050405020304" pitchFamily="18" charset="0"/>
                          <a:ea typeface="+mn-ea"/>
                          <a:cs typeface="Times New Roman" panose="02020603050405020304" pitchFamily="18" charset="0"/>
                        </a:rPr>
                        <a:t>    54</a:t>
                      </a:r>
                      <a:endParaRPr lang="zh-CN" altLang="en-US" b="1">
                        <a:latin typeface="Times New Roman" panose="02020603050405020304" pitchFamily="18" charset="0"/>
                        <a:ea typeface="+mn-ea"/>
                        <a:cs typeface="Times New Roman" panose="02020603050405020304" pitchFamily="18" charset="0"/>
                      </a:endParaRPr>
                    </a:p>
                  </a:txBody>
                  <a:tcPr/>
                </a:tc>
                <a:tc>
                  <a:txBody>
                    <a:bodyPr/>
                    <a:lstStyle/>
                    <a:p>
                      <a:r>
                        <a:rPr lang="en-US" altLang="zh-CN" b="1" smtClean="0">
                          <a:latin typeface="Times New Roman" panose="02020603050405020304" pitchFamily="18" charset="0"/>
                          <a:ea typeface="+mn-ea"/>
                          <a:cs typeface="Times New Roman" panose="02020603050405020304" pitchFamily="18" charset="0"/>
                        </a:rPr>
                        <a:t>   OFDM</a:t>
                      </a:r>
                      <a:endParaRPr lang="zh-CN" altLang="en-US" b="1">
                        <a:latin typeface="Times New Roman" panose="02020603050405020304" pitchFamily="18" charset="0"/>
                        <a:ea typeface="+mn-ea"/>
                        <a:cs typeface="Times New Roman" panose="02020603050405020304" pitchFamily="18" charset="0"/>
                      </a:endParaRPr>
                    </a:p>
                  </a:txBody>
                  <a:tcPr/>
                </a:tc>
                <a:tc>
                  <a:txBody>
                    <a:bodyPr/>
                    <a:lstStyle/>
                    <a:p>
                      <a:r>
                        <a:rPr lang="en-US" altLang="zh-CN" b="1" smtClean="0">
                          <a:latin typeface="Times New Roman" panose="02020603050405020304" pitchFamily="18" charset="0"/>
                          <a:ea typeface="+mn-ea"/>
                          <a:cs typeface="Times New Roman" panose="02020603050405020304" pitchFamily="18" charset="0"/>
                        </a:rPr>
                        <a:t>   35</a:t>
                      </a:r>
                      <a:endParaRPr lang="zh-CN" altLang="en-US" b="1">
                        <a:latin typeface="Times New Roman" panose="02020603050405020304" pitchFamily="18" charset="0"/>
                        <a:ea typeface="+mn-ea"/>
                        <a:cs typeface="Times New Roman" panose="02020603050405020304" pitchFamily="18" charset="0"/>
                      </a:endParaRPr>
                    </a:p>
                  </a:txBody>
                  <a:tcPr/>
                </a:tc>
                <a:tc>
                  <a:txBody>
                    <a:bodyPr/>
                    <a:lstStyle/>
                    <a:p>
                      <a:r>
                        <a:rPr lang="en-US" altLang="zh-CN" b="1" smtClean="0">
                          <a:latin typeface="Times New Roman" panose="02020603050405020304" pitchFamily="18" charset="0"/>
                          <a:ea typeface="+mn-ea"/>
                          <a:cs typeface="Times New Roman" panose="02020603050405020304" pitchFamily="18" charset="0"/>
                        </a:rPr>
                        <a:t>    120</a:t>
                      </a:r>
                      <a:endParaRPr lang="zh-CN" altLang="en-US" b="1">
                        <a:latin typeface="Times New Roman" panose="02020603050405020304" pitchFamily="18" charset="0"/>
                        <a:ea typeface="+mn-ea"/>
                        <a:cs typeface="Times New Roman" panose="02020603050405020304" pitchFamily="18" charset="0"/>
                      </a:endParaRPr>
                    </a:p>
                  </a:txBody>
                  <a:tcPr/>
                </a:tc>
              </a:tr>
              <a:tr h="427569">
                <a:tc>
                  <a:txBody>
                    <a:bodyPr/>
                    <a:lstStyle/>
                    <a:p>
                      <a:r>
                        <a:rPr lang="en-US" altLang="zh-CN" b="1" smtClean="0">
                          <a:latin typeface="Times New Roman" panose="02020603050405020304" pitchFamily="18" charset="0"/>
                          <a:ea typeface="+mn-ea"/>
                          <a:cs typeface="Times New Roman" panose="02020603050405020304" pitchFamily="18" charset="0"/>
                        </a:rPr>
                        <a:t>     b</a:t>
                      </a:r>
                      <a:endParaRPr lang="zh-CN" altLang="en-US" b="1">
                        <a:latin typeface="Times New Roman" panose="02020603050405020304" pitchFamily="18" charset="0"/>
                        <a:ea typeface="+mn-ea"/>
                        <a:cs typeface="Times New Roman" panose="02020603050405020304" pitchFamily="18" charset="0"/>
                      </a:endParaRPr>
                    </a:p>
                  </a:txBody>
                  <a:tcPr/>
                </a:tc>
                <a:tc>
                  <a:txBody>
                    <a:bodyPr/>
                    <a:lstStyle/>
                    <a:p>
                      <a:r>
                        <a:rPr lang="en-US" altLang="zh-CN" b="1" smtClean="0">
                          <a:latin typeface="Times New Roman" panose="02020603050405020304" pitchFamily="18" charset="0"/>
                          <a:ea typeface="+mn-ea"/>
                          <a:cs typeface="Times New Roman" panose="02020603050405020304" pitchFamily="18" charset="0"/>
                        </a:rPr>
                        <a:t>1999</a:t>
                      </a:r>
                      <a:endParaRPr lang="zh-CN" altLang="en-US" b="1">
                        <a:latin typeface="Times New Roman" panose="02020603050405020304" pitchFamily="18" charset="0"/>
                        <a:ea typeface="+mn-ea"/>
                        <a:cs typeface="Times New Roman" panose="02020603050405020304" pitchFamily="18" charset="0"/>
                      </a:endParaRPr>
                    </a:p>
                  </a:txBody>
                  <a:tcPr/>
                </a:tc>
                <a:tc>
                  <a:txBody>
                    <a:bodyPr/>
                    <a:lstStyle/>
                    <a:p>
                      <a:r>
                        <a:rPr lang="en-US" altLang="zh-CN" b="1" smtClean="0">
                          <a:latin typeface="Times New Roman" panose="02020603050405020304" pitchFamily="18" charset="0"/>
                          <a:ea typeface="+mn-ea"/>
                          <a:cs typeface="Times New Roman" panose="02020603050405020304" pitchFamily="18" charset="0"/>
                        </a:rPr>
                        <a:t>     2.4</a:t>
                      </a:r>
                      <a:endParaRPr lang="zh-CN" altLang="en-US" b="1">
                        <a:latin typeface="Times New Roman" panose="02020603050405020304" pitchFamily="18" charset="0"/>
                        <a:ea typeface="+mn-ea"/>
                        <a:cs typeface="Times New Roman" panose="02020603050405020304" pitchFamily="18" charset="0"/>
                      </a:endParaRPr>
                    </a:p>
                  </a:txBody>
                  <a:tcPr/>
                </a:tc>
                <a:tc>
                  <a:txBody>
                    <a:bodyPr/>
                    <a:lstStyle/>
                    <a:p>
                      <a:r>
                        <a:rPr lang="en-US" altLang="zh-CN" b="1" smtClean="0">
                          <a:latin typeface="Times New Roman" panose="02020603050405020304" pitchFamily="18" charset="0"/>
                          <a:ea typeface="+mn-ea"/>
                          <a:cs typeface="Times New Roman" panose="02020603050405020304" pitchFamily="18" charset="0"/>
                        </a:rPr>
                        <a:t>    11</a:t>
                      </a:r>
                      <a:endParaRPr lang="zh-CN" altLang="en-US" b="1">
                        <a:latin typeface="Times New Roman" panose="02020603050405020304" pitchFamily="18" charset="0"/>
                        <a:ea typeface="+mn-ea"/>
                        <a:cs typeface="Times New Roman" panose="02020603050405020304" pitchFamily="18" charset="0"/>
                      </a:endParaRPr>
                    </a:p>
                  </a:txBody>
                  <a:tcPr/>
                </a:tc>
                <a:tc>
                  <a:txBody>
                    <a:bodyPr/>
                    <a:lstStyle/>
                    <a:p>
                      <a:r>
                        <a:rPr lang="en-US" altLang="zh-CN" b="1" smtClean="0">
                          <a:latin typeface="Times New Roman" panose="02020603050405020304" pitchFamily="18" charset="0"/>
                          <a:ea typeface="+mn-ea"/>
                          <a:cs typeface="Times New Roman" panose="02020603050405020304" pitchFamily="18" charset="0"/>
                        </a:rPr>
                        <a:t>   DSSS</a:t>
                      </a:r>
                      <a:endParaRPr lang="zh-CN" altLang="en-US" b="1">
                        <a:latin typeface="Times New Roman" panose="02020603050405020304" pitchFamily="18" charset="0"/>
                        <a:ea typeface="+mn-ea"/>
                        <a:cs typeface="Times New Roman" panose="02020603050405020304" pitchFamily="18" charset="0"/>
                      </a:endParaRPr>
                    </a:p>
                  </a:txBody>
                  <a:tcPr/>
                </a:tc>
                <a:tc>
                  <a:txBody>
                    <a:bodyPr/>
                    <a:lstStyle/>
                    <a:p>
                      <a:r>
                        <a:rPr lang="en-US" altLang="zh-CN" b="1" smtClean="0">
                          <a:latin typeface="Times New Roman" panose="02020603050405020304" pitchFamily="18" charset="0"/>
                          <a:ea typeface="+mn-ea"/>
                          <a:cs typeface="Times New Roman" panose="02020603050405020304" pitchFamily="18" charset="0"/>
                        </a:rPr>
                        <a:t>   38</a:t>
                      </a:r>
                      <a:endParaRPr lang="zh-CN" altLang="en-US" b="1">
                        <a:latin typeface="Times New Roman" panose="02020603050405020304" pitchFamily="18" charset="0"/>
                        <a:ea typeface="+mn-ea"/>
                        <a:cs typeface="Times New Roman" panose="02020603050405020304" pitchFamily="18" charset="0"/>
                      </a:endParaRPr>
                    </a:p>
                  </a:txBody>
                  <a:tcPr/>
                </a:tc>
                <a:tc>
                  <a:txBody>
                    <a:bodyPr/>
                    <a:lstStyle/>
                    <a:p>
                      <a:r>
                        <a:rPr lang="en-US" altLang="zh-CN" b="1" smtClean="0">
                          <a:latin typeface="Times New Roman" panose="02020603050405020304" pitchFamily="18" charset="0"/>
                          <a:ea typeface="+mn-ea"/>
                          <a:cs typeface="Times New Roman" panose="02020603050405020304" pitchFamily="18" charset="0"/>
                        </a:rPr>
                        <a:t>    140</a:t>
                      </a:r>
                      <a:endParaRPr lang="zh-CN" altLang="en-US" b="1">
                        <a:latin typeface="Times New Roman" panose="02020603050405020304" pitchFamily="18" charset="0"/>
                        <a:ea typeface="+mn-ea"/>
                        <a:cs typeface="Times New Roman" panose="02020603050405020304" pitchFamily="18" charset="0"/>
                      </a:endParaRPr>
                    </a:p>
                  </a:txBody>
                  <a:tcPr/>
                </a:tc>
              </a:tr>
              <a:tr h="490450">
                <a:tc>
                  <a:txBody>
                    <a:bodyPr/>
                    <a:lstStyle/>
                    <a:p>
                      <a:r>
                        <a:rPr lang="en-US" altLang="zh-CN" b="1" smtClean="0">
                          <a:latin typeface="Times New Roman" panose="02020603050405020304" pitchFamily="18" charset="0"/>
                          <a:ea typeface="+mn-ea"/>
                          <a:cs typeface="Times New Roman" panose="02020603050405020304" pitchFamily="18" charset="0"/>
                        </a:rPr>
                        <a:t>     g</a:t>
                      </a:r>
                      <a:endParaRPr lang="zh-CN" altLang="en-US" b="1">
                        <a:latin typeface="Times New Roman" panose="02020603050405020304" pitchFamily="18" charset="0"/>
                        <a:ea typeface="+mn-ea"/>
                        <a:cs typeface="Times New Roman" panose="02020603050405020304" pitchFamily="18" charset="0"/>
                      </a:endParaRPr>
                    </a:p>
                  </a:txBody>
                  <a:tcPr/>
                </a:tc>
                <a:tc>
                  <a:txBody>
                    <a:bodyPr/>
                    <a:lstStyle/>
                    <a:p>
                      <a:r>
                        <a:rPr lang="en-US" altLang="zh-CN" b="1" smtClean="0">
                          <a:latin typeface="Times New Roman" panose="02020603050405020304" pitchFamily="18" charset="0"/>
                          <a:ea typeface="+mn-ea"/>
                          <a:cs typeface="Times New Roman" panose="02020603050405020304" pitchFamily="18" charset="0"/>
                        </a:rPr>
                        <a:t>2003</a:t>
                      </a:r>
                      <a:endParaRPr lang="zh-CN" altLang="en-US" b="1">
                        <a:latin typeface="Times New Roman" panose="02020603050405020304" pitchFamily="18" charset="0"/>
                        <a:ea typeface="+mn-ea"/>
                        <a:cs typeface="Times New Roman" panose="02020603050405020304" pitchFamily="18" charset="0"/>
                      </a:endParaRPr>
                    </a:p>
                  </a:txBody>
                  <a:tcPr/>
                </a:tc>
                <a:tc>
                  <a:txBody>
                    <a:bodyPr/>
                    <a:lstStyle/>
                    <a:p>
                      <a:r>
                        <a:rPr lang="en-US" altLang="zh-CN" b="1" smtClean="0">
                          <a:latin typeface="Times New Roman" panose="02020603050405020304" pitchFamily="18" charset="0"/>
                          <a:ea typeface="+mn-ea"/>
                          <a:cs typeface="Times New Roman" panose="02020603050405020304" pitchFamily="18" charset="0"/>
                        </a:rPr>
                        <a:t>     2.4</a:t>
                      </a:r>
                      <a:endParaRPr lang="zh-CN" altLang="en-US" b="1">
                        <a:latin typeface="Times New Roman" panose="02020603050405020304" pitchFamily="18" charset="0"/>
                        <a:ea typeface="+mn-ea"/>
                        <a:cs typeface="Times New Roman" panose="02020603050405020304" pitchFamily="18" charset="0"/>
                      </a:endParaRPr>
                    </a:p>
                  </a:txBody>
                  <a:tcPr/>
                </a:tc>
                <a:tc>
                  <a:txBody>
                    <a:bodyPr/>
                    <a:lstStyle/>
                    <a:p>
                      <a:r>
                        <a:rPr lang="en-US" altLang="zh-CN" b="1" smtClean="0">
                          <a:latin typeface="Times New Roman" panose="02020603050405020304" pitchFamily="18" charset="0"/>
                          <a:ea typeface="+mn-ea"/>
                          <a:cs typeface="Times New Roman" panose="02020603050405020304" pitchFamily="18" charset="0"/>
                        </a:rPr>
                        <a:t>    54</a:t>
                      </a:r>
                      <a:endParaRPr lang="zh-CN" altLang="en-US" b="1">
                        <a:latin typeface="Times New Roman" panose="02020603050405020304" pitchFamily="18" charset="0"/>
                        <a:ea typeface="+mn-ea"/>
                        <a:cs typeface="Times New Roman" panose="02020603050405020304" pitchFamily="18" charset="0"/>
                      </a:endParaRPr>
                    </a:p>
                  </a:txBody>
                  <a:tcPr/>
                </a:tc>
                <a:tc>
                  <a:txBody>
                    <a:bodyPr/>
                    <a:lstStyle/>
                    <a:p>
                      <a:r>
                        <a:rPr lang="en-US" altLang="zh-CN" b="1" smtClean="0">
                          <a:latin typeface="Times New Roman" panose="02020603050405020304" pitchFamily="18" charset="0"/>
                          <a:ea typeface="+mn-ea"/>
                          <a:cs typeface="Times New Roman" panose="02020603050405020304" pitchFamily="18" charset="0"/>
                        </a:rPr>
                        <a:t>   OFDM</a:t>
                      </a:r>
                      <a:endParaRPr lang="zh-CN" altLang="en-US" b="1">
                        <a:latin typeface="Times New Roman" panose="02020603050405020304" pitchFamily="18" charset="0"/>
                        <a:ea typeface="+mn-ea"/>
                        <a:cs typeface="Times New Roman" panose="02020603050405020304" pitchFamily="18" charset="0"/>
                      </a:endParaRPr>
                    </a:p>
                  </a:txBody>
                  <a:tcPr/>
                </a:tc>
                <a:tc>
                  <a:txBody>
                    <a:bodyPr/>
                    <a:lstStyle/>
                    <a:p>
                      <a:r>
                        <a:rPr lang="en-US" altLang="zh-CN" b="1" smtClean="0">
                          <a:latin typeface="Times New Roman" panose="02020603050405020304" pitchFamily="18" charset="0"/>
                          <a:ea typeface="+mn-ea"/>
                          <a:cs typeface="Times New Roman" panose="02020603050405020304" pitchFamily="18" charset="0"/>
                        </a:rPr>
                        <a:t>   38</a:t>
                      </a:r>
                      <a:endParaRPr lang="zh-CN" altLang="en-US" b="1">
                        <a:latin typeface="Times New Roman" panose="02020603050405020304" pitchFamily="18" charset="0"/>
                        <a:ea typeface="+mn-ea"/>
                        <a:cs typeface="Times New Roman" panose="02020603050405020304" pitchFamily="18" charset="0"/>
                      </a:endParaRPr>
                    </a:p>
                  </a:txBody>
                  <a:tcPr/>
                </a:tc>
                <a:tc>
                  <a:txBody>
                    <a:bodyPr/>
                    <a:lstStyle/>
                    <a:p>
                      <a:r>
                        <a:rPr lang="en-US" altLang="zh-CN" b="1" smtClean="0">
                          <a:latin typeface="Times New Roman" panose="02020603050405020304" pitchFamily="18" charset="0"/>
                          <a:ea typeface="+mn-ea"/>
                          <a:cs typeface="Times New Roman" panose="02020603050405020304" pitchFamily="18" charset="0"/>
                        </a:rPr>
                        <a:t>    140</a:t>
                      </a:r>
                      <a:endParaRPr lang="zh-CN" altLang="en-US" b="1">
                        <a:latin typeface="Times New Roman" panose="02020603050405020304" pitchFamily="18" charset="0"/>
                        <a:ea typeface="+mn-ea"/>
                        <a:cs typeface="Times New Roman" panose="02020603050405020304" pitchFamily="18" charset="0"/>
                      </a:endParaRPr>
                    </a:p>
                  </a:txBody>
                  <a:tcPr/>
                </a:tc>
              </a:tr>
              <a:tr h="427569">
                <a:tc>
                  <a:txBody>
                    <a:bodyPr/>
                    <a:lstStyle/>
                    <a:p>
                      <a:r>
                        <a:rPr lang="en-US" altLang="zh-CN" b="1" smtClean="0">
                          <a:latin typeface="Times New Roman" panose="02020603050405020304" pitchFamily="18" charset="0"/>
                          <a:ea typeface="+mn-ea"/>
                          <a:cs typeface="Times New Roman" panose="02020603050405020304" pitchFamily="18" charset="0"/>
                        </a:rPr>
                        <a:t>     n</a:t>
                      </a:r>
                      <a:endParaRPr lang="zh-CN" altLang="en-US" b="1">
                        <a:latin typeface="Times New Roman" panose="02020603050405020304" pitchFamily="18" charset="0"/>
                        <a:ea typeface="+mn-ea"/>
                        <a:cs typeface="Times New Roman" panose="02020603050405020304" pitchFamily="18" charset="0"/>
                      </a:endParaRPr>
                    </a:p>
                  </a:txBody>
                  <a:tcPr/>
                </a:tc>
                <a:tc>
                  <a:txBody>
                    <a:bodyPr/>
                    <a:lstStyle/>
                    <a:p>
                      <a:r>
                        <a:rPr lang="en-US" altLang="zh-CN" b="1" smtClean="0">
                          <a:latin typeface="Times New Roman" panose="02020603050405020304" pitchFamily="18" charset="0"/>
                          <a:ea typeface="+mn-ea"/>
                          <a:cs typeface="Times New Roman" panose="02020603050405020304" pitchFamily="18" charset="0"/>
                        </a:rPr>
                        <a:t>2009</a:t>
                      </a:r>
                      <a:endParaRPr lang="zh-CN" altLang="en-US" b="1">
                        <a:latin typeface="Times New Roman" panose="02020603050405020304" pitchFamily="18" charset="0"/>
                        <a:ea typeface="+mn-ea"/>
                        <a:cs typeface="Times New Roman" panose="02020603050405020304" pitchFamily="18" charset="0"/>
                      </a:endParaRPr>
                    </a:p>
                  </a:txBody>
                  <a:tcPr/>
                </a:tc>
                <a:tc>
                  <a:txBody>
                    <a:bodyPr/>
                    <a:lstStyle/>
                    <a:p>
                      <a:r>
                        <a:rPr lang="en-US" altLang="zh-CN" b="1" smtClean="0">
                          <a:latin typeface="Times New Roman" panose="02020603050405020304" pitchFamily="18" charset="0"/>
                          <a:ea typeface="+mn-ea"/>
                          <a:cs typeface="Times New Roman" panose="02020603050405020304" pitchFamily="18" charset="0"/>
                        </a:rPr>
                        <a:t>  2.4/5</a:t>
                      </a:r>
                      <a:endParaRPr lang="zh-CN" altLang="en-US" b="1">
                        <a:latin typeface="Times New Roman" panose="02020603050405020304" pitchFamily="18" charset="0"/>
                        <a:ea typeface="+mn-ea"/>
                        <a:cs typeface="Times New Roman" panose="02020603050405020304" pitchFamily="18" charset="0"/>
                      </a:endParaRPr>
                    </a:p>
                  </a:txBody>
                  <a:tcPr/>
                </a:tc>
                <a:tc>
                  <a:txBody>
                    <a:bodyPr/>
                    <a:lstStyle/>
                    <a:p>
                      <a:r>
                        <a:rPr lang="en-US" altLang="zh-CN" b="1" smtClean="0">
                          <a:latin typeface="Times New Roman" panose="02020603050405020304" pitchFamily="18" charset="0"/>
                          <a:ea typeface="+mn-ea"/>
                          <a:cs typeface="Times New Roman" panose="02020603050405020304" pitchFamily="18" charset="0"/>
                        </a:rPr>
                        <a:t>    300</a:t>
                      </a:r>
                      <a:endParaRPr lang="zh-CN" altLang="en-US" b="1">
                        <a:latin typeface="Times New Roman" panose="02020603050405020304" pitchFamily="18" charset="0"/>
                        <a:ea typeface="+mn-ea"/>
                        <a:cs typeface="Times New Roman" panose="02020603050405020304" pitchFamily="18" charset="0"/>
                      </a:endParaRPr>
                    </a:p>
                  </a:txBody>
                  <a:tcPr/>
                </a:tc>
                <a:tc>
                  <a:txBody>
                    <a:bodyPr/>
                    <a:lstStyle/>
                    <a:p>
                      <a:r>
                        <a:rPr lang="en-US" altLang="zh-CN" b="1" smtClean="0">
                          <a:latin typeface="Times New Roman" panose="02020603050405020304" pitchFamily="18" charset="0"/>
                          <a:ea typeface="+mn-ea"/>
                          <a:cs typeface="Times New Roman" panose="02020603050405020304" pitchFamily="18" charset="0"/>
                        </a:rPr>
                        <a:t>   OFDM</a:t>
                      </a:r>
                      <a:endParaRPr lang="zh-CN" altLang="en-US" b="1">
                        <a:latin typeface="Times New Roman" panose="02020603050405020304" pitchFamily="18" charset="0"/>
                        <a:ea typeface="+mn-ea"/>
                        <a:cs typeface="Times New Roman" panose="02020603050405020304" pitchFamily="18" charset="0"/>
                      </a:endParaRPr>
                    </a:p>
                  </a:txBody>
                  <a:tcPr/>
                </a:tc>
                <a:tc>
                  <a:txBody>
                    <a:bodyPr/>
                    <a:lstStyle/>
                    <a:p>
                      <a:r>
                        <a:rPr lang="en-US" altLang="zh-CN" b="1" smtClean="0">
                          <a:latin typeface="Times New Roman" panose="02020603050405020304" pitchFamily="18" charset="0"/>
                          <a:ea typeface="+mn-ea"/>
                          <a:cs typeface="Times New Roman" panose="02020603050405020304" pitchFamily="18" charset="0"/>
                        </a:rPr>
                        <a:t>   70</a:t>
                      </a:r>
                      <a:endParaRPr lang="zh-CN" altLang="en-US" b="1">
                        <a:latin typeface="Times New Roman" panose="02020603050405020304" pitchFamily="18" charset="0"/>
                        <a:ea typeface="+mn-ea"/>
                        <a:cs typeface="Times New Roman" panose="02020603050405020304" pitchFamily="18" charset="0"/>
                      </a:endParaRPr>
                    </a:p>
                  </a:txBody>
                  <a:tcPr/>
                </a:tc>
                <a:tc>
                  <a:txBody>
                    <a:bodyPr/>
                    <a:lstStyle/>
                    <a:p>
                      <a:r>
                        <a:rPr lang="en-US" altLang="zh-CN" b="1" smtClean="0">
                          <a:latin typeface="Times New Roman" panose="02020603050405020304" pitchFamily="18" charset="0"/>
                          <a:ea typeface="+mn-ea"/>
                          <a:cs typeface="Times New Roman" panose="02020603050405020304" pitchFamily="18" charset="0"/>
                        </a:rPr>
                        <a:t>    250</a:t>
                      </a:r>
                      <a:endParaRPr lang="zh-CN" altLang="en-US" b="1">
                        <a:latin typeface="Times New Roman" panose="02020603050405020304" pitchFamily="18" charset="0"/>
                        <a:ea typeface="+mn-ea"/>
                        <a:cs typeface="Times New Roman" panose="02020603050405020304" pitchFamily="18" charset="0"/>
                      </a:endParaRPr>
                    </a:p>
                  </a:txBody>
                  <a:tcPr/>
                </a:tc>
              </a:tr>
            </a:tbl>
          </a:graphicData>
        </a:graphic>
      </p:graphicFrame>
      <p:sp>
        <p:nvSpPr>
          <p:cNvPr id="4" name="矩形 3"/>
          <p:cNvSpPr/>
          <p:nvPr/>
        </p:nvSpPr>
        <p:spPr>
          <a:xfrm>
            <a:off x="323528" y="4965174"/>
            <a:ext cx="7560840" cy="1869743"/>
          </a:xfrm>
          <a:prstGeom prst="rect">
            <a:avLst/>
          </a:prstGeom>
        </p:spPr>
        <p:txBody>
          <a:bodyPr wrap="square">
            <a:spAutoFit/>
          </a:bodyPr>
          <a:lstStyle/>
          <a:p>
            <a:pPr lvl="0"/>
            <a:r>
              <a:rPr lang="en-US" altLang="zh-CN" sz="2800" b="1">
                <a:solidFill>
                  <a:srgbClr val="FF0000"/>
                </a:solidFill>
                <a:latin typeface="Times New Roman" panose="02020603050405020304" pitchFamily="18" charset="0"/>
                <a:cs typeface="Times New Roman" panose="02020603050405020304" pitchFamily="18" charset="0"/>
              </a:rPr>
              <a:t>WiFi</a:t>
            </a:r>
            <a:r>
              <a:rPr lang="zh-CN" altLang="en-US" sz="2800" b="1">
                <a:solidFill>
                  <a:srgbClr val="FF0000"/>
                </a:solidFill>
                <a:latin typeface="Times New Roman" panose="02020603050405020304" pitchFamily="18" charset="0"/>
                <a:cs typeface="Times New Roman" panose="02020603050405020304" pitchFamily="18" charset="0"/>
              </a:rPr>
              <a:t>技术的应用</a:t>
            </a:r>
            <a:endParaRPr lang="en-US" altLang="zh-CN" sz="2800" b="1">
              <a:solidFill>
                <a:srgbClr val="FF0000"/>
              </a:solidFill>
              <a:latin typeface="Times New Roman" panose="02020603050405020304" pitchFamily="18" charset="0"/>
              <a:cs typeface="Times New Roman" panose="02020603050405020304" pitchFamily="18" charset="0"/>
            </a:endParaRPr>
          </a:p>
          <a:p>
            <a:pPr lvl="0">
              <a:lnSpc>
                <a:spcPts val="3400"/>
              </a:lnSpc>
            </a:pPr>
            <a:r>
              <a:rPr lang="zh-CN" altLang="en-US" sz="3600" b="1">
                <a:solidFill>
                  <a:srgbClr val="1F497D"/>
                </a:solidFill>
                <a:latin typeface="Times New Roman" panose="02020603050405020304" pitchFamily="18" charset="0"/>
                <a:cs typeface="Times New Roman" panose="02020603050405020304" pitchFamily="18" charset="0"/>
                <a:sym typeface="Symbol"/>
              </a:rPr>
              <a:t></a:t>
            </a:r>
            <a:r>
              <a:rPr lang="zh-CN" altLang="en-US" sz="2800" b="1">
                <a:solidFill>
                  <a:srgbClr val="1F497D"/>
                </a:solidFill>
                <a:latin typeface="Times New Roman" panose="02020603050405020304" pitchFamily="18" charset="0"/>
                <a:cs typeface="Times New Roman" panose="02020603050405020304" pitchFamily="18" charset="0"/>
                <a:sym typeface="Symbol"/>
              </a:rPr>
              <a:t>  </a:t>
            </a:r>
            <a:r>
              <a:rPr lang="zh-CN" altLang="en-US" sz="2800" b="1">
                <a:solidFill>
                  <a:srgbClr val="1F497D"/>
                </a:solidFill>
                <a:latin typeface="Times New Roman" panose="02020603050405020304" pitchFamily="18" charset="0"/>
                <a:cs typeface="Times New Roman" panose="02020603050405020304" pitchFamily="18" charset="0"/>
              </a:rPr>
              <a:t>手持设备（大部分</a:t>
            </a:r>
            <a:r>
              <a:rPr lang="zh-CN" altLang="en-US" sz="2800" b="1" smtClean="0">
                <a:solidFill>
                  <a:srgbClr val="1F497D"/>
                </a:solidFill>
                <a:latin typeface="Times New Roman" panose="02020603050405020304" pitchFamily="18" charset="0"/>
                <a:cs typeface="Times New Roman" panose="02020603050405020304" pitchFamily="18" charset="0"/>
              </a:rPr>
              <a:t>）  </a:t>
            </a:r>
            <a:r>
              <a:rPr lang="zh-CN" altLang="en-US" sz="2400" b="1" smtClean="0">
                <a:solidFill>
                  <a:srgbClr val="1F497D"/>
                </a:solidFill>
                <a:latin typeface="Times New Roman" panose="02020603050405020304" pitchFamily="18" charset="0"/>
                <a:cs typeface="Times New Roman" panose="02020603050405020304" pitchFamily="18" charset="0"/>
              </a:rPr>
              <a:t>    </a:t>
            </a:r>
            <a:r>
              <a:rPr lang="zh-CN" altLang="en-US" sz="3600" b="1" smtClean="0">
                <a:solidFill>
                  <a:srgbClr val="1F497D"/>
                </a:solidFill>
                <a:latin typeface="Times New Roman" panose="02020603050405020304" pitchFamily="18" charset="0"/>
                <a:cs typeface="Times New Roman" panose="02020603050405020304" pitchFamily="18" charset="0"/>
                <a:sym typeface="Symbol"/>
              </a:rPr>
              <a:t></a:t>
            </a:r>
            <a:r>
              <a:rPr lang="zh-CN" altLang="en-US" sz="2800" b="1" smtClean="0">
                <a:solidFill>
                  <a:srgbClr val="1F497D"/>
                </a:solidFill>
                <a:latin typeface="Times New Roman" panose="02020603050405020304" pitchFamily="18" charset="0"/>
                <a:cs typeface="Times New Roman" panose="02020603050405020304" pitchFamily="18" charset="0"/>
                <a:sym typeface="Symbol"/>
              </a:rPr>
              <a:t> </a:t>
            </a:r>
            <a:r>
              <a:rPr lang="en-US" altLang="zh-CN" sz="2800" b="1">
                <a:solidFill>
                  <a:srgbClr val="1F497D"/>
                </a:solidFill>
                <a:latin typeface="Times New Roman" panose="02020603050405020304" pitchFamily="18" charset="0"/>
                <a:cs typeface="Times New Roman" panose="02020603050405020304" pitchFamily="18" charset="0"/>
              </a:rPr>
              <a:t>PC</a:t>
            </a:r>
          </a:p>
          <a:p>
            <a:pPr lvl="0">
              <a:lnSpc>
                <a:spcPts val="3400"/>
              </a:lnSpc>
            </a:pPr>
            <a:r>
              <a:rPr lang="zh-CN" altLang="en-US" sz="3600" b="1">
                <a:solidFill>
                  <a:srgbClr val="1F497D"/>
                </a:solidFill>
                <a:latin typeface="Times New Roman" panose="02020603050405020304" pitchFamily="18" charset="0"/>
                <a:cs typeface="Times New Roman" panose="02020603050405020304" pitchFamily="18" charset="0"/>
                <a:sym typeface="Symbol"/>
              </a:rPr>
              <a:t>  </a:t>
            </a:r>
            <a:r>
              <a:rPr lang="zh-CN" altLang="en-US" sz="2800" b="1">
                <a:solidFill>
                  <a:srgbClr val="1F497D"/>
                </a:solidFill>
                <a:latin typeface="Times New Roman" panose="02020603050405020304" pitchFamily="18" charset="0"/>
                <a:cs typeface="Times New Roman" panose="02020603050405020304" pitchFamily="18" charset="0"/>
              </a:rPr>
              <a:t>小型办公网络                 </a:t>
            </a:r>
            <a:r>
              <a:rPr lang="zh-CN" altLang="en-US" sz="3600" b="1">
                <a:solidFill>
                  <a:srgbClr val="1F497D"/>
                </a:solidFill>
                <a:latin typeface="Times New Roman" panose="02020603050405020304" pitchFamily="18" charset="0"/>
                <a:cs typeface="Times New Roman" panose="02020603050405020304" pitchFamily="18" charset="0"/>
                <a:sym typeface="Symbol"/>
              </a:rPr>
              <a:t></a:t>
            </a:r>
            <a:r>
              <a:rPr lang="zh-CN" altLang="en-US" sz="2800" b="1">
                <a:solidFill>
                  <a:srgbClr val="1F497D"/>
                </a:solidFill>
                <a:latin typeface="Times New Roman" panose="02020603050405020304" pitchFamily="18" charset="0"/>
                <a:cs typeface="Times New Roman" panose="02020603050405020304" pitchFamily="18" charset="0"/>
              </a:rPr>
              <a:t>智能家居</a:t>
            </a:r>
            <a:endParaRPr lang="en-US" altLang="zh-CN" sz="2800" b="1">
              <a:solidFill>
                <a:srgbClr val="1F497D"/>
              </a:solidFill>
              <a:latin typeface="Times New Roman" panose="02020603050405020304" pitchFamily="18" charset="0"/>
              <a:cs typeface="Times New Roman" panose="02020603050405020304" pitchFamily="18" charset="0"/>
            </a:endParaRPr>
          </a:p>
          <a:p>
            <a:pPr lvl="0">
              <a:lnSpc>
                <a:spcPts val="3400"/>
              </a:lnSpc>
            </a:pPr>
            <a:r>
              <a:rPr lang="zh-CN" altLang="en-US" sz="3600" b="1">
                <a:solidFill>
                  <a:srgbClr val="1F497D"/>
                </a:solidFill>
                <a:latin typeface="Times New Roman" panose="02020603050405020304" pitchFamily="18" charset="0"/>
                <a:cs typeface="Times New Roman" panose="02020603050405020304" pitchFamily="18" charset="0"/>
                <a:sym typeface="Symbol"/>
              </a:rPr>
              <a:t>  </a:t>
            </a:r>
            <a:r>
              <a:rPr lang="zh-CN" altLang="en-US" sz="2800" b="1">
                <a:solidFill>
                  <a:srgbClr val="1F497D"/>
                </a:solidFill>
                <a:latin typeface="Times New Roman" panose="02020603050405020304" pitchFamily="18" charset="0"/>
                <a:cs typeface="Times New Roman" panose="02020603050405020304" pitchFamily="18" charset="0"/>
              </a:rPr>
              <a:t>物联网</a:t>
            </a:r>
          </a:p>
        </p:txBody>
      </p:sp>
    </p:spTree>
    <p:extLst>
      <p:ext uri="{BB962C8B-B14F-4D97-AF65-F5344CB8AC3E}">
        <p14:creationId xmlns:p14="http://schemas.microsoft.com/office/powerpoint/2010/main" val="17712327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3977615"/>
            <a:ext cx="4642307" cy="285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179512" y="332656"/>
            <a:ext cx="3951723" cy="523220"/>
          </a:xfrm>
          <a:prstGeom prst="rect">
            <a:avLst/>
          </a:prstGeom>
        </p:spPr>
        <p:txBody>
          <a:bodyPr wrap="none">
            <a:spAutoFit/>
          </a:bodyPr>
          <a:lstStyle/>
          <a:p>
            <a:pPr lvl="0"/>
            <a:r>
              <a:rPr lang="en-US" altLang="zh-CN" sz="2800" b="1">
                <a:solidFill>
                  <a:srgbClr val="FF0000"/>
                </a:solidFill>
                <a:latin typeface="Times New Roman" panose="02020603050405020304" pitchFamily="18" charset="0"/>
                <a:cs typeface="Times New Roman" panose="02020603050405020304" pitchFamily="18" charset="0"/>
              </a:rPr>
              <a:t>ESP8266</a:t>
            </a:r>
            <a:r>
              <a:rPr lang="zh-CN" altLang="en-US" sz="2800" b="1">
                <a:solidFill>
                  <a:srgbClr val="FF0000"/>
                </a:solidFill>
                <a:latin typeface="Times New Roman" panose="02020603050405020304" pitchFamily="18" charset="0"/>
                <a:cs typeface="Times New Roman" panose="02020603050405020304" pitchFamily="18" charset="0"/>
              </a:rPr>
              <a:t>串口</a:t>
            </a:r>
            <a:r>
              <a:rPr lang="en-US" altLang="zh-CN" sz="2800" b="1">
                <a:solidFill>
                  <a:srgbClr val="FF0000"/>
                </a:solidFill>
                <a:latin typeface="Times New Roman" panose="02020603050405020304" pitchFamily="18" charset="0"/>
                <a:cs typeface="Times New Roman" panose="02020603050405020304" pitchFamily="18" charset="0"/>
              </a:rPr>
              <a:t>WIFI </a:t>
            </a:r>
            <a:r>
              <a:rPr lang="zh-CN" altLang="en-US" sz="2800" b="1">
                <a:solidFill>
                  <a:srgbClr val="FF0000"/>
                </a:solidFill>
                <a:latin typeface="Times New Roman" panose="02020603050405020304" pitchFamily="18" charset="0"/>
                <a:cs typeface="Times New Roman" panose="02020603050405020304" pitchFamily="18" charset="0"/>
              </a:rPr>
              <a:t>模块</a:t>
            </a:r>
          </a:p>
        </p:txBody>
      </p:sp>
      <p:sp>
        <p:nvSpPr>
          <p:cNvPr id="3" name="矩形 2"/>
          <p:cNvSpPr/>
          <p:nvPr/>
        </p:nvSpPr>
        <p:spPr>
          <a:xfrm>
            <a:off x="323528" y="860228"/>
            <a:ext cx="7416824" cy="3477875"/>
          </a:xfrm>
          <a:prstGeom prst="rect">
            <a:avLst/>
          </a:prstGeom>
        </p:spPr>
        <p:txBody>
          <a:bodyPr wrap="square">
            <a:spAutoFit/>
          </a:bodyPr>
          <a:lstStyle/>
          <a:p>
            <a:pPr marL="285750" lvl="0" indent="-285750">
              <a:lnSpc>
                <a:spcPts val="3300"/>
              </a:lnSpc>
              <a:buFont typeface="Wingdings" panose="05000000000000000000" pitchFamily="2" charset="2"/>
              <a:buChar char="l"/>
            </a:pPr>
            <a:r>
              <a:rPr lang="en-US" altLang="zh-CN" sz="2800" b="1" dirty="0" smtClean="0">
                <a:solidFill>
                  <a:srgbClr val="1F497D"/>
                </a:solidFill>
                <a:latin typeface="Times New Roman" panose="02020603050405020304" pitchFamily="18" charset="0"/>
                <a:cs typeface="Times New Roman" panose="02020603050405020304" pitchFamily="18" charset="0"/>
              </a:rPr>
              <a:t> 802.11 </a:t>
            </a:r>
            <a:r>
              <a:rPr lang="en-US" altLang="zh-CN" sz="2800" b="1" dirty="0">
                <a:solidFill>
                  <a:srgbClr val="1F497D"/>
                </a:solidFill>
                <a:latin typeface="Times New Roman" panose="02020603050405020304" pitchFamily="18" charset="0"/>
                <a:cs typeface="Times New Roman" panose="02020603050405020304" pitchFamily="18" charset="0"/>
              </a:rPr>
              <a:t>b/g/n</a:t>
            </a:r>
            <a:r>
              <a:rPr lang="zh-CN" altLang="en-US" sz="2800" b="1" dirty="0">
                <a:solidFill>
                  <a:srgbClr val="1F497D"/>
                </a:solidFill>
                <a:latin typeface="Times New Roman" panose="02020603050405020304" pitchFamily="18" charset="0"/>
                <a:cs typeface="Times New Roman" panose="02020603050405020304" pitchFamily="18" charset="0"/>
              </a:rPr>
              <a:t>标准</a:t>
            </a:r>
            <a:endParaRPr lang="en-US" altLang="zh-CN" sz="2800" b="1" dirty="0">
              <a:solidFill>
                <a:srgbClr val="1F497D"/>
              </a:solidFill>
              <a:latin typeface="Times New Roman" panose="02020603050405020304" pitchFamily="18" charset="0"/>
              <a:cs typeface="Times New Roman" panose="02020603050405020304" pitchFamily="18" charset="0"/>
            </a:endParaRPr>
          </a:p>
          <a:p>
            <a:pPr marL="285750" lvl="0" indent="-285750">
              <a:lnSpc>
                <a:spcPts val="3300"/>
              </a:lnSpc>
              <a:buFont typeface="Wingdings" panose="05000000000000000000" pitchFamily="2" charset="2"/>
              <a:buChar char="l"/>
            </a:pPr>
            <a:r>
              <a:rPr lang="en-US" altLang="zh-CN" sz="2800" b="1" dirty="0" smtClean="0">
                <a:solidFill>
                  <a:srgbClr val="1F497D"/>
                </a:solidFill>
                <a:latin typeface="Times New Roman" panose="02020603050405020304" pitchFamily="18" charset="0"/>
                <a:cs typeface="Times New Roman" panose="02020603050405020304" pitchFamily="18" charset="0"/>
              </a:rPr>
              <a:t> 2.4GHz</a:t>
            </a:r>
            <a:r>
              <a:rPr lang="zh-CN" altLang="en-US" sz="2800" b="1" dirty="0">
                <a:solidFill>
                  <a:srgbClr val="1F497D"/>
                </a:solidFill>
                <a:latin typeface="Times New Roman" panose="02020603050405020304" pitchFamily="18" charset="0"/>
                <a:cs typeface="Times New Roman" panose="02020603050405020304" pitchFamily="18" charset="0"/>
              </a:rPr>
              <a:t>接收器、</a:t>
            </a:r>
            <a:r>
              <a:rPr lang="en-US" altLang="zh-CN" sz="2800" b="1" dirty="0">
                <a:solidFill>
                  <a:srgbClr val="1F497D"/>
                </a:solidFill>
                <a:latin typeface="Times New Roman" panose="02020603050405020304" pitchFamily="18" charset="0"/>
                <a:cs typeface="Times New Roman" panose="02020603050405020304" pitchFamily="18" charset="0"/>
              </a:rPr>
              <a:t>2.4GHz</a:t>
            </a:r>
            <a:r>
              <a:rPr lang="zh-CN" altLang="en-US" sz="2800" b="1" dirty="0">
                <a:solidFill>
                  <a:srgbClr val="1F497D"/>
                </a:solidFill>
                <a:latin typeface="Times New Roman" panose="02020603050405020304" pitchFamily="18" charset="0"/>
                <a:cs typeface="Times New Roman" panose="02020603050405020304" pitchFamily="18" charset="0"/>
              </a:rPr>
              <a:t>传送</a:t>
            </a:r>
            <a:r>
              <a:rPr lang="zh-CN" altLang="en-US" sz="2800" b="1" dirty="0" smtClean="0">
                <a:solidFill>
                  <a:srgbClr val="1F497D"/>
                </a:solidFill>
                <a:latin typeface="Times New Roman" panose="02020603050405020304" pitchFamily="18" charset="0"/>
                <a:cs typeface="Times New Roman" panose="02020603050405020304" pitchFamily="18" charset="0"/>
              </a:rPr>
              <a:t>器</a:t>
            </a:r>
            <a:endParaRPr lang="en-US" altLang="zh-CN" sz="2800" b="1" dirty="0" smtClean="0">
              <a:solidFill>
                <a:srgbClr val="1F497D"/>
              </a:solidFill>
              <a:latin typeface="Times New Roman" panose="02020603050405020304" pitchFamily="18" charset="0"/>
              <a:cs typeface="Times New Roman" panose="02020603050405020304" pitchFamily="18" charset="0"/>
            </a:endParaRPr>
          </a:p>
          <a:p>
            <a:pPr marL="285750" lvl="0" indent="-285750">
              <a:lnSpc>
                <a:spcPts val="3300"/>
              </a:lnSpc>
              <a:buFont typeface="Wingdings" panose="05000000000000000000" pitchFamily="2" charset="2"/>
              <a:buChar char="l"/>
            </a:pPr>
            <a:r>
              <a:rPr lang="zh-CN" altLang="en-US" sz="2800" b="1" dirty="0" smtClean="0">
                <a:solidFill>
                  <a:srgbClr val="1F497D"/>
                </a:solidFill>
                <a:latin typeface="Times New Roman" panose="02020603050405020304" pitchFamily="18" charset="0"/>
                <a:cs typeface="Times New Roman" panose="02020603050405020304" pitchFamily="18" charset="0"/>
              </a:rPr>
              <a:t>传输速率：</a:t>
            </a:r>
            <a:r>
              <a:rPr lang="en-US" altLang="zh-CN" sz="2800" b="1" dirty="0" smtClean="0">
                <a:solidFill>
                  <a:srgbClr val="1F497D"/>
                </a:solidFill>
                <a:latin typeface="Times New Roman" panose="02020603050405020304" pitchFamily="18" charset="0"/>
                <a:cs typeface="Times New Roman" panose="02020603050405020304" pitchFamily="18" charset="0"/>
              </a:rPr>
              <a:t>110-921600bps</a:t>
            </a:r>
            <a:r>
              <a:rPr lang="zh-CN" altLang="en-US" sz="2800" b="1" dirty="0" smtClean="0">
                <a:solidFill>
                  <a:srgbClr val="1F497D"/>
                </a:solidFill>
                <a:latin typeface="Times New Roman" panose="02020603050405020304" pitchFamily="18" charset="0"/>
                <a:cs typeface="Times New Roman" panose="02020603050405020304" pitchFamily="18" charset="0"/>
              </a:rPr>
              <a:t>，</a:t>
            </a:r>
            <a:r>
              <a:rPr lang="zh-CN" altLang="en-US" sz="2800" b="1" dirty="0" smtClean="0">
                <a:solidFill>
                  <a:schemeClr val="tx2"/>
                </a:solidFill>
                <a:latin typeface="Times New Roman" panose="02020603050405020304" pitchFamily="18" charset="0"/>
                <a:cs typeface="Times New Roman" panose="02020603050405020304" pitchFamily="18" charset="0"/>
              </a:rPr>
              <a:t>串口</a:t>
            </a:r>
            <a:r>
              <a:rPr lang="zh-CN" altLang="en-US" sz="2800" b="1" dirty="0">
                <a:solidFill>
                  <a:schemeClr val="tx2"/>
                </a:solidFill>
                <a:latin typeface="Times New Roman" panose="02020603050405020304" pitchFamily="18" charset="0"/>
                <a:cs typeface="Times New Roman" panose="02020603050405020304" pitchFamily="18" charset="0"/>
              </a:rPr>
              <a:t>透</a:t>
            </a:r>
            <a:r>
              <a:rPr lang="zh-CN" altLang="en-US" sz="2800" b="1" dirty="0" smtClean="0">
                <a:solidFill>
                  <a:schemeClr val="tx2"/>
                </a:solidFill>
                <a:latin typeface="Times New Roman" panose="02020603050405020304" pitchFamily="18" charset="0"/>
                <a:cs typeface="Times New Roman" panose="02020603050405020304" pitchFamily="18" charset="0"/>
              </a:rPr>
              <a:t>传模式。</a:t>
            </a:r>
            <a:endParaRPr lang="en-US" altLang="zh-CN" sz="2800" b="1" dirty="0">
              <a:solidFill>
                <a:schemeClr val="tx2"/>
              </a:solidFill>
              <a:latin typeface="Times New Roman" panose="02020603050405020304" pitchFamily="18" charset="0"/>
              <a:cs typeface="Times New Roman" panose="02020603050405020304" pitchFamily="18" charset="0"/>
            </a:endParaRPr>
          </a:p>
          <a:p>
            <a:pPr marL="285750" lvl="0" indent="-285750">
              <a:lnSpc>
                <a:spcPts val="3300"/>
              </a:lnSpc>
              <a:buFont typeface="Wingdings" panose="05000000000000000000" pitchFamily="2" charset="2"/>
              <a:buChar char="l"/>
            </a:pPr>
            <a:r>
              <a:rPr lang="zh-CN" altLang="en-US" sz="2800" b="1" dirty="0">
                <a:solidFill>
                  <a:srgbClr val="1F497D"/>
                </a:solidFill>
                <a:latin typeface="Times New Roman" panose="02020603050405020304" pitchFamily="18" charset="0"/>
                <a:cs typeface="Times New Roman" panose="02020603050405020304" pitchFamily="18" charset="0"/>
              </a:rPr>
              <a:t>支持</a:t>
            </a:r>
            <a:r>
              <a:rPr lang="en-US" altLang="zh-CN" sz="2800" b="1" dirty="0">
                <a:solidFill>
                  <a:srgbClr val="1F497D"/>
                </a:solidFill>
                <a:latin typeface="Times New Roman" panose="02020603050405020304" pitchFamily="18" charset="0"/>
                <a:cs typeface="Times New Roman" panose="02020603050405020304" pitchFamily="18" charset="0"/>
              </a:rPr>
              <a:t>STA/AP/STA+AP</a:t>
            </a:r>
            <a:r>
              <a:rPr lang="zh-CN" altLang="en-US" sz="2800" b="1" dirty="0">
                <a:solidFill>
                  <a:srgbClr val="1F497D"/>
                </a:solidFill>
                <a:latin typeface="Times New Roman" panose="02020603050405020304" pitchFamily="18" charset="0"/>
                <a:cs typeface="Times New Roman" panose="02020603050405020304" pitchFamily="18" charset="0"/>
              </a:rPr>
              <a:t>三种工作模式</a:t>
            </a:r>
            <a:endParaRPr lang="en-US" altLang="zh-CN" sz="2800" b="1" dirty="0">
              <a:solidFill>
                <a:srgbClr val="1F497D"/>
              </a:solidFill>
              <a:latin typeface="Times New Roman" panose="02020603050405020304" pitchFamily="18" charset="0"/>
              <a:cs typeface="Times New Roman" panose="02020603050405020304" pitchFamily="18" charset="0"/>
            </a:endParaRPr>
          </a:p>
          <a:p>
            <a:pPr marL="285750" lvl="0" indent="-285750">
              <a:lnSpc>
                <a:spcPts val="3300"/>
              </a:lnSpc>
              <a:buFont typeface="Wingdings" panose="05000000000000000000" pitchFamily="2" charset="2"/>
              <a:buChar char="l"/>
            </a:pPr>
            <a:r>
              <a:rPr lang="zh-CN" altLang="en-US" sz="2800" b="1" dirty="0" smtClean="0">
                <a:solidFill>
                  <a:srgbClr val="1F497D"/>
                </a:solidFill>
                <a:latin typeface="Times New Roman" panose="02020603050405020304" pitchFamily="18" charset="0"/>
                <a:cs typeface="Times New Roman" panose="02020603050405020304" pitchFamily="18" charset="0"/>
              </a:rPr>
              <a:t> </a:t>
            </a:r>
            <a:r>
              <a:rPr lang="zh-CN" altLang="en-US" sz="2800" b="1" smtClean="0">
                <a:solidFill>
                  <a:srgbClr val="1F497D"/>
                </a:solidFill>
                <a:latin typeface="Times New Roman" panose="02020603050405020304" pitchFamily="18" charset="0"/>
                <a:cs typeface="Times New Roman" panose="02020603050405020304" pitchFamily="18" charset="0"/>
              </a:rPr>
              <a:t>内置低功耗</a:t>
            </a:r>
            <a:r>
              <a:rPr lang="en-US" altLang="zh-CN" sz="2800" b="1" smtClean="0">
                <a:solidFill>
                  <a:srgbClr val="1F497D"/>
                </a:solidFill>
                <a:latin typeface="Times New Roman" panose="02020603050405020304" pitchFamily="18" charset="0"/>
                <a:cs typeface="Times New Roman" panose="02020603050405020304" pitchFamily="18" charset="0"/>
              </a:rPr>
              <a:t>32</a:t>
            </a:r>
            <a:r>
              <a:rPr lang="zh-CN" altLang="en-US" sz="2800" b="1" dirty="0">
                <a:solidFill>
                  <a:srgbClr val="1F497D"/>
                </a:solidFill>
                <a:latin typeface="Times New Roman" panose="02020603050405020304" pitchFamily="18" charset="0"/>
                <a:cs typeface="Times New Roman" panose="02020603050405020304" pitchFamily="18" charset="0"/>
              </a:rPr>
              <a:t>位</a:t>
            </a:r>
            <a:r>
              <a:rPr lang="en-US" altLang="zh-CN" sz="2800" b="1" dirty="0">
                <a:solidFill>
                  <a:srgbClr val="1F497D"/>
                </a:solidFill>
                <a:latin typeface="Times New Roman" panose="02020603050405020304" pitchFamily="18" charset="0"/>
                <a:cs typeface="Times New Roman" panose="02020603050405020304" pitchFamily="18" charset="0"/>
              </a:rPr>
              <a:t>CPU</a:t>
            </a:r>
            <a:r>
              <a:rPr lang="zh-CN" altLang="en-US" sz="2800" b="1" dirty="0">
                <a:solidFill>
                  <a:srgbClr val="1F497D"/>
                </a:solidFill>
                <a:latin typeface="Times New Roman" panose="02020603050405020304" pitchFamily="18" charset="0"/>
                <a:cs typeface="Times New Roman" panose="02020603050405020304" pitchFamily="18" charset="0"/>
              </a:rPr>
              <a:t>，可以兼作应用处理器</a:t>
            </a:r>
            <a:endParaRPr lang="en-US" altLang="zh-CN" sz="2800" b="1" dirty="0">
              <a:solidFill>
                <a:srgbClr val="1F497D"/>
              </a:solidFill>
              <a:latin typeface="Times New Roman" panose="02020603050405020304" pitchFamily="18" charset="0"/>
              <a:cs typeface="Times New Roman" panose="02020603050405020304" pitchFamily="18" charset="0"/>
            </a:endParaRPr>
          </a:p>
          <a:p>
            <a:pPr marL="285750" lvl="0" indent="-285750">
              <a:lnSpc>
                <a:spcPts val="3300"/>
              </a:lnSpc>
              <a:buFont typeface="Wingdings" panose="05000000000000000000" pitchFamily="2" charset="2"/>
              <a:buChar char="l"/>
            </a:pPr>
            <a:r>
              <a:rPr lang="en-US" altLang="zh-CN" sz="2800" b="1" dirty="0" smtClean="0">
                <a:solidFill>
                  <a:srgbClr val="1F497D"/>
                </a:solidFill>
                <a:latin typeface="Times New Roman" panose="02020603050405020304" pitchFamily="18" charset="0"/>
                <a:cs typeface="Times New Roman" panose="02020603050405020304" pitchFamily="18" charset="0"/>
              </a:rPr>
              <a:t> SDIO2.0</a:t>
            </a:r>
            <a:r>
              <a:rPr lang="zh-CN" altLang="en-US" sz="2800" b="1" dirty="0">
                <a:solidFill>
                  <a:srgbClr val="1F497D"/>
                </a:solidFill>
                <a:latin typeface="Times New Roman" panose="02020603050405020304" pitchFamily="18" charset="0"/>
                <a:cs typeface="Times New Roman" panose="02020603050405020304" pitchFamily="18" charset="0"/>
              </a:rPr>
              <a:t>、</a:t>
            </a:r>
            <a:r>
              <a:rPr lang="en-US" altLang="zh-CN" sz="2800" b="1" dirty="0">
                <a:solidFill>
                  <a:srgbClr val="1F497D"/>
                </a:solidFill>
                <a:latin typeface="Times New Roman" panose="02020603050405020304" pitchFamily="18" charset="0"/>
                <a:cs typeface="Times New Roman" panose="02020603050405020304" pitchFamily="18" charset="0"/>
              </a:rPr>
              <a:t>SPI</a:t>
            </a:r>
            <a:r>
              <a:rPr lang="zh-CN" altLang="en-US" sz="2800" b="1" dirty="0">
                <a:solidFill>
                  <a:srgbClr val="1F497D"/>
                </a:solidFill>
                <a:latin typeface="Times New Roman" panose="02020603050405020304" pitchFamily="18" charset="0"/>
                <a:cs typeface="Times New Roman" panose="02020603050405020304" pitchFamily="18" charset="0"/>
              </a:rPr>
              <a:t>、</a:t>
            </a:r>
            <a:r>
              <a:rPr lang="en-US" altLang="zh-CN" sz="2800" b="1" dirty="0">
                <a:solidFill>
                  <a:srgbClr val="1F497D"/>
                </a:solidFill>
                <a:latin typeface="Times New Roman" panose="02020603050405020304" pitchFamily="18" charset="0"/>
                <a:cs typeface="Times New Roman" panose="02020603050405020304" pitchFamily="18" charset="0"/>
              </a:rPr>
              <a:t>UART</a:t>
            </a:r>
          </a:p>
          <a:p>
            <a:pPr marL="285750" lvl="0" indent="-285750">
              <a:lnSpc>
                <a:spcPts val="3300"/>
              </a:lnSpc>
              <a:buFont typeface="Wingdings" panose="05000000000000000000" pitchFamily="2" charset="2"/>
              <a:buChar char="l"/>
            </a:pPr>
            <a:r>
              <a:rPr lang="en-US" altLang="zh-CN" sz="2800" b="1" dirty="0" smtClean="0">
                <a:solidFill>
                  <a:srgbClr val="1F497D"/>
                </a:solidFill>
                <a:latin typeface="Times New Roman" panose="02020603050405020304" pitchFamily="18" charset="0"/>
                <a:cs typeface="Times New Roman" panose="02020603050405020304" pitchFamily="18" charset="0"/>
              </a:rPr>
              <a:t> 2ms</a:t>
            </a:r>
            <a:r>
              <a:rPr lang="zh-CN" altLang="en-US" sz="2800" b="1" dirty="0">
                <a:solidFill>
                  <a:srgbClr val="1F497D"/>
                </a:solidFill>
                <a:latin typeface="Times New Roman" panose="02020603050405020304" pitchFamily="18" charset="0"/>
                <a:cs typeface="Times New Roman" panose="02020603050405020304" pitchFamily="18" charset="0"/>
              </a:rPr>
              <a:t>之内唤醒、连接并传送数据包</a:t>
            </a:r>
            <a:endParaRPr lang="en-US" altLang="zh-CN" sz="2800" b="1" dirty="0">
              <a:solidFill>
                <a:srgbClr val="1F497D"/>
              </a:solidFill>
              <a:latin typeface="Times New Roman" panose="02020603050405020304" pitchFamily="18" charset="0"/>
              <a:cs typeface="Times New Roman" panose="02020603050405020304" pitchFamily="18" charset="0"/>
            </a:endParaRPr>
          </a:p>
          <a:p>
            <a:pPr marL="285750" lvl="0" indent="-285750">
              <a:lnSpc>
                <a:spcPts val="3300"/>
              </a:lnSpc>
              <a:buFont typeface="Wingdings" panose="05000000000000000000" pitchFamily="2" charset="2"/>
              <a:buChar char="l"/>
            </a:pPr>
            <a:r>
              <a:rPr lang="zh-CN" altLang="en-US" sz="2800" b="1" dirty="0" smtClean="0">
                <a:solidFill>
                  <a:srgbClr val="1F497D"/>
                </a:solidFill>
                <a:latin typeface="Times New Roman" panose="02020603050405020304" pitchFamily="18" charset="0"/>
                <a:cs typeface="Times New Roman" panose="02020603050405020304" pitchFamily="18" charset="0"/>
              </a:rPr>
              <a:t> 兼容</a:t>
            </a:r>
            <a:r>
              <a:rPr lang="en-US" altLang="zh-CN" sz="2800" b="1" dirty="0">
                <a:solidFill>
                  <a:srgbClr val="1F497D"/>
                </a:solidFill>
                <a:latin typeface="Times New Roman" panose="02020603050405020304" pitchFamily="18" charset="0"/>
                <a:cs typeface="Times New Roman" panose="02020603050405020304" pitchFamily="18" charset="0"/>
              </a:rPr>
              <a:t>3.3V</a:t>
            </a:r>
            <a:r>
              <a:rPr lang="zh-CN" altLang="en-US" sz="2800" b="1" dirty="0">
                <a:solidFill>
                  <a:srgbClr val="1F497D"/>
                </a:solidFill>
                <a:latin typeface="Times New Roman" panose="02020603050405020304" pitchFamily="18" charset="0"/>
                <a:cs typeface="Times New Roman" panose="02020603050405020304" pitchFamily="18" charset="0"/>
              </a:rPr>
              <a:t>和</a:t>
            </a:r>
            <a:r>
              <a:rPr lang="en-US" altLang="zh-CN" sz="2800" b="1" dirty="0">
                <a:solidFill>
                  <a:srgbClr val="1F497D"/>
                </a:solidFill>
                <a:latin typeface="Times New Roman" panose="02020603050405020304" pitchFamily="18" charset="0"/>
                <a:cs typeface="Times New Roman" panose="02020603050405020304" pitchFamily="18" charset="0"/>
              </a:rPr>
              <a:t>5V</a:t>
            </a:r>
            <a:r>
              <a:rPr lang="zh-CN" altLang="en-US" sz="2800" b="1" dirty="0">
                <a:solidFill>
                  <a:srgbClr val="1F497D"/>
                </a:solidFill>
                <a:latin typeface="Times New Roman" panose="02020603050405020304" pitchFamily="18" charset="0"/>
                <a:cs typeface="Times New Roman" panose="02020603050405020304" pitchFamily="18" charset="0"/>
              </a:rPr>
              <a:t>单片机系统</a:t>
            </a:r>
            <a:endParaRPr lang="en-US" altLang="zh-CN" sz="2800" b="1" dirty="0">
              <a:solidFill>
                <a:srgbClr val="1F497D"/>
              </a:solidFill>
              <a:latin typeface="Times New Roman" panose="02020603050405020304" pitchFamily="18" charset="0"/>
              <a:cs typeface="Times New Roman" panose="02020603050405020304" pitchFamily="18" charset="0"/>
            </a:endParaRPr>
          </a:p>
        </p:txBody>
      </p:sp>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4334311"/>
            <a:ext cx="2620963"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51231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249819" y="260648"/>
            <a:ext cx="8640960" cy="6678751"/>
          </a:xfrm>
          <a:prstGeom prst="rect">
            <a:avLst/>
          </a:prstGeom>
        </p:spPr>
        <p:txBody>
          <a:bodyPr wrap="square">
            <a:spAutoFit/>
          </a:bodyPr>
          <a:lstStyle/>
          <a:p>
            <a:r>
              <a:rPr lang="en-US" altLang="zh-CN" sz="2800" b="1" dirty="0" smtClean="0">
                <a:solidFill>
                  <a:srgbClr val="FF0000"/>
                </a:solidFill>
                <a:latin typeface="Times New Roman" panose="02020603050405020304" pitchFamily="18" charset="0"/>
                <a:cs typeface="Times New Roman" panose="02020603050405020304" pitchFamily="18" charset="0"/>
              </a:rPr>
              <a:t>(3) Bluetooth</a:t>
            </a:r>
            <a:r>
              <a:rPr lang="zh-CN" altLang="en-US" sz="2800" b="1" dirty="0">
                <a:solidFill>
                  <a:srgbClr val="FF0000"/>
                </a:solidFill>
                <a:latin typeface="Times New Roman" panose="02020603050405020304" pitchFamily="18" charset="0"/>
                <a:cs typeface="Times New Roman" panose="02020603050405020304" pitchFamily="18" charset="0"/>
              </a:rPr>
              <a:t>通信技术</a:t>
            </a:r>
            <a:endParaRPr lang="en-US" altLang="zh-CN" sz="2800" b="1" dirty="0" smtClean="0">
              <a:solidFill>
                <a:srgbClr val="FF0000"/>
              </a:solidFill>
              <a:latin typeface="Times New Roman" panose="02020603050405020304" pitchFamily="18" charset="0"/>
              <a:cs typeface="Times New Roman" panose="02020603050405020304" pitchFamily="18" charset="0"/>
            </a:endParaRPr>
          </a:p>
          <a:p>
            <a:pPr>
              <a:lnSpc>
                <a:spcPts val="3000"/>
              </a:lnSpc>
            </a:pPr>
            <a:r>
              <a:rPr lang="en-US" altLang="zh-CN" sz="2400" b="1" dirty="0" smtClean="0">
                <a:solidFill>
                  <a:schemeClr val="tx2"/>
                </a:solidFill>
                <a:latin typeface="Times New Roman" panose="02020603050405020304" pitchFamily="18" charset="0"/>
                <a:cs typeface="Times New Roman" panose="02020603050405020304" pitchFamily="18" charset="0"/>
              </a:rPr>
              <a:t>       1994</a:t>
            </a:r>
            <a:r>
              <a:rPr lang="zh-CN" altLang="en-US" sz="2400" b="1" dirty="0" smtClean="0">
                <a:solidFill>
                  <a:schemeClr val="tx2"/>
                </a:solidFill>
                <a:latin typeface="Times New Roman" panose="02020603050405020304" pitchFamily="18" charset="0"/>
                <a:cs typeface="Times New Roman" panose="02020603050405020304" pitchFamily="18" charset="0"/>
              </a:rPr>
              <a:t>年</a:t>
            </a:r>
            <a:r>
              <a:rPr lang="en-US" altLang="zh-CN" sz="2400" b="1" dirty="0" smtClean="0">
                <a:solidFill>
                  <a:schemeClr val="tx2"/>
                </a:solidFill>
                <a:latin typeface="Times New Roman" panose="02020603050405020304" pitchFamily="18" charset="0"/>
                <a:cs typeface="Times New Roman" panose="02020603050405020304" pitchFamily="18" charset="0"/>
              </a:rPr>
              <a:t>Ericsson</a:t>
            </a:r>
            <a:r>
              <a:rPr lang="zh-CN" altLang="en-US" sz="2400" b="1" dirty="0" smtClean="0">
                <a:solidFill>
                  <a:schemeClr val="tx2"/>
                </a:solidFill>
                <a:latin typeface="Times New Roman" panose="02020603050405020304" pitchFamily="18" charset="0"/>
                <a:cs typeface="Times New Roman" panose="02020603050405020304" pitchFamily="18" charset="0"/>
              </a:rPr>
              <a:t>决定</a:t>
            </a:r>
            <a:r>
              <a:rPr lang="zh-CN" altLang="en-US" sz="2400" b="1" dirty="0">
                <a:solidFill>
                  <a:schemeClr val="tx2"/>
                </a:solidFill>
                <a:latin typeface="Times New Roman" panose="02020603050405020304" pitchFamily="18" charset="0"/>
                <a:cs typeface="Times New Roman" panose="02020603050405020304" pitchFamily="18" charset="0"/>
              </a:rPr>
              <a:t>开发一种低功耗、低成本的无线接口</a:t>
            </a:r>
            <a:r>
              <a:rPr lang="zh-CN" altLang="en-US" sz="2400" b="1" dirty="0" smtClean="0">
                <a:solidFill>
                  <a:schemeClr val="tx2"/>
                </a:solidFill>
                <a:latin typeface="Times New Roman" panose="02020603050405020304" pitchFamily="18" charset="0"/>
                <a:cs typeface="Times New Roman" panose="02020603050405020304" pitchFamily="18" charset="0"/>
              </a:rPr>
              <a:t>，</a:t>
            </a:r>
            <a:r>
              <a:rPr lang="zh-CN" altLang="en-US" sz="2400" b="1" dirty="0">
                <a:solidFill>
                  <a:schemeClr val="tx2"/>
                </a:solidFill>
                <a:latin typeface="Times New Roman" panose="02020603050405020304" pitchFamily="18" charset="0"/>
                <a:cs typeface="Times New Roman" panose="02020603050405020304" pitchFamily="18" charset="0"/>
              </a:rPr>
              <a:t>用于</a:t>
            </a:r>
            <a:r>
              <a:rPr lang="zh-CN" altLang="en-US" sz="2400" b="1" dirty="0" smtClean="0">
                <a:solidFill>
                  <a:schemeClr val="tx2"/>
                </a:solidFill>
                <a:latin typeface="Times New Roman" panose="02020603050405020304" pitchFamily="18" charset="0"/>
                <a:cs typeface="Times New Roman" panose="02020603050405020304" pitchFamily="18" charset="0"/>
              </a:rPr>
              <a:t>手机</a:t>
            </a:r>
            <a:r>
              <a:rPr lang="zh-CN" altLang="en-US" sz="2400" b="1" dirty="0">
                <a:solidFill>
                  <a:schemeClr val="tx2"/>
                </a:solidFill>
                <a:latin typeface="Times New Roman" panose="02020603050405020304" pitchFamily="18" charset="0"/>
                <a:cs typeface="Times New Roman" panose="02020603050405020304" pitchFamily="18" charset="0"/>
              </a:rPr>
              <a:t>及其附件间的</a:t>
            </a:r>
            <a:r>
              <a:rPr lang="zh-CN" altLang="en-US" sz="2400" b="1" dirty="0" smtClean="0">
                <a:solidFill>
                  <a:schemeClr val="tx2"/>
                </a:solidFill>
                <a:latin typeface="Times New Roman" panose="02020603050405020304" pitchFamily="18" charset="0"/>
                <a:cs typeface="Times New Roman" panose="02020603050405020304" pitchFamily="18" charset="0"/>
              </a:rPr>
              <a:t>近距离相互</a:t>
            </a:r>
            <a:r>
              <a:rPr lang="zh-CN" altLang="en-US" sz="2400" b="1" dirty="0">
                <a:solidFill>
                  <a:schemeClr val="tx2"/>
                </a:solidFill>
                <a:latin typeface="Times New Roman" panose="02020603050405020304" pitchFamily="18" charset="0"/>
                <a:cs typeface="Times New Roman" panose="02020603050405020304" pitchFamily="18" charset="0"/>
              </a:rPr>
              <a:t>通信或操作</a:t>
            </a:r>
            <a:r>
              <a:rPr lang="zh-CN" altLang="en-US" sz="2400" b="1" dirty="0" smtClean="0">
                <a:solidFill>
                  <a:schemeClr val="tx2"/>
                </a:solidFill>
                <a:latin typeface="Times New Roman" panose="02020603050405020304" pitchFamily="18" charset="0"/>
                <a:cs typeface="Times New Roman" panose="02020603050405020304" pitchFamily="18" charset="0"/>
              </a:rPr>
              <a:t>。</a:t>
            </a:r>
            <a:r>
              <a:rPr lang="en-US" altLang="zh-CN" sz="2400" b="1" dirty="0">
                <a:solidFill>
                  <a:schemeClr val="tx2"/>
                </a:solidFill>
                <a:latin typeface="Times New Roman" panose="02020603050405020304" pitchFamily="18" charset="0"/>
                <a:cs typeface="Times New Roman" panose="02020603050405020304" pitchFamily="18" charset="0"/>
              </a:rPr>
              <a:t>1998</a:t>
            </a:r>
            <a:r>
              <a:rPr lang="zh-CN" altLang="en-US" sz="2400" b="1" dirty="0">
                <a:solidFill>
                  <a:schemeClr val="tx2"/>
                </a:solidFill>
                <a:latin typeface="Times New Roman" panose="02020603050405020304" pitchFamily="18" charset="0"/>
                <a:cs typeface="Times New Roman" panose="02020603050405020304" pitchFamily="18" charset="0"/>
              </a:rPr>
              <a:t>年，蓝牙技术协议由</a:t>
            </a:r>
            <a:r>
              <a:rPr lang="en-US" altLang="zh-CN" sz="2400" b="1" dirty="0" smtClean="0">
                <a:solidFill>
                  <a:schemeClr val="tx2"/>
                </a:solidFill>
                <a:latin typeface="Times New Roman" panose="02020603050405020304" pitchFamily="18" charset="0"/>
                <a:cs typeface="Times New Roman" panose="02020603050405020304" pitchFamily="18" charset="0"/>
              </a:rPr>
              <a:t>Ericsson</a:t>
            </a:r>
            <a:r>
              <a:rPr lang="zh-CN" altLang="en-US" sz="2400" b="1" dirty="0" smtClean="0">
                <a:solidFill>
                  <a:schemeClr val="tx2"/>
                </a:solidFill>
                <a:latin typeface="Times New Roman" panose="02020603050405020304" pitchFamily="18" charset="0"/>
                <a:cs typeface="Times New Roman" panose="02020603050405020304" pitchFamily="18" charset="0"/>
              </a:rPr>
              <a:t>等</a:t>
            </a:r>
            <a:r>
              <a:rPr lang="zh-CN" altLang="en-US" sz="2400" b="1" dirty="0">
                <a:solidFill>
                  <a:schemeClr val="tx2"/>
                </a:solidFill>
                <a:latin typeface="Times New Roman" panose="02020603050405020304" pitchFamily="18" charset="0"/>
                <a:cs typeface="Times New Roman" panose="02020603050405020304" pitchFamily="18" charset="0"/>
              </a:rPr>
              <a:t>五家公司</a:t>
            </a:r>
            <a:r>
              <a:rPr lang="zh-CN" altLang="en-US" sz="2400" b="1" dirty="0" smtClean="0">
                <a:solidFill>
                  <a:schemeClr val="tx2"/>
                </a:solidFill>
                <a:latin typeface="Times New Roman" panose="02020603050405020304" pitchFamily="18" charset="0"/>
                <a:cs typeface="Times New Roman" panose="02020603050405020304" pitchFamily="18" charset="0"/>
              </a:rPr>
              <a:t>达成，</a:t>
            </a:r>
            <a:r>
              <a:rPr lang="zh-CN" altLang="en-US" sz="2400" b="1" dirty="0">
                <a:solidFill>
                  <a:schemeClr val="tx2"/>
                </a:solidFill>
                <a:latin typeface="Times New Roman" panose="02020603050405020304" pitchFamily="18" charset="0"/>
                <a:cs typeface="Times New Roman" panose="02020603050405020304" pitchFamily="18" charset="0"/>
              </a:rPr>
              <a:t>由蓝牙</a:t>
            </a:r>
            <a:r>
              <a:rPr lang="zh-CN" altLang="en-US" sz="2400" b="1" dirty="0" smtClean="0">
                <a:solidFill>
                  <a:schemeClr val="tx2"/>
                </a:solidFill>
                <a:latin typeface="Times New Roman" panose="02020603050405020304" pitchFamily="18" charset="0"/>
                <a:cs typeface="Times New Roman" panose="02020603050405020304" pitchFamily="18" charset="0"/>
              </a:rPr>
              <a:t>小组负责</a:t>
            </a:r>
            <a:r>
              <a:rPr lang="zh-CN" altLang="en-US" sz="2400" b="1" dirty="0">
                <a:solidFill>
                  <a:schemeClr val="tx2"/>
                </a:solidFill>
                <a:latin typeface="Times New Roman" panose="02020603050405020304" pitchFamily="18" charset="0"/>
                <a:cs typeface="Times New Roman" panose="02020603050405020304" pitchFamily="18" charset="0"/>
              </a:rPr>
              <a:t>开发</a:t>
            </a:r>
            <a:r>
              <a:rPr lang="zh-CN" altLang="en-US" sz="2400" b="1" dirty="0" smtClean="0">
                <a:solidFill>
                  <a:schemeClr val="tx2"/>
                </a:solidFill>
                <a:latin typeface="Times New Roman" panose="02020603050405020304" pitchFamily="18" charset="0"/>
                <a:cs typeface="Times New Roman" panose="02020603050405020304" pitchFamily="18" charset="0"/>
              </a:rPr>
              <a:t>。</a:t>
            </a:r>
            <a:endParaRPr lang="en-US" altLang="zh-CN" sz="2400" b="1" dirty="0" smtClean="0">
              <a:solidFill>
                <a:schemeClr val="tx2"/>
              </a:solidFill>
              <a:latin typeface="Times New Roman" panose="02020603050405020304" pitchFamily="18" charset="0"/>
              <a:cs typeface="Times New Roman" panose="02020603050405020304" pitchFamily="18" charset="0"/>
            </a:endParaRPr>
          </a:p>
          <a:p>
            <a:pPr>
              <a:lnSpc>
                <a:spcPts val="3000"/>
              </a:lnSpc>
            </a:pPr>
            <a:r>
              <a:rPr lang="en-US" altLang="zh-CN" sz="2400" b="1" dirty="0">
                <a:solidFill>
                  <a:schemeClr val="tx2"/>
                </a:solidFill>
                <a:latin typeface="Times New Roman" panose="02020603050405020304" pitchFamily="18" charset="0"/>
                <a:cs typeface="Times New Roman" panose="02020603050405020304" pitchFamily="18" charset="0"/>
              </a:rPr>
              <a:t> </a:t>
            </a:r>
            <a:r>
              <a:rPr lang="en-US" altLang="zh-CN" sz="2400" b="1" dirty="0" smtClean="0">
                <a:solidFill>
                  <a:schemeClr val="tx2"/>
                </a:solidFill>
                <a:latin typeface="Times New Roman" panose="02020603050405020304" pitchFamily="18" charset="0"/>
                <a:cs typeface="Times New Roman" panose="02020603050405020304" pitchFamily="18" charset="0"/>
              </a:rPr>
              <a:t>       </a:t>
            </a:r>
            <a:r>
              <a:rPr lang="zh-CN" altLang="en-US" sz="2400" b="1" dirty="0" smtClean="0">
                <a:solidFill>
                  <a:schemeClr val="tx2"/>
                </a:solidFill>
                <a:latin typeface="Times New Roman" panose="02020603050405020304" pitchFamily="18" charset="0"/>
                <a:cs typeface="Times New Roman" panose="02020603050405020304" pitchFamily="18" charset="0"/>
              </a:rPr>
              <a:t>蓝牙</a:t>
            </a:r>
            <a:r>
              <a:rPr lang="zh-CN" altLang="en-US" sz="2400" b="1" dirty="0">
                <a:solidFill>
                  <a:schemeClr val="tx2"/>
                </a:solidFill>
                <a:latin typeface="Times New Roman" panose="02020603050405020304" pitchFamily="18" charset="0"/>
                <a:cs typeface="Times New Roman" panose="02020603050405020304" pitchFamily="18" charset="0"/>
              </a:rPr>
              <a:t>共有</a:t>
            </a:r>
            <a:r>
              <a:rPr lang="en-US" altLang="zh-CN" sz="2400" b="1" dirty="0">
                <a:solidFill>
                  <a:schemeClr val="tx2"/>
                </a:solidFill>
                <a:latin typeface="Times New Roman" panose="02020603050405020304" pitchFamily="18" charset="0"/>
                <a:cs typeface="Times New Roman" panose="02020603050405020304" pitchFamily="18" charset="0"/>
              </a:rPr>
              <a:t>6</a:t>
            </a:r>
            <a:r>
              <a:rPr lang="zh-CN" altLang="en-US" sz="2400" b="1" dirty="0">
                <a:solidFill>
                  <a:schemeClr val="tx2"/>
                </a:solidFill>
                <a:latin typeface="Times New Roman" panose="02020603050405020304" pitchFamily="18" charset="0"/>
                <a:cs typeface="Times New Roman" panose="02020603050405020304" pitchFamily="18" charset="0"/>
              </a:rPr>
              <a:t>个版本</a:t>
            </a:r>
            <a:r>
              <a:rPr lang="en-US" altLang="zh-CN" sz="2400" b="1" dirty="0" smtClean="0">
                <a:solidFill>
                  <a:schemeClr val="tx2"/>
                </a:solidFill>
                <a:latin typeface="Times New Roman" panose="02020603050405020304" pitchFamily="18" charset="0"/>
                <a:cs typeface="Times New Roman" panose="02020603050405020304" pitchFamily="18" charset="0"/>
              </a:rPr>
              <a:t>V1.1</a:t>
            </a:r>
            <a:r>
              <a:rPr lang="zh-CN" altLang="en-US" sz="2400" b="1" dirty="0" smtClean="0">
                <a:solidFill>
                  <a:schemeClr val="tx2"/>
                </a:solidFill>
                <a:latin typeface="Times New Roman" panose="02020603050405020304" pitchFamily="18" charset="0"/>
                <a:cs typeface="Times New Roman" panose="02020603050405020304" pitchFamily="18" charset="0"/>
              </a:rPr>
              <a:t>、</a:t>
            </a:r>
            <a:r>
              <a:rPr lang="en-US" altLang="zh-CN" sz="2400" b="1" dirty="0" smtClean="0">
                <a:solidFill>
                  <a:schemeClr val="tx2"/>
                </a:solidFill>
                <a:latin typeface="Times New Roman" panose="02020603050405020304" pitchFamily="18" charset="0"/>
                <a:cs typeface="Times New Roman" panose="02020603050405020304" pitchFamily="18" charset="0"/>
              </a:rPr>
              <a:t>1.2</a:t>
            </a:r>
            <a:r>
              <a:rPr lang="zh-CN" altLang="en-US" sz="2400" b="1" dirty="0" smtClean="0">
                <a:solidFill>
                  <a:schemeClr val="tx2"/>
                </a:solidFill>
                <a:latin typeface="Times New Roman" panose="02020603050405020304" pitchFamily="18" charset="0"/>
                <a:cs typeface="Times New Roman" panose="02020603050405020304" pitchFamily="18" charset="0"/>
              </a:rPr>
              <a:t>、</a:t>
            </a:r>
            <a:r>
              <a:rPr lang="en-US" altLang="zh-CN" sz="2400" b="1" dirty="0" smtClean="0">
                <a:solidFill>
                  <a:schemeClr val="tx2"/>
                </a:solidFill>
                <a:latin typeface="Times New Roman" panose="02020603050405020304" pitchFamily="18" charset="0"/>
                <a:cs typeface="Times New Roman" panose="02020603050405020304" pitchFamily="18" charset="0"/>
              </a:rPr>
              <a:t>2.0</a:t>
            </a:r>
            <a:r>
              <a:rPr lang="zh-CN" altLang="en-US" sz="2400" b="1" dirty="0" smtClean="0">
                <a:solidFill>
                  <a:schemeClr val="tx2"/>
                </a:solidFill>
                <a:latin typeface="Times New Roman" panose="02020603050405020304" pitchFamily="18" charset="0"/>
                <a:cs typeface="Times New Roman" panose="02020603050405020304" pitchFamily="18" charset="0"/>
              </a:rPr>
              <a:t>、</a:t>
            </a:r>
            <a:r>
              <a:rPr lang="en-US" altLang="zh-CN" sz="2400" b="1" dirty="0" smtClean="0">
                <a:solidFill>
                  <a:schemeClr val="tx2"/>
                </a:solidFill>
                <a:latin typeface="Times New Roman" panose="02020603050405020304" pitchFamily="18" charset="0"/>
                <a:cs typeface="Times New Roman" panose="02020603050405020304" pitchFamily="18" charset="0"/>
              </a:rPr>
              <a:t>2.1</a:t>
            </a:r>
            <a:r>
              <a:rPr lang="zh-CN" altLang="en-US" sz="2400" b="1" dirty="0" smtClean="0">
                <a:solidFill>
                  <a:schemeClr val="tx2"/>
                </a:solidFill>
                <a:latin typeface="Times New Roman" panose="02020603050405020304" pitchFamily="18" charset="0"/>
                <a:cs typeface="Times New Roman" panose="02020603050405020304" pitchFamily="18" charset="0"/>
              </a:rPr>
              <a:t>、</a:t>
            </a:r>
            <a:r>
              <a:rPr lang="en-US" altLang="zh-CN" sz="2400" b="1" dirty="0" smtClean="0">
                <a:solidFill>
                  <a:schemeClr val="tx2"/>
                </a:solidFill>
                <a:latin typeface="Times New Roman" panose="02020603050405020304" pitchFamily="18" charset="0"/>
                <a:cs typeface="Times New Roman" panose="02020603050405020304" pitchFamily="18" charset="0"/>
              </a:rPr>
              <a:t>3.0</a:t>
            </a:r>
            <a:r>
              <a:rPr lang="zh-CN" altLang="en-US" sz="2400" b="1" dirty="0" smtClean="0">
                <a:solidFill>
                  <a:schemeClr val="tx2"/>
                </a:solidFill>
                <a:latin typeface="Times New Roman" panose="02020603050405020304" pitchFamily="18" charset="0"/>
                <a:cs typeface="Times New Roman" panose="02020603050405020304" pitchFamily="18" charset="0"/>
              </a:rPr>
              <a:t>、</a:t>
            </a:r>
            <a:r>
              <a:rPr lang="en-US" altLang="zh-CN" sz="2400" b="1" dirty="0" smtClean="0">
                <a:solidFill>
                  <a:schemeClr val="tx2"/>
                </a:solidFill>
                <a:latin typeface="Times New Roman" panose="02020603050405020304" pitchFamily="18" charset="0"/>
                <a:cs typeface="Times New Roman" panose="02020603050405020304" pitchFamily="18" charset="0"/>
              </a:rPr>
              <a:t>4.0</a:t>
            </a:r>
            <a:endParaRPr lang="en-US" altLang="zh-CN" sz="2400" b="1" dirty="0">
              <a:solidFill>
                <a:schemeClr val="tx2"/>
              </a:solidFill>
              <a:latin typeface="Times New Roman" panose="02020603050405020304" pitchFamily="18" charset="0"/>
              <a:cs typeface="Times New Roman" panose="02020603050405020304" pitchFamily="18" charset="0"/>
            </a:endParaRPr>
          </a:p>
          <a:p>
            <a:pPr>
              <a:lnSpc>
                <a:spcPts val="3000"/>
              </a:lnSpc>
            </a:pPr>
            <a:r>
              <a:rPr lang="zh-CN" altLang="en-US" sz="2400" b="1" dirty="0" smtClean="0">
                <a:solidFill>
                  <a:srgbClr val="FF0000"/>
                </a:solidFill>
                <a:latin typeface="Times New Roman" panose="02020603050405020304" pitchFamily="18" charset="0"/>
                <a:cs typeface="Times New Roman" panose="02020603050405020304" pitchFamily="18" charset="0"/>
              </a:rPr>
              <a:t>性能指标</a:t>
            </a:r>
            <a:r>
              <a:rPr lang="zh-CN" altLang="en-US" sz="2400" b="1" dirty="0" smtClean="0">
                <a:solidFill>
                  <a:schemeClr val="tx2"/>
                </a:solidFill>
                <a:latin typeface="Times New Roman" panose="02020603050405020304" pitchFamily="18" charset="0"/>
                <a:cs typeface="Times New Roman" panose="02020603050405020304" pitchFamily="18" charset="0"/>
              </a:rPr>
              <a:t>：</a:t>
            </a:r>
            <a:endParaRPr lang="en-US" altLang="zh-CN" sz="2400" b="1" dirty="0" smtClean="0">
              <a:solidFill>
                <a:schemeClr val="tx2"/>
              </a:solidFill>
              <a:latin typeface="Times New Roman" panose="02020603050405020304" pitchFamily="18" charset="0"/>
              <a:cs typeface="Times New Roman" panose="02020603050405020304" pitchFamily="18" charset="0"/>
            </a:endParaRPr>
          </a:p>
          <a:p>
            <a:pPr marL="285750" indent="-285750">
              <a:lnSpc>
                <a:spcPts val="3000"/>
              </a:lnSpc>
              <a:buFont typeface="Wingdings" panose="05000000000000000000" pitchFamily="2" charset="2"/>
              <a:buChar char="l"/>
            </a:pPr>
            <a:r>
              <a:rPr lang="zh-CN" altLang="en-US" sz="2400" b="1" dirty="0" smtClean="0">
                <a:solidFill>
                  <a:schemeClr val="tx2"/>
                </a:solidFill>
                <a:latin typeface="Times New Roman" panose="02020603050405020304" pitchFamily="18" charset="0"/>
                <a:cs typeface="Times New Roman" panose="02020603050405020304" pitchFamily="18" charset="0"/>
              </a:rPr>
              <a:t>工作频段：</a:t>
            </a:r>
            <a:r>
              <a:rPr lang="en-US" altLang="zh-CN" sz="2400" b="1" dirty="0" smtClean="0">
                <a:solidFill>
                  <a:schemeClr val="tx2"/>
                </a:solidFill>
                <a:latin typeface="Times New Roman" panose="02020603050405020304" pitchFamily="18" charset="0"/>
                <a:cs typeface="Times New Roman" panose="02020603050405020304" pitchFamily="18" charset="0"/>
              </a:rPr>
              <a:t>2.4</a:t>
            </a:r>
            <a:r>
              <a:rPr lang="en-US" altLang="zh-CN" sz="2400" b="1" dirty="0" smtClean="0">
                <a:solidFill>
                  <a:schemeClr val="tx2"/>
                </a:solidFill>
                <a:latin typeface="Times New Roman" panose="02020603050405020304" pitchFamily="18" charset="0"/>
                <a:cs typeface="Times New Roman" panose="02020603050405020304" pitchFamily="18" charset="0"/>
                <a:sym typeface="Symbol"/>
              </a:rPr>
              <a:t>2.480</a:t>
            </a:r>
            <a:r>
              <a:rPr lang="en-US" altLang="zh-CN" sz="2400" b="1" dirty="0" smtClean="0">
                <a:solidFill>
                  <a:schemeClr val="tx2"/>
                </a:solidFill>
                <a:latin typeface="Times New Roman" panose="02020603050405020304" pitchFamily="18" charset="0"/>
                <a:cs typeface="Times New Roman" panose="02020603050405020304" pitchFamily="18" charset="0"/>
              </a:rPr>
              <a:t>GHz </a:t>
            </a:r>
            <a:r>
              <a:rPr lang="zh-CN" altLang="en-US" sz="2400" b="1" dirty="0" smtClean="0">
                <a:solidFill>
                  <a:schemeClr val="tx2"/>
                </a:solidFill>
                <a:latin typeface="Times New Roman" panose="02020603050405020304" pitchFamily="18" charset="0"/>
                <a:cs typeface="Times New Roman" panose="02020603050405020304" pitchFamily="18" charset="0"/>
              </a:rPr>
              <a:t>之间的</a:t>
            </a:r>
            <a:r>
              <a:rPr lang="en-US" altLang="zh-CN" sz="2400" b="1" dirty="0" smtClean="0">
                <a:solidFill>
                  <a:schemeClr val="tx2"/>
                </a:solidFill>
                <a:latin typeface="Times New Roman" panose="02020603050405020304" pitchFamily="18" charset="0"/>
                <a:cs typeface="Times New Roman" panose="02020603050405020304" pitchFamily="18" charset="0"/>
              </a:rPr>
              <a:t>ISM</a:t>
            </a:r>
            <a:r>
              <a:rPr lang="zh-CN" altLang="en-US" sz="2400" b="1" dirty="0" smtClean="0">
                <a:solidFill>
                  <a:schemeClr val="tx2"/>
                </a:solidFill>
                <a:latin typeface="Times New Roman" panose="02020603050405020304" pitchFamily="18" charset="0"/>
                <a:cs typeface="Times New Roman" panose="02020603050405020304" pitchFamily="18" charset="0"/>
              </a:rPr>
              <a:t>频段</a:t>
            </a:r>
            <a:endParaRPr lang="en-US" altLang="zh-CN" sz="2400" b="1" dirty="0" smtClean="0">
              <a:solidFill>
                <a:schemeClr val="tx2"/>
              </a:solidFill>
              <a:latin typeface="Times New Roman" panose="02020603050405020304" pitchFamily="18" charset="0"/>
              <a:cs typeface="Times New Roman" panose="02020603050405020304" pitchFamily="18" charset="0"/>
            </a:endParaRPr>
          </a:p>
          <a:p>
            <a:pPr marL="285750" indent="-285750">
              <a:lnSpc>
                <a:spcPts val="3000"/>
              </a:lnSpc>
              <a:buFont typeface="Wingdings" panose="05000000000000000000" pitchFamily="2" charset="2"/>
              <a:buChar char="l"/>
            </a:pPr>
            <a:r>
              <a:rPr lang="zh-CN" altLang="en-US" sz="2400" b="1" dirty="0" smtClean="0">
                <a:solidFill>
                  <a:schemeClr val="tx2"/>
                </a:solidFill>
                <a:latin typeface="Times New Roman" panose="02020603050405020304" pitchFamily="18" charset="0"/>
                <a:cs typeface="Times New Roman" panose="02020603050405020304" pitchFamily="18" charset="0"/>
              </a:rPr>
              <a:t>传输距离：</a:t>
            </a:r>
            <a:r>
              <a:rPr lang="en-US" altLang="zh-CN" sz="2400" b="1" dirty="0" smtClean="0">
                <a:solidFill>
                  <a:schemeClr val="tx2"/>
                </a:solidFill>
                <a:latin typeface="Times New Roman" panose="02020603050405020304" pitchFamily="18" charset="0"/>
                <a:cs typeface="Times New Roman" panose="02020603050405020304" pitchFamily="18" charset="0"/>
              </a:rPr>
              <a:t>1cm</a:t>
            </a:r>
            <a:r>
              <a:rPr lang="en-US" altLang="zh-CN" sz="2400" b="1" dirty="0" smtClean="0">
                <a:solidFill>
                  <a:schemeClr val="tx2"/>
                </a:solidFill>
                <a:latin typeface="Times New Roman" panose="02020603050405020304" pitchFamily="18" charset="0"/>
                <a:cs typeface="Times New Roman" panose="02020603050405020304" pitchFamily="18" charset="0"/>
                <a:sym typeface="Symbol"/>
              </a:rPr>
              <a:t>10m</a:t>
            </a:r>
            <a:r>
              <a:rPr lang="zh-CN" altLang="en-US" sz="2400" b="1" dirty="0" smtClean="0">
                <a:solidFill>
                  <a:schemeClr val="tx2"/>
                </a:solidFill>
                <a:latin typeface="Times New Roman" panose="02020603050405020304" pitchFamily="18" charset="0"/>
                <a:cs typeface="Times New Roman" panose="02020603050405020304" pitchFamily="18" charset="0"/>
                <a:sym typeface="Symbol"/>
              </a:rPr>
              <a:t>，增加功率可达</a:t>
            </a:r>
            <a:r>
              <a:rPr lang="en-US" altLang="zh-CN" sz="2400" b="1" dirty="0" smtClean="0">
                <a:solidFill>
                  <a:schemeClr val="tx2"/>
                </a:solidFill>
                <a:latin typeface="Times New Roman" panose="02020603050405020304" pitchFamily="18" charset="0"/>
                <a:cs typeface="Times New Roman" panose="02020603050405020304" pitchFamily="18" charset="0"/>
                <a:sym typeface="Symbol"/>
              </a:rPr>
              <a:t>100m</a:t>
            </a:r>
          </a:p>
          <a:p>
            <a:pPr marL="285750" indent="-285750">
              <a:lnSpc>
                <a:spcPts val="3000"/>
              </a:lnSpc>
              <a:buFont typeface="Wingdings" panose="05000000000000000000" pitchFamily="2" charset="2"/>
              <a:buChar char="l"/>
            </a:pPr>
            <a:r>
              <a:rPr lang="zh-CN" altLang="en-US" sz="2400" b="1" dirty="0" smtClean="0">
                <a:solidFill>
                  <a:schemeClr val="tx2"/>
                </a:solidFill>
                <a:latin typeface="Times New Roman" panose="02020603050405020304" pitchFamily="18" charset="0"/>
                <a:cs typeface="Times New Roman" panose="02020603050405020304" pitchFamily="18" charset="0"/>
                <a:sym typeface="Symbol"/>
              </a:rPr>
              <a:t>传输速率：</a:t>
            </a:r>
            <a:r>
              <a:rPr lang="en-US" altLang="zh-CN" sz="2400" b="1" dirty="0" smtClean="0">
                <a:solidFill>
                  <a:schemeClr val="tx2"/>
                </a:solidFill>
                <a:latin typeface="Times New Roman" panose="02020603050405020304" pitchFamily="18" charset="0"/>
                <a:cs typeface="Times New Roman" panose="02020603050405020304" pitchFamily="18" charset="0"/>
                <a:sym typeface="Symbol"/>
              </a:rPr>
              <a:t>1Mbps</a:t>
            </a:r>
            <a:r>
              <a:rPr lang="zh-CN" altLang="en-US" sz="2400" b="1" dirty="0" smtClean="0">
                <a:solidFill>
                  <a:schemeClr val="tx2"/>
                </a:solidFill>
                <a:latin typeface="Times New Roman" panose="02020603050405020304" pitchFamily="18" charset="0"/>
                <a:cs typeface="Times New Roman" panose="02020603050405020304" pitchFamily="18" charset="0"/>
                <a:sym typeface="Symbol"/>
              </a:rPr>
              <a:t>、</a:t>
            </a:r>
            <a:r>
              <a:rPr lang="en-US" altLang="zh-CN" sz="2400" b="1" dirty="0" smtClean="0">
                <a:solidFill>
                  <a:schemeClr val="tx2"/>
                </a:solidFill>
                <a:latin typeface="Times New Roman" panose="02020603050405020304" pitchFamily="18" charset="0"/>
                <a:cs typeface="Times New Roman" panose="02020603050405020304" pitchFamily="18" charset="0"/>
                <a:sym typeface="Symbol"/>
              </a:rPr>
              <a:t>2Mbps</a:t>
            </a:r>
            <a:r>
              <a:rPr lang="zh-CN" altLang="en-US" sz="2400" b="1" dirty="0" smtClean="0">
                <a:solidFill>
                  <a:schemeClr val="tx2"/>
                </a:solidFill>
                <a:latin typeface="Times New Roman" panose="02020603050405020304" pitchFamily="18" charset="0"/>
                <a:cs typeface="Times New Roman" panose="02020603050405020304" pitchFamily="18" charset="0"/>
                <a:sym typeface="Symbol"/>
              </a:rPr>
              <a:t>、</a:t>
            </a:r>
            <a:r>
              <a:rPr lang="en-US" altLang="zh-CN" sz="2400" b="1" dirty="0" smtClean="0">
                <a:solidFill>
                  <a:schemeClr val="tx2"/>
                </a:solidFill>
                <a:latin typeface="Times New Roman" panose="02020603050405020304" pitchFamily="18" charset="0"/>
                <a:cs typeface="Times New Roman" panose="02020603050405020304" pitchFamily="18" charset="0"/>
                <a:sym typeface="Symbol"/>
              </a:rPr>
              <a:t>3Mbps</a:t>
            </a:r>
          </a:p>
          <a:p>
            <a:pPr marL="285750" indent="-285750">
              <a:lnSpc>
                <a:spcPts val="3000"/>
              </a:lnSpc>
              <a:buFont typeface="Wingdings" panose="05000000000000000000" pitchFamily="2" charset="2"/>
              <a:buChar char="l"/>
            </a:pPr>
            <a:r>
              <a:rPr lang="zh-CN" altLang="en-US" sz="2400" b="1" dirty="0" smtClean="0">
                <a:solidFill>
                  <a:schemeClr val="tx2"/>
                </a:solidFill>
                <a:latin typeface="Times New Roman" panose="02020603050405020304" pitchFamily="18" charset="0"/>
                <a:cs typeface="Times New Roman" panose="02020603050405020304" pitchFamily="18" charset="0"/>
                <a:sym typeface="Symbol"/>
              </a:rPr>
              <a:t>发射功率：</a:t>
            </a:r>
            <a:r>
              <a:rPr lang="en-US" altLang="zh-CN" sz="2400" b="1" dirty="0" smtClean="0">
                <a:solidFill>
                  <a:schemeClr val="tx2"/>
                </a:solidFill>
                <a:latin typeface="Times New Roman" panose="02020603050405020304" pitchFamily="18" charset="0"/>
                <a:cs typeface="Times New Roman" panose="02020603050405020304" pitchFamily="18" charset="0"/>
                <a:sym typeface="Symbol"/>
              </a:rPr>
              <a:t>1mW</a:t>
            </a:r>
            <a:r>
              <a:rPr lang="zh-CN" altLang="en-US" sz="2400" b="1" dirty="0" smtClean="0">
                <a:solidFill>
                  <a:schemeClr val="tx2"/>
                </a:solidFill>
                <a:latin typeface="Times New Roman" panose="02020603050405020304" pitchFamily="18" charset="0"/>
                <a:cs typeface="Times New Roman" panose="02020603050405020304" pitchFamily="18" charset="0"/>
                <a:sym typeface="Symbol"/>
              </a:rPr>
              <a:t>、</a:t>
            </a:r>
            <a:r>
              <a:rPr lang="en-US" altLang="zh-CN" sz="2400" b="1" dirty="0" smtClean="0">
                <a:solidFill>
                  <a:schemeClr val="tx2"/>
                </a:solidFill>
                <a:latin typeface="Times New Roman" panose="02020603050405020304" pitchFamily="18" charset="0"/>
                <a:cs typeface="Times New Roman" panose="02020603050405020304" pitchFamily="18" charset="0"/>
                <a:sym typeface="Symbol"/>
              </a:rPr>
              <a:t>2.5mW</a:t>
            </a:r>
            <a:r>
              <a:rPr lang="zh-CN" altLang="en-US" sz="2400" b="1" dirty="0" smtClean="0">
                <a:solidFill>
                  <a:schemeClr val="tx2"/>
                </a:solidFill>
                <a:latin typeface="Times New Roman" panose="02020603050405020304" pitchFamily="18" charset="0"/>
                <a:cs typeface="Times New Roman" panose="02020603050405020304" pitchFamily="18" charset="0"/>
                <a:sym typeface="Symbol"/>
              </a:rPr>
              <a:t>、</a:t>
            </a:r>
            <a:r>
              <a:rPr lang="en-US" altLang="zh-CN" sz="2400" b="1" dirty="0" smtClean="0">
                <a:solidFill>
                  <a:schemeClr val="tx2"/>
                </a:solidFill>
                <a:latin typeface="Times New Roman" panose="02020603050405020304" pitchFamily="18" charset="0"/>
                <a:cs typeface="Times New Roman" panose="02020603050405020304" pitchFamily="18" charset="0"/>
                <a:sym typeface="Symbol"/>
              </a:rPr>
              <a:t>100mW</a:t>
            </a:r>
          </a:p>
          <a:p>
            <a:pPr marL="285750" indent="-285750">
              <a:lnSpc>
                <a:spcPts val="3000"/>
              </a:lnSpc>
              <a:buFont typeface="Wingdings" panose="05000000000000000000" pitchFamily="2" charset="2"/>
              <a:buChar char="l"/>
            </a:pPr>
            <a:r>
              <a:rPr lang="zh-CN" altLang="en-US" sz="2400" b="1" dirty="0" smtClean="0">
                <a:solidFill>
                  <a:schemeClr val="tx2"/>
                </a:solidFill>
                <a:latin typeface="Times New Roman" panose="02020603050405020304" pitchFamily="18" charset="0"/>
                <a:cs typeface="Times New Roman" panose="02020603050405020304" pitchFamily="18" charset="0"/>
                <a:sym typeface="Symbol"/>
              </a:rPr>
              <a:t>调制方式：</a:t>
            </a:r>
            <a:r>
              <a:rPr lang="en-US" altLang="zh-CN" sz="2400" b="1" dirty="0" smtClean="0">
                <a:solidFill>
                  <a:schemeClr val="tx2"/>
                </a:solidFill>
                <a:latin typeface="Times New Roman" panose="02020603050405020304" pitchFamily="18" charset="0"/>
                <a:cs typeface="Times New Roman" panose="02020603050405020304" pitchFamily="18" charset="0"/>
                <a:sym typeface="Symbol"/>
              </a:rPr>
              <a:t>GFSK</a:t>
            </a:r>
            <a:r>
              <a:rPr lang="zh-CN" altLang="en-US" sz="2400" b="1" dirty="0" smtClean="0">
                <a:solidFill>
                  <a:schemeClr val="tx2"/>
                </a:solidFill>
                <a:latin typeface="Times New Roman" panose="02020603050405020304" pitchFamily="18" charset="0"/>
                <a:cs typeface="Times New Roman" panose="02020603050405020304" pitchFamily="18" charset="0"/>
                <a:sym typeface="Symbol"/>
              </a:rPr>
              <a:t>（高斯频移键控）</a:t>
            </a:r>
            <a:endParaRPr lang="en-US" altLang="zh-CN" sz="2400" b="1" dirty="0" smtClean="0">
              <a:solidFill>
                <a:schemeClr val="tx2"/>
              </a:solidFill>
              <a:latin typeface="Times New Roman" panose="02020603050405020304" pitchFamily="18" charset="0"/>
              <a:cs typeface="Times New Roman" panose="02020603050405020304" pitchFamily="18" charset="0"/>
              <a:sym typeface="Symbol"/>
            </a:endParaRPr>
          </a:p>
          <a:p>
            <a:pPr marL="285750" indent="-285750">
              <a:lnSpc>
                <a:spcPts val="3000"/>
              </a:lnSpc>
              <a:buFont typeface="Wingdings" panose="05000000000000000000" pitchFamily="2" charset="2"/>
              <a:buChar char="l"/>
            </a:pPr>
            <a:r>
              <a:rPr lang="zh-CN" altLang="en-US" sz="2400" b="1" dirty="0">
                <a:solidFill>
                  <a:schemeClr val="tx2"/>
                </a:solidFill>
                <a:latin typeface="Times New Roman" panose="02020603050405020304" pitchFamily="18" charset="0"/>
                <a:cs typeface="Times New Roman" panose="02020603050405020304" pitchFamily="18" charset="0"/>
                <a:sym typeface="Symbol"/>
              </a:rPr>
              <a:t>扩</a:t>
            </a:r>
            <a:r>
              <a:rPr lang="zh-CN" altLang="en-US" sz="2400" b="1" dirty="0" smtClean="0">
                <a:solidFill>
                  <a:schemeClr val="tx2"/>
                </a:solidFill>
                <a:latin typeface="Times New Roman" panose="02020603050405020304" pitchFamily="18" charset="0"/>
                <a:cs typeface="Times New Roman" panose="02020603050405020304" pitchFamily="18" charset="0"/>
                <a:sym typeface="Symbol"/>
              </a:rPr>
              <a:t>频方式：跳频扩频，</a:t>
            </a:r>
            <a:r>
              <a:rPr lang="en-US" altLang="zh-CN" sz="2400" b="1" dirty="0" smtClean="0">
                <a:solidFill>
                  <a:schemeClr val="tx2"/>
                </a:solidFill>
                <a:latin typeface="Times New Roman" panose="02020603050405020304" pitchFamily="18" charset="0"/>
                <a:cs typeface="Times New Roman" panose="02020603050405020304" pitchFamily="18" charset="0"/>
                <a:sym typeface="Symbol"/>
              </a:rPr>
              <a:t>79</a:t>
            </a:r>
            <a:r>
              <a:rPr lang="zh-CN" altLang="en-US" sz="2400" b="1" dirty="0" smtClean="0">
                <a:solidFill>
                  <a:schemeClr val="tx2"/>
                </a:solidFill>
                <a:latin typeface="Times New Roman" panose="02020603050405020304" pitchFamily="18" charset="0"/>
                <a:cs typeface="Times New Roman" panose="02020603050405020304" pitchFamily="18" charset="0"/>
                <a:sym typeface="Symbol"/>
              </a:rPr>
              <a:t>个跳频信道，</a:t>
            </a:r>
            <a:r>
              <a:rPr lang="en-US" altLang="zh-CN" sz="2400" b="1" dirty="0" smtClean="0">
                <a:solidFill>
                  <a:schemeClr val="tx2"/>
                </a:solidFill>
                <a:latin typeface="Times New Roman" panose="02020603050405020304" pitchFamily="18" charset="0"/>
                <a:cs typeface="Times New Roman" panose="02020603050405020304" pitchFamily="18" charset="0"/>
                <a:sym typeface="Symbol"/>
              </a:rPr>
              <a:t>1600</a:t>
            </a:r>
            <a:r>
              <a:rPr lang="zh-CN" altLang="en-US" sz="2400" b="1" dirty="0" smtClean="0">
                <a:solidFill>
                  <a:schemeClr val="tx2"/>
                </a:solidFill>
                <a:latin typeface="Times New Roman" panose="02020603050405020304" pitchFamily="18" charset="0"/>
                <a:cs typeface="Times New Roman" panose="02020603050405020304" pitchFamily="18" charset="0"/>
                <a:sym typeface="Symbol"/>
              </a:rPr>
              <a:t>次</a:t>
            </a:r>
            <a:r>
              <a:rPr lang="en-US" altLang="zh-CN" sz="2400" b="1" dirty="0" smtClean="0">
                <a:solidFill>
                  <a:schemeClr val="tx2"/>
                </a:solidFill>
                <a:latin typeface="Times New Roman" panose="02020603050405020304" pitchFamily="18" charset="0"/>
                <a:cs typeface="Times New Roman" panose="02020603050405020304" pitchFamily="18" charset="0"/>
                <a:sym typeface="Symbol"/>
              </a:rPr>
              <a:t>/</a:t>
            </a:r>
            <a:r>
              <a:rPr lang="zh-CN" altLang="en-US" sz="2400" b="1" dirty="0" smtClean="0">
                <a:solidFill>
                  <a:schemeClr val="tx2"/>
                </a:solidFill>
                <a:latin typeface="Times New Roman" panose="02020603050405020304" pitchFamily="18" charset="0"/>
                <a:cs typeface="Times New Roman" panose="02020603050405020304" pitchFamily="18" charset="0"/>
                <a:sym typeface="Symbol"/>
              </a:rPr>
              <a:t>每秒</a:t>
            </a:r>
            <a:endParaRPr lang="en-US" altLang="zh-CN" sz="2400" b="1" dirty="0" smtClean="0">
              <a:solidFill>
                <a:schemeClr val="tx2"/>
              </a:solidFill>
              <a:latin typeface="Times New Roman" panose="02020603050405020304" pitchFamily="18" charset="0"/>
              <a:cs typeface="Times New Roman" panose="02020603050405020304" pitchFamily="18" charset="0"/>
              <a:sym typeface="Symbol"/>
            </a:endParaRPr>
          </a:p>
          <a:p>
            <a:pPr marL="285750" indent="-285750">
              <a:lnSpc>
                <a:spcPts val="3000"/>
              </a:lnSpc>
              <a:buFont typeface="Wingdings" panose="05000000000000000000" pitchFamily="2" charset="2"/>
              <a:buChar char="l"/>
            </a:pPr>
            <a:r>
              <a:rPr lang="zh-CN" altLang="en-US" sz="2400" b="1" dirty="0" smtClean="0">
                <a:solidFill>
                  <a:schemeClr val="tx2"/>
                </a:solidFill>
                <a:latin typeface="Times New Roman" panose="02020603050405020304" pitchFamily="18" charset="0"/>
                <a:cs typeface="Times New Roman" panose="02020603050405020304" pitchFamily="18" charset="0"/>
                <a:sym typeface="Symbol"/>
              </a:rPr>
              <a:t>双工方式：时分双工</a:t>
            </a:r>
            <a:endParaRPr lang="en-US" altLang="zh-CN" sz="2400" b="1" dirty="0" smtClean="0">
              <a:solidFill>
                <a:schemeClr val="tx2"/>
              </a:solidFill>
              <a:latin typeface="Times New Roman" panose="02020603050405020304" pitchFamily="18" charset="0"/>
              <a:cs typeface="Times New Roman" panose="02020603050405020304" pitchFamily="18" charset="0"/>
              <a:sym typeface="Symbol"/>
            </a:endParaRPr>
          </a:p>
          <a:p>
            <a:pPr marL="285750" indent="-285750">
              <a:lnSpc>
                <a:spcPts val="3000"/>
              </a:lnSpc>
              <a:buFont typeface="Wingdings" panose="05000000000000000000" pitchFamily="2" charset="2"/>
              <a:buChar char="l"/>
            </a:pPr>
            <a:r>
              <a:rPr lang="zh-CN" altLang="en-US" sz="2400" b="1" dirty="0" smtClean="0">
                <a:solidFill>
                  <a:schemeClr val="tx2"/>
                </a:solidFill>
                <a:latin typeface="Times New Roman" panose="02020603050405020304" pitchFamily="18" charset="0"/>
                <a:cs typeface="Times New Roman" panose="02020603050405020304" pitchFamily="18" charset="0"/>
                <a:sym typeface="Symbol"/>
              </a:rPr>
              <a:t>通信方式：点对点、一点对多点</a:t>
            </a:r>
            <a:endParaRPr lang="en-US" altLang="zh-CN" sz="2400" b="1" dirty="0">
              <a:solidFill>
                <a:schemeClr val="tx2"/>
              </a:solidFill>
              <a:latin typeface="Times New Roman" panose="02020603050405020304" pitchFamily="18" charset="0"/>
              <a:cs typeface="Times New Roman" panose="02020603050405020304" pitchFamily="18" charset="0"/>
            </a:endParaRPr>
          </a:p>
          <a:p>
            <a:pPr marL="285750" indent="-285750">
              <a:lnSpc>
                <a:spcPts val="3000"/>
              </a:lnSpc>
              <a:buFont typeface="Wingdings" panose="05000000000000000000" pitchFamily="2" charset="2"/>
              <a:buChar char="l"/>
            </a:pPr>
            <a:r>
              <a:rPr lang="zh-CN" altLang="en-US" sz="2400" b="1" dirty="0" smtClean="0">
                <a:solidFill>
                  <a:schemeClr val="tx2"/>
                </a:solidFill>
                <a:latin typeface="Times New Roman" panose="02020603050405020304" pitchFamily="18" charset="0"/>
                <a:cs typeface="Times New Roman" panose="02020603050405020304" pitchFamily="18" charset="0"/>
              </a:rPr>
              <a:t>传输方式：语音和数据混合传输</a:t>
            </a:r>
            <a:endParaRPr lang="en-US" altLang="zh-CN" sz="2400" b="1" dirty="0" smtClean="0">
              <a:solidFill>
                <a:schemeClr val="tx2"/>
              </a:solidFill>
              <a:latin typeface="Times New Roman" panose="02020603050405020304" pitchFamily="18" charset="0"/>
              <a:cs typeface="Times New Roman" panose="02020603050405020304" pitchFamily="18" charset="0"/>
            </a:endParaRPr>
          </a:p>
          <a:p>
            <a:pPr marL="285750" indent="-285750">
              <a:lnSpc>
                <a:spcPts val="3000"/>
              </a:lnSpc>
              <a:buFont typeface="Wingdings" panose="05000000000000000000" pitchFamily="2" charset="2"/>
              <a:buChar char="l"/>
            </a:pPr>
            <a:r>
              <a:rPr lang="zh-CN" altLang="en-US" sz="2400" b="1" dirty="0" smtClean="0">
                <a:solidFill>
                  <a:schemeClr val="tx2"/>
                </a:solidFill>
                <a:latin typeface="Times New Roman" panose="02020603050405020304" pitchFamily="18" charset="0"/>
                <a:cs typeface="Times New Roman" panose="02020603050405020304" pitchFamily="18" charset="0"/>
              </a:rPr>
              <a:t>连接设备数：</a:t>
            </a:r>
            <a:r>
              <a:rPr lang="en-US" altLang="zh-CN" sz="2400" b="1" dirty="0" smtClean="0">
                <a:solidFill>
                  <a:schemeClr val="tx2"/>
                </a:solidFill>
                <a:latin typeface="Times New Roman" panose="02020603050405020304" pitchFamily="18" charset="0"/>
                <a:cs typeface="Times New Roman" panose="02020603050405020304" pitchFamily="18" charset="0"/>
              </a:rPr>
              <a:t>8</a:t>
            </a:r>
          </a:p>
          <a:p>
            <a:pPr marL="285750" indent="-285750">
              <a:lnSpc>
                <a:spcPts val="3000"/>
              </a:lnSpc>
              <a:buFont typeface="Wingdings" panose="05000000000000000000" pitchFamily="2" charset="2"/>
              <a:buChar char="l"/>
            </a:pPr>
            <a:r>
              <a:rPr lang="zh-CN" altLang="en-US" sz="2400" b="1" dirty="0" smtClean="0">
                <a:solidFill>
                  <a:schemeClr val="tx2"/>
                </a:solidFill>
                <a:latin typeface="Times New Roman" panose="02020603050405020304" pitchFamily="18" charset="0"/>
                <a:cs typeface="Times New Roman" panose="02020603050405020304" pitchFamily="18" charset="0"/>
              </a:rPr>
              <a:t>安全措施：</a:t>
            </a:r>
            <a:r>
              <a:rPr lang="en-US" altLang="zh-CN" sz="2400" b="1" dirty="0" smtClean="0">
                <a:solidFill>
                  <a:schemeClr val="tx2"/>
                </a:solidFill>
                <a:latin typeface="Times New Roman" panose="02020603050405020304" pitchFamily="18" charset="0"/>
                <a:cs typeface="Times New Roman" panose="02020603050405020304" pitchFamily="18" charset="0"/>
              </a:rPr>
              <a:t>8</a:t>
            </a:r>
            <a:r>
              <a:rPr lang="en-US" altLang="zh-CN" sz="2400" b="1" dirty="0">
                <a:solidFill>
                  <a:schemeClr val="tx2"/>
                </a:solidFill>
                <a:latin typeface="Times New Roman" panose="02020603050405020304" pitchFamily="18" charset="0"/>
                <a:cs typeface="Times New Roman" panose="02020603050405020304" pitchFamily="18" charset="0"/>
                <a:sym typeface="Symbol"/>
              </a:rPr>
              <a:t> </a:t>
            </a:r>
            <a:r>
              <a:rPr lang="en-US" altLang="zh-CN" sz="2400" b="1" dirty="0" smtClean="0">
                <a:solidFill>
                  <a:schemeClr val="tx2"/>
                </a:solidFill>
                <a:latin typeface="Times New Roman" panose="02020603050405020304" pitchFamily="18" charset="0"/>
                <a:cs typeface="Times New Roman" panose="02020603050405020304" pitchFamily="18" charset="0"/>
                <a:sym typeface="Symbol"/>
              </a:rPr>
              <a:t>128bit</a:t>
            </a:r>
            <a:r>
              <a:rPr lang="zh-CN" altLang="en-US" sz="2400" b="1" dirty="0" smtClean="0">
                <a:solidFill>
                  <a:schemeClr val="tx2"/>
                </a:solidFill>
                <a:latin typeface="Times New Roman" panose="02020603050405020304" pitchFamily="18" charset="0"/>
                <a:cs typeface="Times New Roman" panose="02020603050405020304" pitchFamily="18" charset="0"/>
                <a:sym typeface="Symbol"/>
              </a:rPr>
              <a:t>密钥</a:t>
            </a:r>
            <a:endParaRPr lang="zh-CN" altLang="en-US" b="1" dirty="0">
              <a:solidFill>
                <a:schemeClr val="tx2"/>
              </a:solidFill>
              <a:effectLst/>
              <a:latin typeface="simsun"/>
            </a:endParaRPr>
          </a:p>
        </p:txBody>
      </p:sp>
    </p:spTree>
    <p:extLst>
      <p:ext uri="{BB962C8B-B14F-4D97-AF65-F5344CB8AC3E}">
        <p14:creationId xmlns:p14="http://schemas.microsoft.com/office/powerpoint/2010/main" val="40116595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8736"/>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711704"/>
            <a:ext cx="4381585" cy="2050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251520" y="332656"/>
            <a:ext cx="6696744" cy="461665"/>
          </a:xfrm>
          <a:prstGeom prst="rect">
            <a:avLst/>
          </a:prstGeom>
        </p:spPr>
        <p:txBody>
          <a:bodyPr wrap="square">
            <a:spAutoFit/>
          </a:bodyPr>
          <a:lstStyle/>
          <a:p>
            <a:r>
              <a:rPr lang="en-US" altLang="zh-CN" sz="2400" b="1" dirty="0" smtClean="0">
                <a:solidFill>
                  <a:srgbClr val="FF0000"/>
                </a:solidFill>
                <a:latin typeface="Times New Roman" panose="02020603050405020304" pitchFamily="18" charset="0"/>
                <a:cs typeface="Times New Roman" panose="02020603050405020304" pitchFamily="18" charset="0"/>
              </a:rPr>
              <a:t>HC-05</a:t>
            </a:r>
            <a:r>
              <a:rPr lang="zh-CN" altLang="en-US" sz="2400" b="1" dirty="0" smtClean="0">
                <a:solidFill>
                  <a:srgbClr val="FF0000"/>
                </a:solidFill>
                <a:latin typeface="Times New Roman" panose="02020603050405020304" pitchFamily="18" charset="0"/>
                <a:cs typeface="Times New Roman" panose="02020603050405020304" pitchFamily="18" charset="0"/>
              </a:rPr>
              <a:t>蓝牙模块</a:t>
            </a:r>
            <a:r>
              <a:rPr lang="en-US" altLang="zh-CN" sz="2400" b="1" dirty="0" smtClean="0">
                <a:solidFill>
                  <a:srgbClr val="FF0000"/>
                </a:solidFill>
                <a:latin typeface="Times New Roman" panose="02020603050405020304" pitchFamily="18" charset="0"/>
                <a:cs typeface="Times New Roman" panose="02020603050405020304" pitchFamily="18" charset="0"/>
              </a:rPr>
              <a:t>(</a:t>
            </a:r>
            <a:r>
              <a:rPr lang="zh-CN" altLang="en-US" sz="2400" b="1" dirty="0" smtClean="0">
                <a:solidFill>
                  <a:srgbClr val="FF0000"/>
                </a:solidFill>
                <a:latin typeface="Times New Roman" panose="02020603050405020304" pitchFamily="18" charset="0"/>
                <a:cs typeface="Times New Roman" panose="02020603050405020304" pitchFamily="18" charset="0"/>
              </a:rPr>
              <a:t>主从</a:t>
            </a:r>
            <a:r>
              <a:rPr lang="zh-CN" altLang="en-US" sz="2400" b="1" dirty="0">
                <a:solidFill>
                  <a:srgbClr val="FF0000"/>
                </a:solidFill>
                <a:latin typeface="Times New Roman" panose="02020603050405020304" pitchFamily="18" charset="0"/>
                <a:cs typeface="Times New Roman" panose="02020603050405020304" pitchFamily="18" charset="0"/>
              </a:rPr>
              <a:t>一体无线蓝</a:t>
            </a:r>
            <a:r>
              <a:rPr lang="zh-CN" altLang="en-US" sz="2400" b="1" dirty="0" smtClean="0">
                <a:solidFill>
                  <a:srgbClr val="FF0000"/>
                </a:solidFill>
                <a:latin typeface="Times New Roman" panose="02020603050405020304" pitchFamily="18" charset="0"/>
                <a:cs typeface="Times New Roman" panose="02020603050405020304" pitchFamily="18" charset="0"/>
              </a:rPr>
              <a:t>牙串口透传模块</a:t>
            </a:r>
            <a:r>
              <a:rPr lang="en-US" altLang="zh-CN" sz="2400" b="1" dirty="0" smtClean="0">
                <a:solidFill>
                  <a:srgbClr val="FF0000"/>
                </a:solidFill>
                <a:latin typeface="Times New Roman" panose="02020603050405020304" pitchFamily="18" charset="0"/>
                <a:cs typeface="Times New Roman" panose="02020603050405020304" pitchFamily="18" charset="0"/>
              </a:rPr>
              <a:t>)</a:t>
            </a:r>
            <a:r>
              <a:rPr lang="zh-CN" altLang="en-US" sz="2400" b="1" dirty="0" smtClean="0">
                <a:solidFill>
                  <a:srgbClr val="FF0000"/>
                </a:solidFill>
                <a:latin typeface="Times New Roman" panose="02020603050405020304" pitchFamily="18" charset="0"/>
                <a:cs typeface="Times New Roman" panose="02020603050405020304" pitchFamily="18" charset="0"/>
              </a:rPr>
              <a:t> </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sp>
        <p:nvSpPr>
          <p:cNvPr id="6" name="矩形 5"/>
          <p:cNvSpPr/>
          <p:nvPr/>
        </p:nvSpPr>
        <p:spPr>
          <a:xfrm>
            <a:off x="271914" y="692696"/>
            <a:ext cx="8607827" cy="4154984"/>
          </a:xfrm>
          <a:prstGeom prst="rect">
            <a:avLst/>
          </a:prstGeom>
        </p:spPr>
        <p:txBody>
          <a:bodyPr wrap="square">
            <a:spAutoFit/>
          </a:bodyPr>
          <a:lstStyle/>
          <a:p>
            <a:pPr marL="444500" indent="-444500"/>
            <a:r>
              <a:rPr lang="zh-CN" altLang="en-US" sz="2400" b="1">
                <a:solidFill>
                  <a:schemeClr val="tx2"/>
                </a:solidFill>
                <a:latin typeface="Times New Roman" panose="02020603050405020304" pitchFamily="18" charset="0"/>
                <a:ea typeface="+mj-ea"/>
                <a:cs typeface="Times New Roman" panose="02020603050405020304" pitchFamily="18" charset="0"/>
              </a:rPr>
              <a:t>产品特性：</a:t>
            </a:r>
          </a:p>
          <a:p>
            <a:pPr marL="457200" indent="-457200">
              <a:buFont typeface="+mj-ea"/>
              <a:buAutoNum type="circleNumDbPlain"/>
            </a:pPr>
            <a:r>
              <a:rPr lang="zh-CN" altLang="en-US" sz="2400" b="1" smtClean="0">
                <a:solidFill>
                  <a:schemeClr val="tx2"/>
                </a:solidFill>
                <a:latin typeface="Times New Roman" panose="02020603050405020304" pitchFamily="18" charset="0"/>
                <a:ea typeface="+mj-ea"/>
                <a:cs typeface="Times New Roman" panose="02020603050405020304" pitchFamily="18" charset="0"/>
              </a:rPr>
              <a:t>核心模块为</a:t>
            </a:r>
            <a:r>
              <a:rPr lang="en-US" altLang="zh-CN" sz="2400" b="1" smtClean="0">
                <a:solidFill>
                  <a:schemeClr val="tx2"/>
                </a:solidFill>
                <a:latin typeface="Times New Roman" panose="02020603050405020304" pitchFamily="18" charset="0"/>
                <a:ea typeface="+mj-ea"/>
                <a:cs typeface="Times New Roman" panose="02020603050405020304" pitchFamily="18" charset="0"/>
              </a:rPr>
              <a:t>HC-05</a:t>
            </a:r>
            <a:r>
              <a:rPr lang="zh-CN" altLang="en-US" sz="2400" b="1" smtClean="0">
                <a:solidFill>
                  <a:schemeClr val="tx2"/>
                </a:solidFill>
                <a:latin typeface="Times New Roman" panose="02020603050405020304" pitchFamily="18" charset="0"/>
                <a:ea typeface="+mj-ea"/>
                <a:cs typeface="Times New Roman" panose="02020603050405020304" pitchFamily="18" charset="0"/>
              </a:rPr>
              <a:t>主从一体模块</a:t>
            </a:r>
            <a:r>
              <a:rPr lang="zh-CN" altLang="en-US" sz="2400" b="1">
                <a:solidFill>
                  <a:schemeClr val="tx2"/>
                </a:solidFill>
                <a:latin typeface="Times New Roman" panose="02020603050405020304" pitchFamily="18" charset="0"/>
                <a:ea typeface="+mj-ea"/>
                <a:cs typeface="Times New Roman" panose="02020603050405020304" pitchFamily="18" charset="0"/>
              </a:rPr>
              <a:t>，引出接口包括</a:t>
            </a:r>
            <a:r>
              <a:rPr lang="en-US" altLang="zh-CN" sz="2400" b="1" smtClean="0">
                <a:solidFill>
                  <a:schemeClr val="tx2"/>
                </a:solidFill>
                <a:latin typeface="Times New Roman" panose="02020603050405020304" pitchFamily="18" charset="0"/>
                <a:ea typeface="+mj-ea"/>
                <a:cs typeface="Times New Roman" panose="02020603050405020304" pitchFamily="18" charset="0"/>
              </a:rPr>
              <a:t>VCC</a:t>
            </a:r>
            <a:r>
              <a:rPr lang="zh-CN" altLang="en-US" sz="2400" b="1" smtClean="0">
                <a:solidFill>
                  <a:schemeClr val="tx2"/>
                </a:solidFill>
                <a:latin typeface="Times New Roman" panose="02020603050405020304" pitchFamily="18" charset="0"/>
                <a:ea typeface="+mj-ea"/>
                <a:cs typeface="Times New Roman" panose="02020603050405020304" pitchFamily="18" charset="0"/>
              </a:rPr>
              <a:t>、</a:t>
            </a:r>
            <a:r>
              <a:rPr lang="en-US" altLang="zh-CN" sz="2400" b="1" smtClean="0">
                <a:solidFill>
                  <a:schemeClr val="tx2"/>
                </a:solidFill>
                <a:latin typeface="Times New Roman" panose="02020603050405020304" pitchFamily="18" charset="0"/>
                <a:ea typeface="+mj-ea"/>
                <a:cs typeface="Times New Roman" panose="02020603050405020304" pitchFamily="18" charset="0"/>
              </a:rPr>
              <a:t> GND</a:t>
            </a:r>
            <a:r>
              <a:rPr lang="zh-CN" altLang="en-US" sz="2400" b="1" smtClean="0">
                <a:solidFill>
                  <a:schemeClr val="tx2"/>
                </a:solidFill>
                <a:latin typeface="Times New Roman" panose="02020603050405020304" pitchFamily="18" charset="0"/>
                <a:ea typeface="+mj-ea"/>
                <a:cs typeface="Times New Roman" panose="02020603050405020304" pitchFamily="18" charset="0"/>
              </a:rPr>
              <a:t>、</a:t>
            </a:r>
            <a:r>
              <a:rPr lang="en-US" altLang="zh-CN" sz="2400" b="1" smtClean="0">
                <a:solidFill>
                  <a:schemeClr val="tx2"/>
                </a:solidFill>
                <a:latin typeface="Times New Roman" panose="02020603050405020304" pitchFamily="18" charset="0"/>
                <a:ea typeface="+mj-ea"/>
                <a:cs typeface="Times New Roman" panose="02020603050405020304" pitchFamily="18" charset="0"/>
              </a:rPr>
              <a:t>TXD</a:t>
            </a:r>
            <a:r>
              <a:rPr lang="zh-CN" altLang="en-US" sz="2400" b="1" smtClean="0">
                <a:solidFill>
                  <a:schemeClr val="tx2"/>
                </a:solidFill>
                <a:latin typeface="Times New Roman" panose="02020603050405020304" pitchFamily="18" charset="0"/>
                <a:ea typeface="+mj-ea"/>
                <a:cs typeface="Times New Roman" panose="02020603050405020304" pitchFamily="18" charset="0"/>
              </a:rPr>
              <a:t>、</a:t>
            </a:r>
            <a:r>
              <a:rPr lang="en-US" altLang="zh-CN" sz="2400" b="1" smtClean="0">
                <a:solidFill>
                  <a:schemeClr val="tx2"/>
                </a:solidFill>
                <a:latin typeface="Times New Roman" panose="02020603050405020304" pitchFamily="18" charset="0"/>
                <a:ea typeface="+mj-ea"/>
                <a:cs typeface="Times New Roman" panose="02020603050405020304" pitchFamily="18" charset="0"/>
              </a:rPr>
              <a:t>RXD</a:t>
            </a:r>
            <a:r>
              <a:rPr lang="zh-CN" altLang="en-US" sz="2400" b="1" smtClean="0">
                <a:solidFill>
                  <a:schemeClr val="tx2"/>
                </a:solidFill>
                <a:latin typeface="Times New Roman" panose="02020603050405020304" pitchFamily="18" charset="0"/>
                <a:ea typeface="+mj-ea"/>
                <a:cs typeface="Times New Roman" panose="02020603050405020304" pitchFamily="18" charset="0"/>
              </a:rPr>
              <a:t>、</a:t>
            </a:r>
            <a:r>
              <a:rPr lang="en-US" altLang="zh-CN" sz="2400" b="1" smtClean="0">
                <a:solidFill>
                  <a:schemeClr val="tx2"/>
                </a:solidFill>
                <a:latin typeface="Times New Roman" panose="02020603050405020304" pitchFamily="18" charset="0"/>
                <a:ea typeface="+mj-ea"/>
                <a:cs typeface="Times New Roman" panose="02020603050405020304" pitchFamily="18" charset="0"/>
              </a:rPr>
              <a:t>KEY</a:t>
            </a:r>
            <a:r>
              <a:rPr lang="zh-CN" altLang="en-US" sz="2400" b="1">
                <a:solidFill>
                  <a:schemeClr val="tx2"/>
                </a:solidFill>
                <a:latin typeface="Times New Roman" panose="02020603050405020304" pitchFamily="18" charset="0"/>
                <a:ea typeface="+mj-ea"/>
                <a:cs typeface="Times New Roman" panose="02020603050405020304" pitchFamily="18" charset="0"/>
              </a:rPr>
              <a:t>引脚、蓝牙连接</a:t>
            </a:r>
            <a:r>
              <a:rPr lang="zh-CN" altLang="en-US" sz="2400" b="1" smtClean="0">
                <a:solidFill>
                  <a:schemeClr val="tx2"/>
                </a:solidFill>
                <a:latin typeface="Times New Roman" panose="02020603050405020304" pitchFamily="18" charset="0"/>
                <a:ea typeface="+mj-ea"/>
                <a:cs typeface="Times New Roman" panose="02020603050405020304" pitchFamily="18" charset="0"/>
              </a:rPr>
              <a:t>状态</a:t>
            </a:r>
            <a:r>
              <a:rPr lang="en-US" altLang="zh-CN" sz="2400" b="1" smtClean="0">
                <a:solidFill>
                  <a:schemeClr val="tx2"/>
                </a:solidFill>
                <a:latin typeface="Times New Roman" panose="02020603050405020304" pitchFamily="18" charset="0"/>
                <a:ea typeface="+mj-ea"/>
                <a:cs typeface="Times New Roman" panose="02020603050405020304" pitchFamily="18" charset="0"/>
              </a:rPr>
              <a:t>(STATE)</a:t>
            </a:r>
            <a:r>
              <a:rPr lang="zh-CN" altLang="en-US" sz="2400" b="1" smtClean="0">
                <a:solidFill>
                  <a:schemeClr val="tx2"/>
                </a:solidFill>
                <a:latin typeface="Times New Roman" panose="02020603050405020304" pitchFamily="18" charset="0"/>
                <a:ea typeface="+mj-ea"/>
                <a:cs typeface="Times New Roman" panose="02020603050405020304" pitchFamily="18" charset="0"/>
              </a:rPr>
              <a:t>。</a:t>
            </a:r>
            <a:endParaRPr lang="en-US" altLang="zh-CN" sz="2400" b="1" smtClean="0">
              <a:solidFill>
                <a:schemeClr val="tx2"/>
              </a:solidFill>
              <a:latin typeface="Times New Roman" panose="02020603050405020304" pitchFamily="18" charset="0"/>
              <a:ea typeface="+mj-ea"/>
              <a:cs typeface="Times New Roman" panose="02020603050405020304" pitchFamily="18" charset="0"/>
            </a:endParaRPr>
          </a:p>
          <a:p>
            <a:pPr marL="457200" indent="-457200">
              <a:buFont typeface="+mj-ea"/>
              <a:buAutoNum type="circleNumDbPlain"/>
            </a:pPr>
            <a:r>
              <a:rPr lang="zh-CN" altLang="en-US" sz="2400" b="1" smtClean="0">
                <a:solidFill>
                  <a:schemeClr val="tx2"/>
                </a:solidFill>
                <a:latin typeface="Times New Roman" panose="02020603050405020304" pitchFamily="18" charset="0"/>
                <a:ea typeface="+mj-ea"/>
                <a:cs typeface="Times New Roman" panose="02020603050405020304" pitchFamily="18" charset="0"/>
              </a:rPr>
              <a:t>接口</a:t>
            </a:r>
            <a:r>
              <a:rPr lang="zh-CN" altLang="en-US" sz="2400" b="1">
                <a:solidFill>
                  <a:schemeClr val="tx2"/>
                </a:solidFill>
                <a:latin typeface="Times New Roman" panose="02020603050405020304" pitchFamily="18" charset="0"/>
                <a:ea typeface="+mj-ea"/>
                <a:cs typeface="Times New Roman" panose="02020603050405020304" pitchFamily="18" charset="0"/>
              </a:rPr>
              <a:t>电平</a:t>
            </a:r>
            <a:r>
              <a:rPr lang="en-US" altLang="zh-CN" sz="2400" b="1">
                <a:solidFill>
                  <a:schemeClr val="tx2"/>
                </a:solidFill>
                <a:latin typeface="Times New Roman" panose="02020603050405020304" pitchFamily="18" charset="0"/>
                <a:ea typeface="+mj-ea"/>
                <a:cs typeface="Times New Roman" panose="02020603050405020304" pitchFamily="18" charset="0"/>
              </a:rPr>
              <a:t>3.3V</a:t>
            </a:r>
            <a:r>
              <a:rPr lang="zh-CN" altLang="en-US" sz="2400" b="1" smtClean="0">
                <a:solidFill>
                  <a:schemeClr val="tx2"/>
                </a:solidFill>
                <a:latin typeface="Times New Roman" panose="02020603050405020304" pitchFamily="18" charset="0"/>
                <a:ea typeface="+mj-ea"/>
                <a:cs typeface="Times New Roman" panose="02020603050405020304" pitchFamily="18" charset="0"/>
              </a:rPr>
              <a:t>，</a:t>
            </a:r>
            <a:r>
              <a:rPr lang="en-US" altLang="zh-CN" sz="2400" b="1" smtClean="0">
                <a:solidFill>
                  <a:schemeClr val="tx2"/>
                </a:solidFill>
                <a:latin typeface="Times New Roman" panose="02020603050405020304" pitchFamily="18" charset="0"/>
                <a:ea typeface="+mj-ea"/>
                <a:cs typeface="Times New Roman" panose="02020603050405020304" pitchFamily="18" charset="0"/>
              </a:rPr>
              <a:t>TXD</a:t>
            </a:r>
            <a:r>
              <a:rPr lang="zh-CN" altLang="en-US" sz="2400" b="1" smtClean="0">
                <a:solidFill>
                  <a:schemeClr val="tx2"/>
                </a:solidFill>
                <a:latin typeface="Times New Roman" panose="02020603050405020304" pitchFamily="18" charset="0"/>
                <a:ea typeface="+mj-ea"/>
                <a:cs typeface="Times New Roman" panose="02020603050405020304" pitchFamily="18" charset="0"/>
              </a:rPr>
              <a:t>和</a:t>
            </a:r>
            <a:r>
              <a:rPr lang="en-US" altLang="zh-CN" sz="2400" b="1" smtClean="0">
                <a:solidFill>
                  <a:schemeClr val="tx2"/>
                </a:solidFill>
                <a:latin typeface="Times New Roman" panose="02020603050405020304" pitchFamily="18" charset="0"/>
                <a:ea typeface="+mj-ea"/>
                <a:cs typeface="Times New Roman" panose="02020603050405020304" pitchFamily="18" charset="0"/>
              </a:rPr>
              <a:t>RXD</a:t>
            </a:r>
            <a:r>
              <a:rPr lang="zh-CN" altLang="en-US" sz="2400" b="1" smtClean="0">
                <a:solidFill>
                  <a:schemeClr val="tx2"/>
                </a:solidFill>
                <a:latin typeface="Times New Roman" panose="02020603050405020304" pitchFamily="18" charset="0"/>
                <a:ea typeface="+mj-ea"/>
                <a:cs typeface="Times New Roman" panose="02020603050405020304" pitchFamily="18" charset="0"/>
              </a:rPr>
              <a:t>引脚可以</a:t>
            </a:r>
            <a:r>
              <a:rPr lang="zh-CN" altLang="en-US" sz="2400" b="1">
                <a:solidFill>
                  <a:schemeClr val="tx2"/>
                </a:solidFill>
                <a:latin typeface="Times New Roman" panose="02020603050405020304" pitchFamily="18" charset="0"/>
                <a:ea typeface="+mj-ea"/>
                <a:cs typeface="Times New Roman" panose="02020603050405020304" pitchFamily="18" charset="0"/>
              </a:rPr>
              <a:t>直接连接各种</a:t>
            </a:r>
            <a:r>
              <a:rPr lang="zh-CN" altLang="en-US" sz="2400" b="1" smtClean="0">
                <a:solidFill>
                  <a:schemeClr val="tx2"/>
                </a:solidFill>
                <a:latin typeface="Times New Roman" panose="02020603050405020304" pitchFamily="18" charset="0"/>
                <a:ea typeface="+mj-ea"/>
                <a:cs typeface="Times New Roman" panose="02020603050405020304" pitchFamily="18" charset="0"/>
              </a:rPr>
              <a:t>单片机</a:t>
            </a:r>
            <a:r>
              <a:rPr lang="en-US" altLang="zh-CN" sz="2400" b="1" smtClean="0">
                <a:solidFill>
                  <a:schemeClr val="tx2"/>
                </a:solidFill>
                <a:latin typeface="Times New Roman" panose="02020603050405020304" pitchFamily="18" charset="0"/>
                <a:ea typeface="+mj-ea"/>
                <a:cs typeface="Times New Roman" panose="02020603050405020304" pitchFamily="18" charset="0"/>
              </a:rPr>
              <a:t>(51</a:t>
            </a:r>
            <a:r>
              <a:rPr lang="zh-CN" altLang="en-US" sz="2400" b="1" smtClean="0">
                <a:solidFill>
                  <a:schemeClr val="tx2"/>
                </a:solidFill>
                <a:latin typeface="Times New Roman" panose="02020603050405020304" pitchFamily="18" charset="0"/>
                <a:ea typeface="+mj-ea"/>
                <a:cs typeface="Times New Roman" panose="02020603050405020304" pitchFamily="18" charset="0"/>
              </a:rPr>
              <a:t>、</a:t>
            </a:r>
            <a:r>
              <a:rPr lang="en-US" altLang="zh-CN" sz="2400" b="1" smtClean="0">
                <a:solidFill>
                  <a:schemeClr val="tx2"/>
                </a:solidFill>
                <a:latin typeface="Times New Roman" panose="02020603050405020304" pitchFamily="18" charset="0"/>
                <a:ea typeface="+mj-ea"/>
                <a:cs typeface="Times New Roman" panose="02020603050405020304" pitchFamily="18" charset="0"/>
              </a:rPr>
              <a:t>AVR</a:t>
            </a:r>
            <a:r>
              <a:rPr lang="zh-CN" altLang="en-US" sz="2400" b="1" smtClean="0">
                <a:solidFill>
                  <a:schemeClr val="tx2"/>
                </a:solidFill>
                <a:latin typeface="Times New Roman" panose="02020603050405020304" pitchFamily="18" charset="0"/>
                <a:ea typeface="+mj-ea"/>
                <a:cs typeface="Times New Roman" panose="02020603050405020304" pitchFamily="18" charset="0"/>
              </a:rPr>
              <a:t>、</a:t>
            </a:r>
            <a:r>
              <a:rPr lang="en-US" altLang="zh-CN" sz="2400" b="1" smtClean="0">
                <a:solidFill>
                  <a:schemeClr val="tx2"/>
                </a:solidFill>
                <a:latin typeface="Times New Roman" panose="02020603050405020304" pitchFamily="18" charset="0"/>
                <a:ea typeface="+mj-ea"/>
                <a:cs typeface="Times New Roman" panose="02020603050405020304" pitchFamily="18" charset="0"/>
              </a:rPr>
              <a:t>PIC</a:t>
            </a:r>
            <a:r>
              <a:rPr lang="zh-CN" altLang="en-US" sz="2400" b="1" smtClean="0">
                <a:solidFill>
                  <a:schemeClr val="tx2"/>
                </a:solidFill>
                <a:latin typeface="Times New Roman" panose="02020603050405020304" pitchFamily="18" charset="0"/>
                <a:ea typeface="+mj-ea"/>
                <a:cs typeface="Times New Roman" panose="02020603050405020304" pitchFamily="18" charset="0"/>
              </a:rPr>
              <a:t>、</a:t>
            </a:r>
            <a:r>
              <a:rPr lang="en-US" altLang="zh-CN" sz="2400" b="1" smtClean="0">
                <a:solidFill>
                  <a:schemeClr val="tx2"/>
                </a:solidFill>
                <a:latin typeface="Times New Roman" panose="02020603050405020304" pitchFamily="18" charset="0"/>
                <a:ea typeface="+mj-ea"/>
                <a:cs typeface="Times New Roman" panose="02020603050405020304" pitchFamily="18" charset="0"/>
              </a:rPr>
              <a:t>ARM</a:t>
            </a:r>
            <a:r>
              <a:rPr lang="zh-CN" altLang="en-US" sz="2400" b="1" smtClean="0">
                <a:solidFill>
                  <a:schemeClr val="tx2"/>
                </a:solidFill>
                <a:latin typeface="Times New Roman" panose="02020603050405020304" pitchFamily="18" charset="0"/>
                <a:ea typeface="+mj-ea"/>
                <a:cs typeface="Times New Roman" panose="02020603050405020304" pitchFamily="18" charset="0"/>
              </a:rPr>
              <a:t>、</a:t>
            </a:r>
            <a:r>
              <a:rPr lang="en-US" altLang="zh-CN" sz="2400" b="1" smtClean="0">
                <a:solidFill>
                  <a:schemeClr val="tx2"/>
                </a:solidFill>
                <a:latin typeface="Times New Roman" panose="02020603050405020304" pitchFamily="18" charset="0"/>
                <a:ea typeface="+mj-ea"/>
                <a:cs typeface="Times New Roman" panose="02020603050405020304" pitchFamily="18" charset="0"/>
              </a:rPr>
              <a:t>MSP430</a:t>
            </a:r>
            <a:r>
              <a:rPr lang="zh-CN" altLang="en-US" sz="2400" b="1" smtClean="0">
                <a:solidFill>
                  <a:schemeClr val="tx2"/>
                </a:solidFill>
                <a:latin typeface="Times New Roman" panose="02020603050405020304" pitchFamily="18" charset="0"/>
                <a:ea typeface="+mj-ea"/>
                <a:cs typeface="Times New Roman" panose="02020603050405020304" pitchFamily="18" charset="0"/>
              </a:rPr>
              <a:t>等</a:t>
            </a:r>
            <a:r>
              <a:rPr lang="en-US" altLang="zh-CN" sz="2400" b="1" smtClean="0">
                <a:solidFill>
                  <a:schemeClr val="tx2"/>
                </a:solidFill>
                <a:latin typeface="Times New Roman" panose="02020603050405020304" pitchFamily="18" charset="0"/>
                <a:ea typeface="+mj-ea"/>
                <a:cs typeface="Times New Roman" panose="02020603050405020304" pitchFamily="18" charset="0"/>
              </a:rPr>
              <a:t>)</a:t>
            </a:r>
            <a:r>
              <a:rPr lang="zh-CN" altLang="en-US" sz="2400" b="1" smtClean="0">
                <a:solidFill>
                  <a:schemeClr val="tx2"/>
                </a:solidFill>
                <a:latin typeface="Times New Roman" panose="02020603050405020304" pitchFamily="18" charset="0"/>
                <a:ea typeface="+mj-ea"/>
                <a:cs typeface="Times New Roman" panose="02020603050405020304" pitchFamily="18" charset="0"/>
              </a:rPr>
              <a:t>的</a:t>
            </a:r>
            <a:r>
              <a:rPr lang="en-US" altLang="zh-CN" sz="2400" b="1">
                <a:solidFill>
                  <a:schemeClr val="tx2"/>
                </a:solidFill>
                <a:latin typeface="Times New Roman" panose="02020603050405020304" pitchFamily="18" charset="0"/>
                <a:ea typeface="+mj-ea"/>
                <a:cs typeface="Times New Roman" panose="02020603050405020304" pitchFamily="18" charset="0"/>
              </a:rPr>
              <a:t>RXD</a:t>
            </a:r>
            <a:r>
              <a:rPr lang="zh-CN" altLang="en-US" sz="2400" b="1">
                <a:solidFill>
                  <a:schemeClr val="tx2"/>
                </a:solidFill>
                <a:latin typeface="Times New Roman" panose="02020603050405020304" pitchFamily="18" charset="0"/>
                <a:ea typeface="+mj-ea"/>
                <a:cs typeface="Times New Roman" panose="02020603050405020304" pitchFamily="18" charset="0"/>
              </a:rPr>
              <a:t>、</a:t>
            </a:r>
            <a:r>
              <a:rPr lang="en-US" altLang="zh-CN" sz="2400" b="1" smtClean="0">
                <a:solidFill>
                  <a:schemeClr val="tx2"/>
                </a:solidFill>
                <a:latin typeface="Times New Roman" panose="02020603050405020304" pitchFamily="18" charset="0"/>
                <a:ea typeface="+mj-ea"/>
                <a:cs typeface="Times New Roman" panose="02020603050405020304" pitchFamily="18" charset="0"/>
              </a:rPr>
              <a:t>TXD</a:t>
            </a:r>
            <a:r>
              <a:rPr lang="zh-CN" altLang="en-US" sz="2400" b="1" smtClean="0">
                <a:solidFill>
                  <a:schemeClr val="tx2"/>
                </a:solidFill>
                <a:latin typeface="Times New Roman" panose="02020603050405020304" pitchFamily="18" charset="0"/>
                <a:ea typeface="+mj-ea"/>
                <a:cs typeface="Times New Roman" panose="02020603050405020304" pitchFamily="18" charset="0"/>
              </a:rPr>
              <a:t>引线。</a:t>
            </a:r>
            <a:endParaRPr lang="en-US" altLang="zh-CN" sz="2400" b="1" smtClean="0">
              <a:solidFill>
                <a:schemeClr val="tx2"/>
              </a:solidFill>
              <a:latin typeface="Times New Roman" panose="02020603050405020304" pitchFamily="18" charset="0"/>
              <a:ea typeface="+mj-ea"/>
              <a:cs typeface="Times New Roman" panose="02020603050405020304" pitchFamily="18" charset="0"/>
            </a:endParaRPr>
          </a:p>
          <a:p>
            <a:pPr marL="457200" indent="-457200">
              <a:buFont typeface="+mj-ea"/>
              <a:buAutoNum type="circleNumDbPlain"/>
            </a:pPr>
            <a:r>
              <a:rPr lang="zh-CN" altLang="en-US" sz="2400" b="1" smtClean="0">
                <a:solidFill>
                  <a:schemeClr val="tx2"/>
                </a:solidFill>
                <a:latin typeface="Times New Roman" panose="02020603050405020304" pitchFamily="18" charset="0"/>
                <a:ea typeface="+mj-ea"/>
                <a:cs typeface="Times New Roman" panose="02020603050405020304" pitchFamily="18" charset="0"/>
              </a:rPr>
              <a:t>空旷地通信有效</a:t>
            </a:r>
            <a:r>
              <a:rPr lang="zh-CN" altLang="en-US" sz="2400" b="1">
                <a:solidFill>
                  <a:schemeClr val="tx2"/>
                </a:solidFill>
                <a:latin typeface="Times New Roman" panose="02020603050405020304" pitchFamily="18" charset="0"/>
                <a:ea typeface="+mj-ea"/>
                <a:cs typeface="Times New Roman" panose="02020603050405020304" pitchFamily="18" charset="0"/>
              </a:rPr>
              <a:t>距离</a:t>
            </a:r>
            <a:r>
              <a:rPr lang="en-US" altLang="zh-CN" sz="2400" b="1">
                <a:solidFill>
                  <a:schemeClr val="tx2"/>
                </a:solidFill>
                <a:latin typeface="Times New Roman" panose="02020603050405020304" pitchFamily="18" charset="0"/>
                <a:ea typeface="+mj-ea"/>
                <a:cs typeface="Times New Roman" panose="02020603050405020304" pitchFamily="18" charset="0"/>
              </a:rPr>
              <a:t>10</a:t>
            </a:r>
            <a:r>
              <a:rPr lang="zh-CN" altLang="en-US" sz="2400" b="1">
                <a:solidFill>
                  <a:schemeClr val="tx2"/>
                </a:solidFill>
                <a:latin typeface="Times New Roman" panose="02020603050405020304" pitchFamily="18" charset="0"/>
                <a:ea typeface="+mj-ea"/>
                <a:cs typeface="Times New Roman" panose="02020603050405020304" pitchFamily="18" charset="0"/>
              </a:rPr>
              <a:t>米</a:t>
            </a:r>
            <a:r>
              <a:rPr lang="en-US" altLang="zh-CN" sz="2400" b="1">
                <a:solidFill>
                  <a:schemeClr val="tx2"/>
                </a:solidFill>
                <a:latin typeface="Times New Roman" panose="02020603050405020304" pitchFamily="18" charset="0"/>
                <a:ea typeface="+mj-ea"/>
                <a:cs typeface="Times New Roman" panose="02020603050405020304" pitchFamily="18" charset="0"/>
              </a:rPr>
              <a:t>(</a:t>
            </a:r>
            <a:r>
              <a:rPr lang="zh-CN" altLang="en-US" sz="2400" b="1">
                <a:solidFill>
                  <a:schemeClr val="tx2"/>
                </a:solidFill>
                <a:latin typeface="Times New Roman" panose="02020603050405020304" pitchFamily="18" charset="0"/>
                <a:ea typeface="+mj-ea"/>
                <a:cs typeface="Times New Roman" panose="02020603050405020304" pitchFamily="18" charset="0"/>
              </a:rPr>
              <a:t>功率等级为</a:t>
            </a:r>
            <a:r>
              <a:rPr lang="en-US" altLang="zh-CN" sz="2400" b="1">
                <a:solidFill>
                  <a:schemeClr val="tx2"/>
                </a:solidFill>
                <a:latin typeface="Times New Roman" panose="02020603050405020304" pitchFamily="18" charset="0"/>
                <a:ea typeface="+mj-ea"/>
                <a:cs typeface="Times New Roman" panose="02020603050405020304" pitchFamily="18" charset="0"/>
              </a:rPr>
              <a:t>CLASS 2</a:t>
            </a:r>
            <a:r>
              <a:rPr lang="en-US" altLang="zh-CN" sz="2400" b="1" smtClean="0">
                <a:solidFill>
                  <a:schemeClr val="tx2"/>
                </a:solidFill>
                <a:latin typeface="Times New Roman" panose="02020603050405020304" pitchFamily="18" charset="0"/>
                <a:ea typeface="+mj-ea"/>
                <a:cs typeface="Times New Roman" panose="02020603050405020304" pitchFamily="18" charset="0"/>
              </a:rPr>
              <a:t>)</a:t>
            </a:r>
            <a:r>
              <a:rPr lang="zh-CN" altLang="en-US" sz="2400" b="1" smtClean="0">
                <a:solidFill>
                  <a:schemeClr val="tx2"/>
                </a:solidFill>
                <a:latin typeface="Times New Roman" panose="02020603050405020304" pitchFamily="18" charset="0"/>
                <a:ea typeface="+mj-ea"/>
                <a:cs typeface="Times New Roman" panose="02020603050405020304" pitchFamily="18" charset="0"/>
              </a:rPr>
              <a:t>。</a:t>
            </a:r>
            <a:endParaRPr lang="en-US" altLang="zh-CN" sz="2400" b="1" smtClean="0">
              <a:solidFill>
                <a:schemeClr val="tx2"/>
              </a:solidFill>
              <a:latin typeface="Times New Roman" panose="02020603050405020304" pitchFamily="18" charset="0"/>
              <a:ea typeface="+mj-ea"/>
              <a:cs typeface="Times New Roman" panose="02020603050405020304" pitchFamily="18" charset="0"/>
            </a:endParaRPr>
          </a:p>
          <a:p>
            <a:pPr marL="457200" indent="-457200">
              <a:buFont typeface="+mj-ea"/>
              <a:buAutoNum type="circleNumDbPlain"/>
            </a:pPr>
            <a:r>
              <a:rPr lang="zh-CN" altLang="en-US" sz="2400" b="1" smtClean="0">
                <a:solidFill>
                  <a:schemeClr val="tx2"/>
                </a:solidFill>
                <a:latin typeface="Times New Roman" panose="02020603050405020304" pitchFamily="18" charset="0"/>
                <a:ea typeface="+mj-ea"/>
                <a:cs typeface="Times New Roman" panose="02020603050405020304" pitchFamily="18" charset="0"/>
              </a:rPr>
              <a:t>配对</a:t>
            </a:r>
            <a:r>
              <a:rPr lang="zh-CN" altLang="en-US" sz="2400" b="1">
                <a:solidFill>
                  <a:schemeClr val="tx2"/>
                </a:solidFill>
                <a:latin typeface="Times New Roman" panose="02020603050405020304" pitchFamily="18" charset="0"/>
                <a:ea typeface="+mj-ea"/>
                <a:cs typeface="Times New Roman" panose="02020603050405020304" pitchFamily="18" charset="0"/>
              </a:rPr>
              <a:t>以后当全双工串口使用，无需了解任何蓝牙协议，支持</a:t>
            </a:r>
            <a:r>
              <a:rPr lang="en-US" altLang="zh-CN" sz="2400" b="1">
                <a:solidFill>
                  <a:schemeClr val="tx2"/>
                </a:solidFill>
                <a:latin typeface="Times New Roman" panose="02020603050405020304" pitchFamily="18" charset="0"/>
                <a:ea typeface="+mj-ea"/>
                <a:cs typeface="Times New Roman" panose="02020603050405020304" pitchFamily="18" charset="0"/>
              </a:rPr>
              <a:t>8</a:t>
            </a:r>
            <a:r>
              <a:rPr lang="zh-CN" altLang="en-US" sz="2400" b="1">
                <a:solidFill>
                  <a:schemeClr val="tx2"/>
                </a:solidFill>
                <a:latin typeface="Times New Roman" panose="02020603050405020304" pitchFamily="18" charset="0"/>
                <a:ea typeface="+mj-ea"/>
                <a:cs typeface="Times New Roman" panose="02020603050405020304" pitchFamily="18" charset="0"/>
              </a:rPr>
              <a:t>位数据位、</a:t>
            </a:r>
            <a:r>
              <a:rPr lang="en-US" altLang="zh-CN" sz="2400" b="1">
                <a:solidFill>
                  <a:schemeClr val="tx2"/>
                </a:solidFill>
                <a:latin typeface="Times New Roman" panose="02020603050405020304" pitchFamily="18" charset="0"/>
                <a:ea typeface="+mj-ea"/>
                <a:cs typeface="Times New Roman" panose="02020603050405020304" pitchFamily="18" charset="0"/>
              </a:rPr>
              <a:t>1</a:t>
            </a:r>
            <a:r>
              <a:rPr lang="zh-CN" altLang="en-US" sz="2400" b="1">
                <a:solidFill>
                  <a:schemeClr val="tx2"/>
                </a:solidFill>
                <a:latin typeface="Times New Roman" panose="02020603050405020304" pitchFamily="18" charset="0"/>
                <a:ea typeface="+mj-ea"/>
                <a:cs typeface="Times New Roman" panose="02020603050405020304" pitchFamily="18" charset="0"/>
              </a:rPr>
              <a:t>位停止位、可设置奇偶校验的通信</a:t>
            </a:r>
            <a:r>
              <a:rPr lang="zh-CN" altLang="en-US" sz="2400" b="1" smtClean="0">
                <a:solidFill>
                  <a:schemeClr val="tx2"/>
                </a:solidFill>
                <a:latin typeface="Times New Roman" panose="02020603050405020304" pitchFamily="18" charset="0"/>
                <a:ea typeface="+mj-ea"/>
                <a:cs typeface="Times New Roman" panose="02020603050405020304" pitchFamily="18" charset="0"/>
              </a:rPr>
              <a:t>格式。</a:t>
            </a:r>
            <a:endParaRPr lang="en-US" altLang="zh-CN" sz="2400" b="1" smtClean="0">
              <a:solidFill>
                <a:schemeClr val="tx2"/>
              </a:solidFill>
              <a:latin typeface="Times New Roman" panose="02020603050405020304" pitchFamily="18" charset="0"/>
              <a:ea typeface="+mj-ea"/>
              <a:cs typeface="Times New Roman" panose="02020603050405020304" pitchFamily="18" charset="0"/>
            </a:endParaRPr>
          </a:p>
          <a:p>
            <a:pPr marL="457200" indent="-457200">
              <a:buFont typeface="+mj-ea"/>
              <a:buAutoNum type="circleNumDbPlain"/>
            </a:pPr>
            <a:r>
              <a:rPr lang="zh-CN" altLang="en-US" sz="2400" b="1" smtClean="0">
                <a:solidFill>
                  <a:schemeClr val="tx2"/>
                </a:solidFill>
                <a:latin typeface="Times New Roman" panose="02020603050405020304" pitchFamily="18" charset="0"/>
                <a:ea typeface="+mj-ea"/>
                <a:cs typeface="Times New Roman" panose="02020603050405020304" pitchFamily="18" charset="0"/>
              </a:rPr>
              <a:t>支持</a:t>
            </a:r>
            <a:r>
              <a:rPr lang="zh-CN" altLang="en-US" sz="2400" b="1">
                <a:solidFill>
                  <a:schemeClr val="tx2"/>
                </a:solidFill>
                <a:latin typeface="Times New Roman" panose="02020603050405020304" pitchFamily="18" charset="0"/>
                <a:ea typeface="+mj-ea"/>
                <a:cs typeface="Times New Roman" panose="02020603050405020304" pitchFamily="18" charset="0"/>
              </a:rPr>
              <a:t>从</a:t>
            </a:r>
            <a:r>
              <a:rPr lang="en-US" altLang="zh-CN" sz="2400" b="1">
                <a:solidFill>
                  <a:schemeClr val="tx2"/>
                </a:solidFill>
                <a:latin typeface="Times New Roman" panose="02020603050405020304" pitchFamily="18" charset="0"/>
                <a:ea typeface="+mj-ea"/>
                <a:cs typeface="Times New Roman" panose="02020603050405020304" pitchFamily="18" charset="0"/>
              </a:rPr>
              <a:t>4800bps~1382400bps</a:t>
            </a:r>
            <a:r>
              <a:rPr lang="zh-CN" altLang="en-US" sz="2400" b="1">
                <a:solidFill>
                  <a:schemeClr val="tx2"/>
                </a:solidFill>
                <a:latin typeface="Times New Roman" panose="02020603050405020304" pitchFamily="18" charset="0"/>
                <a:ea typeface="+mj-ea"/>
                <a:cs typeface="Times New Roman" panose="02020603050405020304" pitchFamily="18" charset="0"/>
              </a:rPr>
              <a:t>间的标准</a:t>
            </a:r>
            <a:r>
              <a:rPr lang="zh-CN" altLang="en-US" sz="2400" b="1" smtClean="0">
                <a:solidFill>
                  <a:schemeClr val="tx2"/>
                </a:solidFill>
                <a:latin typeface="Times New Roman" panose="02020603050405020304" pitchFamily="18" charset="0"/>
                <a:ea typeface="+mj-ea"/>
                <a:cs typeface="Times New Roman" panose="02020603050405020304" pitchFamily="18" charset="0"/>
              </a:rPr>
              <a:t>波特率。</a:t>
            </a:r>
            <a:endParaRPr lang="en-US" altLang="zh-CN" sz="2400" b="1" smtClean="0">
              <a:solidFill>
                <a:schemeClr val="tx2"/>
              </a:solidFill>
              <a:latin typeface="Times New Roman" panose="02020603050405020304" pitchFamily="18" charset="0"/>
              <a:ea typeface="+mj-ea"/>
              <a:cs typeface="Times New Roman" panose="02020603050405020304" pitchFamily="18" charset="0"/>
            </a:endParaRPr>
          </a:p>
          <a:p>
            <a:pPr marL="457200" indent="-457200">
              <a:buFont typeface="+mj-ea"/>
              <a:buAutoNum type="circleNumDbPlain"/>
            </a:pPr>
            <a:r>
              <a:rPr lang="zh-CN" altLang="en-US" sz="2400" b="1" smtClean="0">
                <a:solidFill>
                  <a:schemeClr val="tx2"/>
                </a:solidFill>
                <a:latin typeface="Times New Roman" panose="02020603050405020304" pitchFamily="18" charset="0"/>
                <a:ea typeface="+mj-ea"/>
                <a:cs typeface="Times New Roman" panose="02020603050405020304" pitchFamily="18" charset="0"/>
              </a:rPr>
              <a:t>可以实现带蓝牙功能电脑、蓝牙主机、手机、</a:t>
            </a:r>
            <a:r>
              <a:rPr lang="en-US" altLang="zh-CN" sz="2400" b="1" smtClean="0">
                <a:solidFill>
                  <a:schemeClr val="tx2"/>
                </a:solidFill>
                <a:latin typeface="Times New Roman" panose="02020603050405020304" pitchFamily="18" charset="0"/>
                <a:ea typeface="+mj-ea"/>
                <a:cs typeface="Times New Roman" panose="02020603050405020304" pitchFamily="18" charset="0"/>
              </a:rPr>
              <a:t>PDA</a:t>
            </a:r>
            <a:r>
              <a:rPr lang="zh-CN" altLang="en-US" sz="2400" b="1" smtClean="0">
                <a:solidFill>
                  <a:schemeClr val="tx2"/>
                </a:solidFill>
                <a:latin typeface="Times New Roman" panose="02020603050405020304" pitchFamily="18" charset="0"/>
                <a:ea typeface="+mj-ea"/>
                <a:cs typeface="Times New Roman" panose="02020603050405020304" pitchFamily="18" charset="0"/>
              </a:rPr>
              <a:t>、单片机等之间的数据通信。</a:t>
            </a:r>
            <a:endParaRPr lang="zh-CN" altLang="en-US" sz="2400" b="1">
              <a:solidFill>
                <a:schemeClr val="tx2"/>
              </a:solidFill>
              <a:latin typeface="Times New Roman" panose="02020603050405020304" pitchFamily="18" charset="0"/>
              <a:ea typeface="+mj-ea"/>
              <a:cs typeface="Times New Roman" panose="02020603050405020304" pitchFamily="18" charset="0"/>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442" y="4910909"/>
            <a:ext cx="4430977" cy="1652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30715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51520" y="260648"/>
            <a:ext cx="8640960" cy="6696705"/>
          </a:xfrm>
          <a:prstGeom prst="rect">
            <a:avLst/>
          </a:prstGeom>
        </p:spPr>
        <p:txBody>
          <a:bodyPr wrap="square">
            <a:spAutoFit/>
          </a:bodyPr>
          <a:lstStyle/>
          <a:p>
            <a:pPr>
              <a:lnSpc>
                <a:spcPts val="3600"/>
              </a:lnSpc>
            </a:pPr>
            <a:r>
              <a:rPr lang="en-US" altLang="zh-CN" sz="3200" b="1" dirty="0" smtClean="0">
                <a:solidFill>
                  <a:srgbClr val="FF0000"/>
                </a:solidFill>
                <a:latin typeface="Times New Roman" panose="02020603050405020304" pitchFamily="18" charset="0"/>
                <a:cs typeface="Times New Roman" panose="02020603050405020304" pitchFamily="18" charset="0"/>
              </a:rPr>
              <a:t>(4) IrDA</a:t>
            </a:r>
            <a:r>
              <a:rPr lang="zh-CN" altLang="en-US" sz="3200" b="1" dirty="0" smtClean="0">
                <a:solidFill>
                  <a:srgbClr val="FF0000"/>
                </a:solidFill>
                <a:latin typeface="Times New Roman" panose="02020603050405020304" pitchFamily="18" charset="0"/>
                <a:cs typeface="Times New Roman" panose="02020603050405020304" pitchFamily="18" charset="0"/>
              </a:rPr>
              <a:t>技术</a:t>
            </a:r>
            <a:endParaRPr lang="zh-CN" altLang="en-US" sz="3200" b="1" dirty="0">
              <a:solidFill>
                <a:srgbClr val="FF0000"/>
              </a:solidFill>
              <a:latin typeface="Times New Roman" panose="02020603050405020304" pitchFamily="18" charset="0"/>
              <a:cs typeface="Times New Roman" panose="02020603050405020304" pitchFamily="18" charset="0"/>
            </a:endParaRPr>
          </a:p>
          <a:p>
            <a:pPr>
              <a:lnSpc>
                <a:spcPts val="3500"/>
              </a:lnSpc>
            </a:pPr>
            <a:r>
              <a:rPr lang="en-US" altLang="zh-CN" sz="2800" b="1" dirty="0" smtClean="0">
                <a:solidFill>
                  <a:schemeClr val="tx2"/>
                </a:solidFill>
                <a:latin typeface="Times New Roman" panose="02020603050405020304" pitchFamily="18" charset="0"/>
                <a:cs typeface="Times New Roman" panose="02020603050405020304" pitchFamily="18" charset="0"/>
              </a:rPr>
              <a:t>          IrDA</a:t>
            </a:r>
            <a:r>
              <a:rPr lang="zh-CN" altLang="en-US" sz="2800" b="1" dirty="0" smtClean="0">
                <a:solidFill>
                  <a:schemeClr val="tx2"/>
                </a:solidFill>
                <a:latin typeface="Times New Roman" panose="02020603050405020304" pitchFamily="18" charset="0"/>
                <a:cs typeface="Times New Roman" panose="02020603050405020304" pitchFamily="18" charset="0"/>
              </a:rPr>
              <a:t>（</a:t>
            </a:r>
            <a:r>
              <a:rPr lang="en-US" altLang="zh-CN" sz="2800" b="1" dirty="0" smtClean="0">
                <a:solidFill>
                  <a:schemeClr val="tx2"/>
                </a:solidFill>
                <a:latin typeface="Times New Roman" panose="02020603050405020304" pitchFamily="18" charset="0"/>
                <a:cs typeface="Times New Roman" panose="02020603050405020304" pitchFamily="18" charset="0"/>
              </a:rPr>
              <a:t>Infra-red Data Association</a:t>
            </a:r>
            <a:r>
              <a:rPr lang="zh-CN" altLang="en-US" sz="2800" b="1" dirty="0" smtClean="0">
                <a:solidFill>
                  <a:schemeClr val="tx2"/>
                </a:solidFill>
                <a:latin typeface="Times New Roman" panose="02020603050405020304" pitchFamily="18" charset="0"/>
                <a:cs typeface="Times New Roman" panose="02020603050405020304" pitchFamily="18" charset="0"/>
              </a:rPr>
              <a:t>）</a:t>
            </a:r>
            <a:r>
              <a:rPr lang="zh-CN" altLang="en-US" sz="2800" b="1" dirty="0">
                <a:solidFill>
                  <a:schemeClr val="tx2"/>
                </a:solidFill>
                <a:latin typeface="Times New Roman" panose="02020603050405020304" pitchFamily="18" charset="0"/>
                <a:cs typeface="Times New Roman" panose="02020603050405020304" pitchFamily="18" charset="0"/>
              </a:rPr>
              <a:t>红外线数据标准</a:t>
            </a:r>
            <a:r>
              <a:rPr lang="zh-CN" altLang="en-US" sz="2800" b="1" dirty="0" smtClean="0">
                <a:solidFill>
                  <a:schemeClr val="tx2"/>
                </a:solidFill>
                <a:latin typeface="Times New Roman" panose="02020603050405020304" pitchFamily="18" charset="0"/>
                <a:cs typeface="Times New Roman" panose="02020603050405020304" pitchFamily="18" charset="0"/>
              </a:rPr>
              <a:t>协会建立的一</a:t>
            </a:r>
            <a:r>
              <a:rPr lang="zh-CN" altLang="en-US" sz="2800" b="1" dirty="0">
                <a:solidFill>
                  <a:schemeClr val="tx2"/>
                </a:solidFill>
                <a:latin typeface="Times New Roman" panose="02020603050405020304" pitchFamily="18" charset="0"/>
                <a:cs typeface="Times New Roman" panose="02020603050405020304" pitchFamily="18" charset="0"/>
              </a:rPr>
              <a:t>种利用红外线进行点对点通信的技术</a:t>
            </a:r>
            <a:r>
              <a:rPr lang="zh-CN" altLang="en-US" sz="2800" b="1" dirty="0" smtClean="0">
                <a:solidFill>
                  <a:schemeClr val="tx2"/>
                </a:solidFill>
                <a:latin typeface="Times New Roman" panose="02020603050405020304" pitchFamily="18" charset="0"/>
                <a:cs typeface="Times New Roman" panose="02020603050405020304" pitchFamily="18" charset="0"/>
              </a:rPr>
              <a:t>，</a:t>
            </a:r>
            <a:r>
              <a:rPr lang="zh-CN" altLang="en-US" sz="2800" b="1" dirty="0">
                <a:solidFill>
                  <a:schemeClr val="tx2"/>
                </a:solidFill>
                <a:latin typeface="Times New Roman" panose="02020603050405020304" pitchFamily="18" charset="0"/>
                <a:cs typeface="Times New Roman" panose="02020603050405020304" pitchFamily="18" charset="0"/>
              </a:rPr>
              <a:t>是一</a:t>
            </a:r>
            <a:r>
              <a:rPr lang="zh-CN" altLang="en-US" sz="2800" b="1" dirty="0" smtClean="0">
                <a:solidFill>
                  <a:schemeClr val="tx2"/>
                </a:solidFill>
                <a:latin typeface="Times New Roman" panose="02020603050405020304" pitchFamily="18" charset="0"/>
                <a:cs typeface="Times New Roman" panose="02020603050405020304" pitchFamily="18" charset="0"/>
              </a:rPr>
              <a:t>种廉价、近距离、无线、低功耗、保密性强的数据通讯规范。</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a:lnSpc>
                <a:spcPts val="3500"/>
              </a:lnSpc>
              <a:spcBef>
                <a:spcPts val="1200"/>
              </a:spcBef>
            </a:pPr>
            <a:r>
              <a:rPr lang="en-US" altLang="zh-CN" sz="2800" b="1" dirty="0">
                <a:solidFill>
                  <a:schemeClr val="tx2"/>
                </a:solidFill>
                <a:latin typeface="Times New Roman" panose="02020603050405020304" pitchFamily="18" charset="0"/>
                <a:cs typeface="Times New Roman" panose="02020603050405020304" pitchFamily="18" charset="0"/>
              </a:rPr>
              <a:t> </a:t>
            </a:r>
            <a:r>
              <a:rPr lang="en-US" altLang="zh-CN" sz="2800" b="1" dirty="0" smtClean="0">
                <a:solidFill>
                  <a:schemeClr val="tx2"/>
                </a:solidFill>
                <a:latin typeface="Times New Roman" panose="02020603050405020304" pitchFamily="18" charset="0"/>
                <a:cs typeface="Times New Roman" panose="02020603050405020304" pitchFamily="18" charset="0"/>
              </a:rPr>
              <a:t>       IrDA</a:t>
            </a:r>
            <a:r>
              <a:rPr lang="zh-CN" altLang="en-US" sz="2800" b="1" dirty="0" smtClean="0">
                <a:solidFill>
                  <a:schemeClr val="tx2"/>
                </a:solidFill>
                <a:latin typeface="Times New Roman" panose="02020603050405020304" pitchFamily="18" charset="0"/>
                <a:cs typeface="Times New Roman" panose="02020603050405020304" pitchFamily="18" charset="0"/>
              </a:rPr>
              <a:t>的红外波长</a:t>
            </a:r>
            <a:r>
              <a:rPr lang="zh-CN" altLang="en-US" sz="2800" b="1" dirty="0">
                <a:solidFill>
                  <a:schemeClr val="tx2"/>
                </a:solidFill>
                <a:latin typeface="Times New Roman" panose="02020603050405020304" pitchFamily="18" charset="0"/>
                <a:cs typeface="Times New Roman" panose="02020603050405020304" pitchFamily="18" charset="0"/>
              </a:rPr>
              <a:t>范围</a:t>
            </a:r>
            <a:r>
              <a:rPr lang="zh-CN" altLang="en-US" sz="2800" b="1" dirty="0" smtClean="0">
                <a:solidFill>
                  <a:schemeClr val="tx2"/>
                </a:solidFill>
                <a:latin typeface="Times New Roman" panose="02020603050405020304" pitchFamily="18" charset="0"/>
                <a:cs typeface="Times New Roman" panose="02020603050405020304" pitchFamily="18" charset="0"/>
              </a:rPr>
              <a:t>：</a:t>
            </a:r>
            <a:r>
              <a:rPr lang="en-US" altLang="zh-CN" sz="2800" b="1" dirty="0" smtClean="0">
                <a:solidFill>
                  <a:schemeClr val="tx2"/>
                </a:solidFill>
                <a:latin typeface="Times New Roman" panose="02020603050405020304" pitchFamily="18" charset="0"/>
                <a:cs typeface="Times New Roman" panose="02020603050405020304" pitchFamily="18" charset="0"/>
              </a:rPr>
              <a:t>850 </a:t>
            </a:r>
            <a:r>
              <a:rPr lang="en-US" altLang="zh-CN" sz="2800" b="1" dirty="0" smtClean="0">
                <a:solidFill>
                  <a:schemeClr val="tx2"/>
                </a:solidFill>
                <a:latin typeface="Times New Roman" panose="02020603050405020304" pitchFamily="18" charset="0"/>
                <a:cs typeface="Times New Roman" panose="02020603050405020304" pitchFamily="18" charset="0"/>
                <a:sym typeface="Symbol"/>
              </a:rPr>
              <a:t> </a:t>
            </a:r>
            <a:r>
              <a:rPr lang="en-US" altLang="zh-CN" sz="2800" b="1" dirty="0" smtClean="0">
                <a:solidFill>
                  <a:schemeClr val="tx2"/>
                </a:solidFill>
                <a:latin typeface="Times New Roman" panose="02020603050405020304" pitchFamily="18" charset="0"/>
                <a:cs typeface="Times New Roman" panose="02020603050405020304" pitchFamily="18" charset="0"/>
              </a:rPr>
              <a:t>900nm</a:t>
            </a:r>
          </a:p>
          <a:p>
            <a:pPr>
              <a:lnSpc>
                <a:spcPts val="3500"/>
              </a:lnSpc>
              <a:spcBef>
                <a:spcPts val="1200"/>
              </a:spcBef>
            </a:pPr>
            <a:r>
              <a:rPr lang="en-US" altLang="zh-CN" sz="2800" b="1" dirty="0">
                <a:solidFill>
                  <a:schemeClr val="tx2"/>
                </a:solidFill>
                <a:latin typeface="Times New Roman" panose="02020603050405020304" pitchFamily="18" charset="0"/>
                <a:cs typeface="Times New Roman" panose="02020603050405020304" pitchFamily="18" charset="0"/>
              </a:rPr>
              <a:t> </a:t>
            </a:r>
            <a:r>
              <a:rPr lang="en-US" altLang="zh-CN" sz="2800" b="1" dirty="0" smtClean="0">
                <a:solidFill>
                  <a:schemeClr val="tx2"/>
                </a:solidFill>
                <a:latin typeface="Times New Roman" panose="02020603050405020304" pitchFamily="18" charset="0"/>
                <a:cs typeface="Times New Roman" panose="02020603050405020304" pitchFamily="18" charset="0"/>
              </a:rPr>
              <a:t>IrDA</a:t>
            </a:r>
            <a:r>
              <a:rPr lang="zh-CN" altLang="en-US" sz="2800" b="1" dirty="0" smtClean="0">
                <a:solidFill>
                  <a:schemeClr val="tx2"/>
                </a:solidFill>
                <a:latin typeface="Times New Roman" panose="02020603050405020304" pitchFamily="18" charset="0"/>
                <a:cs typeface="Times New Roman" panose="02020603050405020304" pitchFamily="18" charset="0"/>
              </a:rPr>
              <a:t>标准：</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marL="452438" indent="-452438">
              <a:lnSpc>
                <a:spcPts val="3500"/>
              </a:lnSpc>
              <a:buFont typeface="Wingdings" panose="05000000000000000000" pitchFamily="2" charset="2"/>
              <a:buChar char="l"/>
            </a:pPr>
            <a:r>
              <a:rPr lang="en-US" altLang="zh-CN" sz="2800" b="1" dirty="0" smtClean="0">
                <a:solidFill>
                  <a:schemeClr val="tx2"/>
                </a:solidFill>
                <a:latin typeface="Times New Roman" panose="02020603050405020304" pitchFamily="18" charset="0"/>
                <a:cs typeface="Times New Roman" panose="02020603050405020304" pitchFamily="18" charset="0"/>
              </a:rPr>
              <a:t> IrDA1.0</a:t>
            </a:r>
            <a:r>
              <a:rPr lang="zh-CN" altLang="en-US" sz="2800" b="1" dirty="0" smtClean="0">
                <a:solidFill>
                  <a:schemeClr val="tx2"/>
                </a:solidFill>
                <a:latin typeface="Times New Roman" panose="02020603050405020304" pitchFamily="18" charset="0"/>
                <a:cs typeface="Times New Roman" panose="02020603050405020304" pitchFamily="18" charset="0"/>
              </a:rPr>
              <a:t>：简称</a:t>
            </a:r>
            <a:r>
              <a:rPr lang="en-US" altLang="zh-CN" sz="2800" b="1" dirty="0" smtClean="0">
                <a:solidFill>
                  <a:schemeClr val="tx2"/>
                </a:solidFill>
                <a:latin typeface="Times New Roman" panose="02020603050405020304" pitchFamily="18" charset="0"/>
                <a:cs typeface="Times New Roman" panose="02020603050405020304" pitchFamily="18" charset="0"/>
              </a:rPr>
              <a:t>SIR</a:t>
            </a:r>
            <a:r>
              <a:rPr lang="zh-CN" altLang="en-US" sz="2800" b="1" dirty="0" smtClean="0">
                <a:solidFill>
                  <a:schemeClr val="tx2"/>
                </a:solidFill>
                <a:latin typeface="Times New Roman" panose="02020603050405020304" pitchFamily="18" charset="0"/>
                <a:cs typeface="Times New Roman" panose="02020603050405020304" pitchFamily="18" charset="0"/>
              </a:rPr>
              <a:t>（</a:t>
            </a:r>
            <a:r>
              <a:rPr lang="en-US" altLang="zh-CN" sz="2800" b="1" dirty="0" smtClean="0">
                <a:solidFill>
                  <a:schemeClr val="tx2"/>
                </a:solidFill>
                <a:latin typeface="Times New Roman" panose="02020603050405020304" pitchFamily="18" charset="0"/>
                <a:cs typeface="Times New Roman" panose="02020603050405020304" pitchFamily="18" charset="0"/>
              </a:rPr>
              <a:t>Serial </a:t>
            </a:r>
            <a:r>
              <a:rPr lang="en-US" altLang="zh-CN" sz="2800" b="1" dirty="0" err="1" smtClean="0">
                <a:solidFill>
                  <a:schemeClr val="tx2"/>
                </a:solidFill>
                <a:latin typeface="Times New Roman" panose="02020603050405020304" pitchFamily="18" charset="0"/>
                <a:cs typeface="Times New Roman" panose="02020603050405020304" pitchFamily="18" charset="0"/>
              </a:rPr>
              <a:t>InfraRed</a:t>
            </a:r>
            <a:r>
              <a:rPr lang="zh-CN" altLang="en-US" sz="2800" b="1" dirty="0" smtClean="0">
                <a:solidFill>
                  <a:schemeClr val="tx2"/>
                </a:solidFill>
                <a:latin typeface="Times New Roman" panose="02020603050405020304" pitchFamily="18" charset="0"/>
                <a:cs typeface="Times New Roman" panose="02020603050405020304" pitchFamily="18" charset="0"/>
              </a:rPr>
              <a:t>），异步的半双工红外通讯方式，由于受到</a:t>
            </a:r>
            <a:r>
              <a:rPr lang="en-US" altLang="zh-CN" sz="2800" b="1" dirty="0" smtClean="0">
                <a:solidFill>
                  <a:schemeClr val="tx2"/>
                </a:solidFill>
                <a:latin typeface="Times New Roman" panose="02020603050405020304" pitchFamily="18" charset="0"/>
                <a:cs typeface="Times New Roman" panose="02020603050405020304" pitchFamily="18" charset="0"/>
              </a:rPr>
              <a:t>UART</a:t>
            </a:r>
            <a:r>
              <a:rPr lang="zh-CN" altLang="en-US" sz="2800" b="1" dirty="0" smtClean="0">
                <a:solidFill>
                  <a:schemeClr val="tx2"/>
                </a:solidFill>
                <a:latin typeface="Times New Roman" panose="02020603050405020304" pitchFamily="18" charset="0"/>
                <a:cs typeface="Times New Roman" panose="02020603050405020304" pitchFamily="18" charset="0"/>
              </a:rPr>
              <a:t>通信速率的限制，</a:t>
            </a:r>
            <a:r>
              <a:rPr lang="en-US" altLang="zh-CN" sz="2800" b="1" dirty="0" smtClean="0">
                <a:solidFill>
                  <a:schemeClr val="tx2"/>
                </a:solidFill>
                <a:latin typeface="Times New Roman" panose="02020603050405020304" pitchFamily="18" charset="0"/>
                <a:cs typeface="Times New Roman" panose="02020603050405020304" pitchFamily="18" charset="0"/>
              </a:rPr>
              <a:t>SIR</a:t>
            </a:r>
            <a:r>
              <a:rPr lang="zh-CN" altLang="en-US" sz="2800" b="1" dirty="0" smtClean="0">
                <a:solidFill>
                  <a:schemeClr val="tx2"/>
                </a:solidFill>
                <a:latin typeface="Times New Roman" panose="02020603050405020304" pitchFamily="18" charset="0"/>
                <a:cs typeface="Times New Roman" panose="02020603050405020304" pitchFamily="18" charset="0"/>
              </a:rPr>
              <a:t>的最高通信速率为</a:t>
            </a:r>
            <a:r>
              <a:rPr lang="en-US" altLang="zh-CN" sz="2800" b="1" dirty="0" smtClean="0">
                <a:solidFill>
                  <a:schemeClr val="tx2"/>
                </a:solidFill>
                <a:latin typeface="Times New Roman" panose="02020603050405020304" pitchFamily="18" charset="0"/>
                <a:cs typeface="Times New Roman" panose="02020603050405020304" pitchFamily="18" charset="0"/>
              </a:rPr>
              <a:t>115.2Kbps</a:t>
            </a:r>
            <a:r>
              <a:rPr lang="zh-CN" altLang="en-US" sz="2800" b="1" dirty="0" smtClean="0">
                <a:solidFill>
                  <a:schemeClr val="tx2"/>
                </a:solidFill>
                <a:latin typeface="Times New Roman" panose="02020603050405020304" pitchFamily="18" charset="0"/>
                <a:cs typeface="Times New Roman" panose="02020603050405020304" pitchFamily="18" charset="0"/>
              </a:rPr>
              <a:t>。</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marL="452438" indent="-452438">
              <a:lnSpc>
                <a:spcPts val="3500"/>
              </a:lnSpc>
              <a:buFont typeface="Wingdings" panose="05000000000000000000" pitchFamily="2" charset="2"/>
              <a:buChar char="l"/>
            </a:pPr>
            <a:r>
              <a:rPr lang="en-US" altLang="zh-CN" sz="2800" b="1" dirty="0" smtClean="0">
                <a:solidFill>
                  <a:schemeClr val="tx2"/>
                </a:solidFill>
                <a:latin typeface="Times New Roman" panose="02020603050405020304" pitchFamily="18" charset="0"/>
                <a:cs typeface="Times New Roman" panose="02020603050405020304" pitchFamily="18" charset="0"/>
              </a:rPr>
              <a:t>IrDA1.1</a:t>
            </a:r>
            <a:r>
              <a:rPr lang="zh-CN" altLang="en-US" sz="2800" b="1" dirty="0" smtClean="0">
                <a:solidFill>
                  <a:schemeClr val="tx2"/>
                </a:solidFill>
                <a:latin typeface="Times New Roman" panose="02020603050405020304" pitchFamily="18" charset="0"/>
                <a:cs typeface="Times New Roman" panose="02020603050405020304" pitchFamily="18" charset="0"/>
              </a:rPr>
              <a:t>：简称</a:t>
            </a:r>
            <a:r>
              <a:rPr lang="en-US" altLang="zh-CN" sz="2800" b="1" dirty="0" smtClean="0">
                <a:solidFill>
                  <a:schemeClr val="tx2"/>
                </a:solidFill>
                <a:latin typeface="Times New Roman" panose="02020603050405020304" pitchFamily="18" charset="0"/>
                <a:cs typeface="Times New Roman" panose="02020603050405020304" pitchFamily="18" charset="0"/>
              </a:rPr>
              <a:t>FIR</a:t>
            </a:r>
            <a:r>
              <a:rPr lang="zh-CN" altLang="en-US" sz="2800" b="1" dirty="0" smtClean="0">
                <a:solidFill>
                  <a:schemeClr val="tx2"/>
                </a:solidFill>
                <a:latin typeface="Times New Roman" panose="02020603050405020304" pitchFamily="18" charset="0"/>
                <a:cs typeface="Times New Roman" panose="02020603050405020304" pitchFamily="18" charset="0"/>
              </a:rPr>
              <a:t>（</a:t>
            </a:r>
            <a:r>
              <a:rPr lang="en-US" altLang="zh-CN" sz="2800" b="1" dirty="0" smtClean="0">
                <a:solidFill>
                  <a:schemeClr val="tx2"/>
                </a:solidFill>
                <a:latin typeface="Times New Roman" panose="02020603050405020304" pitchFamily="18" charset="0"/>
                <a:cs typeface="Times New Roman" panose="02020603050405020304" pitchFamily="18" charset="0"/>
              </a:rPr>
              <a:t>Fast </a:t>
            </a:r>
            <a:r>
              <a:rPr lang="en-US" altLang="zh-CN" sz="2800" b="1" dirty="0" err="1" smtClean="0">
                <a:solidFill>
                  <a:schemeClr val="tx2"/>
                </a:solidFill>
                <a:latin typeface="Times New Roman" panose="02020603050405020304" pitchFamily="18" charset="0"/>
                <a:cs typeface="Times New Roman" panose="02020603050405020304" pitchFamily="18" charset="0"/>
              </a:rPr>
              <a:t>InfraRed</a:t>
            </a:r>
            <a:r>
              <a:rPr lang="zh-CN" altLang="en-US" sz="2800" b="1" dirty="0" smtClean="0">
                <a:solidFill>
                  <a:schemeClr val="tx2"/>
                </a:solidFill>
                <a:latin typeface="Times New Roman" panose="02020603050405020304" pitchFamily="18" charset="0"/>
                <a:cs typeface="Times New Roman" panose="02020603050405020304" pitchFamily="18" charset="0"/>
              </a:rPr>
              <a:t>），由于</a:t>
            </a:r>
            <a:r>
              <a:rPr lang="en-US" altLang="zh-CN" sz="2800" b="1" dirty="0" smtClean="0">
                <a:solidFill>
                  <a:schemeClr val="tx2"/>
                </a:solidFill>
                <a:latin typeface="Times New Roman" panose="02020603050405020304" pitchFamily="18" charset="0"/>
                <a:cs typeface="Times New Roman" panose="02020603050405020304" pitchFamily="18" charset="0"/>
              </a:rPr>
              <a:t>FIR</a:t>
            </a:r>
            <a:r>
              <a:rPr lang="zh-CN" altLang="en-US" sz="2800" b="1" dirty="0" smtClean="0">
                <a:solidFill>
                  <a:schemeClr val="tx2"/>
                </a:solidFill>
                <a:latin typeface="Times New Roman" panose="02020603050405020304" pitchFamily="18" charset="0"/>
                <a:cs typeface="Times New Roman" panose="02020603050405020304" pitchFamily="18" charset="0"/>
              </a:rPr>
              <a:t>不再依托</a:t>
            </a:r>
            <a:r>
              <a:rPr lang="en-US" altLang="zh-CN" sz="2800" b="1" dirty="0" smtClean="0">
                <a:solidFill>
                  <a:schemeClr val="tx2"/>
                </a:solidFill>
                <a:latin typeface="Times New Roman" panose="02020603050405020304" pitchFamily="18" charset="0"/>
                <a:cs typeface="Times New Roman" panose="02020603050405020304" pitchFamily="18" charset="0"/>
              </a:rPr>
              <a:t>UART</a:t>
            </a:r>
            <a:r>
              <a:rPr lang="zh-CN" altLang="en-US" sz="2800" b="1" dirty="0" smtClean="0">
                <a:solidFill>
                  <a:schemeClr val="tx2"/>
                </a:solidFill>
                <a:latin typeface="Times New Roman" panose="02020603050405020304" pitchFamily="18" charset="0"/>
                <a:cs typeface="Times New Roman" panose="02020603050405020304" pitchFamily="18" charset="0"/>
              </a:rPr>
              <a:t>，通信速率大幅度提高，达到</a:t>
            </a:r>
            <a:r>
              <a:rPr lang="en-US" altLang="zh-CN" sz="2800" b="1" dirty="0" smtClean="0">
                <a:solidFill>
                  <a:schemeClr val="tx2"/>
                </a:solidFill>
                <a:latin typeface="Times New Roman" panose="02020603050405020304" pitchFamily="18" charset="0"/>
                <a:cs typeface="Times New Roman" panose="02020603050405020304" pitchFamily="18" charset="0"/>
              </a:rPr>
              <a:t>4Mbps</a:t>
            </a:r>
            <a:r>
              <a:rPr lang="zh-CN" altLang="en-US" sz="2800" b="1" dirty="0" smtClean="0">
                <a:solidFill>
                  <a:schemeClr val="tx2"/>
                </a:solidFill>
                <a:latin typeface="Times New Roman" panose="02020603050405020304" pitchFamily="18" charset="0"/>
                <a:cs typeface="Times New Roman" panose="02020603050405020304" pitchFamily="18" charset="0"/>
              </a:rPr>
              <a:t>。</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marL="452438" indent="-452438">
              <a:lnSpc>
                <a:spcPts val="3500"/>
              </a:lnSpc>
              <a:buFont typeface="Wingdings" panose="05000000000000000000" pitchFamily="2" charset="2"/>
              <a:buChar char="l"/>
            </a:pPr>
            <a:r>
              <a:rPr lang="en-US" altLang="zh-CN" sz="2800" b="1" dirty="0" smtClean="0">
                <a:solidFill>
                  <a:schemeClr val="tx2"/>
                </a:solidFill>
                <a:latin typeface="Times New Roman" panose="02020603050405020304" pitchFamily="18" charset="0"/>
                <a:cs typeface="Times New Roman" panose="02020603050405020304" pitchFamily="18" charset="0"/>
              </a:rPr>
              <a:t>IrDA1.1</a:t>
            </a:r>
            <a:r>
              <a:rPr lang="zh-CN" altLang="en-US" sz="2800" b="1" dirty="0" smtClean="0">
                <a:solidFill>
                  <a:schemeClr val="tx2"/>
                </a:solidFill>
                <a:latin typeface="Times New Roman" panose="02020603050405020304" pitchFamily="18" charset="0"/>
                <a:cs typeface="Times New Roman" panose="02020603050405020304" pitchFamily="18" charset="0"/>
              </a:rPr>
              <a:t>补充版：</a:t>
            </a:r>
            <a:r>
              <a:rPr lang="en-US" altLang="zh-CN" sz="2800" b="1" dirty="0" smtClean="0">
                <a:solidFill>
                  <a:schemeClr val="tx2"/>
                </a:solidFill>
                <a:latin typeface="Times New Roman" panose="02020603050405020304" pitchFamily="18" charset="0"/>
                <a:cs typeface="Times New Roman" panose="02020603050405020304" pitchFamily="18" charset="0"/>
              </a:rPr>
              <a:t>VFIR</a:t>
            </a:r>
            <a:r>
              <a:rPr lang="zh-CN" altLang="en-US" sz="2800" b="1" dirty="0" smtClean="0">
                <a:solidFill>
                  <a:schemeClr val="tx2"/>
                </a:solidFill>
                <a:latin typeface="Times New Roman" panose="02020603050405020304" pitchFamily="18" charset="0"/>
                <a:cs typeface="Times New Roman" panose="02020603050405020304" pitchFamily="18" charset="0"/>
              </a:rPr>
              <a:t>（</a:t>
            </a:r>
            <a:r>
              <a:rPr lang="en-US" altLang="zh-CN" sz="2800" b="1" dirty="0" smtClean="0">
                <a:solidFill>
                  <a:schemeClr val="tx2"/>
                </a:solidFill>
                <a:latin typeface="Times New Roman" panose="02020603050405020304" pitchFamily="18" charset="0"/>
                <a:cs typeface="Times New Roman" panose="02020603050405020304" pitchFamily="18" charset="0"/>
              </a:rPr>
              <a:t>Very Fast </a:t>
            </a:r>
            <a:r>
              <a:rPr lang="en-US" altLang="zh-CN" sz="2800" b="1" dirty="0" err="1">
                <a:solidFill>
                  <a:schemeClr val="tx2"/>
                </a:solidFill>
                <a:latin typeface="Times New Roman" panose="02020603050405020304" pitchFamily="18" charset="0"/>
                <a:cs typeface="Times New Roman" panose="02020603050405020304" pitchFamily="18" charset="0"/>
              </a:rPr>
              <a:t>InfraRed</a:t>
            </a:r>
            <a:r>
              <a:rPr lang="zh-CN" altLang="en-US" sz="2800" b="1" dirty="0" smtClean="0">
                <a:solidFill>
                  <a:schemeClr val="tx2"/>
                </a:solidFill>
                <a:latin typeface="Times New Roman" panose="02020603050405020304" pitchFamily="18" charset="0"/>
                <a:cs typeface="Times New Roman" panose="02020603050405020304" pitchFamily="18" charset="0"/>
              </a:rPr>
              <a:t>），通信速率达到</a:t>
            </a:r>
            <a:r>
              <a:rPr lang="en-US" altLang="zh-CN" sz="2800" b="1" dirty="0" smtClean="0">
                <a:solidFill>
                  <a:schemeClr val="tx2"/>
                </a:solidFill>
                <a:latin typeface="Times New Roman" panose="02020603050405020304" pitchFamily="18" charset="0"/>
                <a:cs typeface="Times New Roman" panose="02020603050405020304" pitchFamily="18" charset="0"/>
              </a:rPr>
              <a:t>16Mbps</a:t>
            </a:r>
            <a:r>
              <a:rPr lang="zh-CN" altLang="en-US" sz="2800" b="1" dirty="0" smtClean="0">
                <a:solidFill>
                  <a:schemeClr val="tx2"/>
                </a:solidFill>
                <a:latin typeface="Times New Roman" panose="02020603050405020304" pitchFamily="18" charset="0"/>
                <a:cs typeface="Times New Roman" panose="02020603050405020304" pitchFamily="18" charset="0"/>
              </a:rPr>
              <a:t>。</a:t>
            </a:r>
            <a:endParaRPr lang="en-US" altLang="zh-CN" sz="28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4746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23528" y="404664"/>
            <a:ext cx="8568952" cy="3750001"/>
          </a:xfrm>
          <a:prstGeom prst="rect">
            <a:avLst/>
          </a:prstGeom>
        </p:spPr>
        <p:txBody>
          <a:bodyPr wrap="square">
            <a:spAutoFit/>
          </a:bodyPr>
          <a:lstStyle/>
          <a:p>
            <a:pPr>
              <a:lnSpc>
                <a:spcPts val="3600"/>
              </a:lnSpc>
            </a:pPr>
            <a:r>
              <a:rPr lang="en-US" altLang="zh-CN" sz="2800" b="1" dirty="0" smtClean="0">
                <a:solidFill>
                  <a:srgbClr val="FF0000"/>
                </a:solidFill>
                <a:latin typeface="Times New Roman" panose="02020603050405020304" pitchFamily="18" charset="0"/>
                <a:cs typeface="Times New Roman" panose="02020603050405020304" pitchFamily="18" charset="0"/>
              </a:rPr>
              <a:t>IrDA</a:t>
            </a:r>
            <a:r>
              <a:rPr lang="zh-CN" altLang="en-US" sz="2800" b="1" dirty="0" smtClean="0">
                <a:solidFill>
                  <a:srgbClr val="FF0000"/>
                </a:solidFill>
                <a:latin typeface="Times New Roman" panose="02020603050405020304" pitchFamily="18" charset="0"/>
                <a:cs typeface="Times New Roman" panose="02020603050405020304" pitchFamily="18" charset="0"/>
              </a:rPr>
              <a:t>的特点</a:t>
            </a:r>
            <a:r>
              <a:rPr lang="zh-CN" altLang="en-US" sz="2800" b="1" dirty="0" smtClean="0">
                <a:solidFill>
                  <a:schemeClr val="tx2"/>
                </a:solidFill>
                <a:latin typeface="Times New Roman" panose="02020603050405020304" pitchFamily="18" charset="0"/>
                <a:cs typeface="Times New Roman" panose="02020603050405020304" pitchFamily="18" charset="0"/>
              </a:rPr>
              <a:t>：</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marL="533400" indent="-533400">
              <a:lnSpc>
                <a:spcPts val="3600"/>
              </a:lnSpc>
              <a:buFont typeface="+mj-ea"/>
              <a:buAutoNum type="circleNumDbPlain"/>
            </a:pPr>
            <a:r>
              <a:rPr lang="zh-CN" altLang="en-US" sz="2800" b="1" dirty="0" smtClean="0">
                <a:solidFill>
                  <a:schemeClr val="tx2"/>
                </a:solidFill>
                <a:latin typeface="Times New Roman" panose="02020603050405020304" pitchFamily="18" charset="0"/>
                <a:cs typeface="Times New Roman" panose="02020603050405020304" pitchFamily="18" charset="0"/>
              </a:rPr>
              <a:t>点对点传输，通讯速率高，可达</a:t>
            </a:r>
            <a:r>
              <a:rPr lang="en-US" altLang="zh-CN" sz="2800" b="1" dirty="0" smtClean="0">
                <a:solidFill>
                  <a:schemeClr val="tx2"/>
                </a:solidFill>
                <a:latin typeface="Times New Roman" panose="02020603050405020304" pitchFamily="18" charset="0"/>
                <a:cs typeface="Times New Roman" panose="02020603050405020304" pitchFamily="18" charset="0"/>
              </a:rPr>
              <a:t>16Mbps</a:t>
            </a:r>
            <a:r>
              <a:rPr lang="zh-CN" altLang="en-US" sz="2800" b="1" dirty="0" smtClean="0">
                <a:solidFill>
                  <a:schemeClr val="tx2"/>
                </a:solidFill>
                <a:latin typeface="Times New Roman" panose="02020603050405020304" pitchFamily="18" charset="0"/>
                <a:cs typeface="Times New Roman" panose="02020603050405020304" pitchFamily="18" charset="0"/>
              </a:rPr>
              <a:t>。</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indent="452438">
              <a:lnSpc>
                <a:spcPts val="3600"/>
              </a:lnSpc>
              <a:buFont typeface="+mj-ea"/>
              <a:buAutoNum type="circleNumDbPlain"/>
            </a:pPr>
            <a:r>
              <a:rPr lang="zh-CN" altLang="en-US" sz="2800" b="1" smtClean="0">
                <a:solidFill>
                  <a:schemeClr val="tx2"/>
                </a:solidFill>
                <a:latin typeface="Times New Roman" panose="02020603050405020304" pitchFamily="18" charset="0"/>
                <a:cs typeface="Times New Roman" panose="02020603050405020304" pitchFamily="18" charset="0"/>
              </a:rPr>
              <a:t> 传输</a:t>
            </a:r>
            <a:r>
              <a:rPr lang="zh-CN" altLang="en-US" sz="2800" b="1" dirty="0" smtClean="0">
                <a:solidFill>
                  <a:schemeClr val="tx2"/>
                </a:solidFill>
                <a:latin typeface="Times New Roman" panose="02020603050405020304" pitchFamily="18" charset="0"/>
                <a:cs typeface="Times New Roman" panose="02020603050405020304" pitchFamily="18" charset="0"/>
              </a:rPr>
              <a:t>距离</a:t>
            </a:r>
            <a:r>
              <a:rPr lang="en-US" altLang="zh-CN" sz="2800" b="1" dirty="0" smtClean="0">
                <a:solidFill>
                  <a:schemeClr val="tx2"/>
                </a:solidFill>
                <a:latin typeface="Times New Roman" panose="02020603050405020304" pitchFamily="18" charset="0"/>
                <a:cs typeface="Times New Roman" panose="02020603050405020304" pitchFamily="18" charset="0"/>
              </a:rPr>
              <a:t>0.1~1m</a:t>
            </a:r>
            <a:r>
              <a:rPr lang="zh-CN" altLang="en-US" sz="2800" b="1" dirty="0" smtClean="0">
                <a:solidFill>
                  <a:schemeClr val="tx2"/>
                </a:solidFill>
                <a:latin typeface="Times New Roman" panose="02020603050405020304" pitchFamily="18" charset="0"/>
                <a:cs typeface="Times New Roman" panose="02020603050405020304" pitchFamily="18" charset="0"/>
              </a:rPr>
              <a:t>，视距</a:t>
            </a:r>
            <a:r>
              <a:rPr lang="zh-CN" altLang="en-US" sz="2800" b="1" dirty="0">
                <a:solidFill>
                  <a:schemeClr val="tx2"/>
                </a:solidFill>
                <a:latin typeface="Times New Roman" panose="02020603050405020304" pitchFamily="18" charset="0"/>
                <a:cs typeface="Times New Roman" panose="02020603050405020304" pitchFamily="18" charset="0"/>
              </a:rPr>
              <a:t>通讯</a:t>
            </a:r>
            <a:r>
              <a:rPr lang="zh-CN" altLang="en-US" sz="2800" b="1" dirty="0" smtClean="0">
                <a:solidFill>
                  <a:schemeClr val="tx2"/>
                </a:solidFill>
                <a:latin typeface="Times New Roman" panose="02020603050405020304" pitchFamily="18" charset="0"/>
                <a:cs typeface="Times New Roman" panose="02020603050405020304" pitchFamily="18" charset="0"/>
              </a:rPr>
              <a:t>，中间不能</a:t>
            </a:r>
            <a:r>
              <a:rPr lang="zh-CN" altLang="en-US" sz="2800" b="1" dirty="0">
                <a:solidFill>
                  <a:schemeClr val="tx2"/>
                </a:solidFill>
                <a:latin typeface="Times New Roman" panose="02020603050405020304" pitchFamily="18" charset="0"/>
                <a:cs typeface="Times New Roman" panose="02020603050405020304" pitchFamily="18" charset="0"/>
              </a:rPr>
              <a:t>有</a:t>
            </a:r>
            <a:r>
              <a:rPr lang="zh-CN" altLang="en-US" sz="2800" b="1" dirty="0" smtClean="0">
                <a:solidFill>
                  <a:schemeClr val="tx2"/>
                </a:solidFill>
                <a:latin typeface="Times New Roman" panose="02020603050405020304" pitchFamily="18" charset="0"/>
                <a:cs typeface="Times New Roman" panose="02020603050405020304" pitchFamily="18" charset="0"/>
              </a:rPr>
              <a:t>障碍物。</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indent="452438">
              <a:lnSpc>
                <a:spcPts val="3600"/>
              </a:lnSpc>
              <a:buFont typeface="+mj-ea"/>
              <a:buAutoNum type="circleNumDbPlain"/>
            </a:pPr>
            <a:r>
              <a:rPr lang="zh-CN" altLang="en-US" sz="2800" b="1" smtClean="0">
                <a:solidFill>
                  <a:schemeClr val="tx2"/>
                </a:solidFill>
                <a:latin typeface="Times New Roman" panose="02020603050405020304" pitchFamily="18" charset="0"/>
                <a:cs typeface="Times New Roman" panose="02020603050405020304" pitchFamily="18" charset="0"/>
              </a:rPr>
              <a:t> 具有</a:t>
            </a:r>
            <a:r>
              <a:rPr lang="zh-CN" altLang="en-US" sz="2800" b="1" dirty="0" smtClean="0">
                <a:solidFill>
                  <a:schemeClr val="tx2"/>
                </a:solidFill>
                <a:latin typeface="Times New Roman" panose="02020603050405020304" pitchFamily="18" charset="0"/>
                <a:cs typeface="Times New Roman" panose="02020603050405020304" pitchFamily="18" charset="0"/>
              </a:rPr>
              <a:t>方向性，定向角</a:t>
            </a:r>
            <a:r>
              <a:rPr lang="en-US" altLang="zh-CN" sz="2800" b="1" dirty="0" smtClean="0">
                <a:solidFill>
                  <a:schemeClr val="tx2"/>
                </a:solidFill>
                <a:latin typeface="Times New Roman" panose="02020603050405020304" pitchFamily="18" charset="0"/>
                <a:cs typeface="Times New Roman" panose="02020603050405020304" pitchFamily="18" charset="0"/>
              </a:rPr>
              <a:t>30</a:t>
            </a:r>
            <a:r>
              <a:rPr lang="zh-CN" altLang="en-US" sz="2800" b="1" dirty="0" smtClean="0">
                <a:solidFill>
                  <a:schemeClr val="tx2"/>
                </a:solidFill>
                <a:latin typeface="Times New Roman" panose="02020603050405020304" pitchFamily="18" charset="0"/>
                <a:cs typeface="Times New Roman" panose="02020603050405020304" pitchFamily="18" charset="0"/>
              </a:rPr>
              <a:t>度。</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indent="452438">
              <a:lnSpc>
                <a:spcPts val="3600"/>
              </a:lnSpc>
              <a:buFont typeface="+mj-ea"/>
              <a:buAutoNum type="circleNumDbPlain"/>
            </a:pPr>
            <a:r>
              <a:rPr lang="zh-CN" altLang="en-US" sz="2800" b="1" smtClean="0">
                <a:solidFill>
                  <a:schemeClr val="tx2"/>
                </a:solidFill>
                <a:latin typeface="Times New Roman" panose="02020603050405020304" pitchFamily="18" charset="0"/>
                <a:cs typeface="Times New Roman" panose="02020603050405020304" pitchFamily="18" charset="0"/>
              </a:rPr>
              <a:t> 不</a:t>
            </a:r>
            <a:r>
              <a:rPr lang="zh-CN" altLang="en-US" sz="2800" b="1" dirty="0" smtClean="0">
                <a:solidFill>
                  <a:schemeClr val="tx2"/>
                </a:solidFill>
                <a:latin typeface="Times New Roman" panose="02020603050405020304" pitchFamily="18" charset="0"/>
                <a:cs typeface="Times New Roman" panose="02020603050405020304" pitchFamily="18" charset="0"/>
              </a:rPr>
              <a:t>占用频道资源，无需申请特定频率使用执照。</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indent="452438">
              <a:lnSpc>
                <a:spcPts val="3600"/>
              </a:lnSpc>
              <a:buFont typeface="+mj-ea"/>
              <a:buAutoNum type="circleNumDbPlain"/>
            </a:pPr>
            <a:r>
              <a:rPr lang="zh-CN" altLang="en-US" sz="2800" b="1" smtClean="0">
                <a:solidFill>
                  <a:schemeClr val="tx2"/>
                </a:solidFill>
                <a:latin typeface="Times New Roman" panose="02020603050405020304" pitchFamily="18" charset="0"/>
                <a:cs typeface="Times New Roman" panose="02020603050405020304" pitchFamily="18" charset="0"/>
              </a:rPr>
              <a:t> 具有</a:t>
            </a:r>
            <a:r>
              <a:rPr lang="zh-CN" altLang="en-US" sz="2800" b="1" dirty="0" smtClean="0">
                <a:solidFill>
                  <a:schemeClr val="tx2"/>
                </a:solidFill>
                <a:latin typeface="Times New Roman" panose="02020603050405020304" pitchFamily="18" charset="0"/>
                <a:cs typeface="Times New Roman" panose="02020603050405020304" pitchFamily="18" charset="0"/>
              </a:rPr>
              <a:t>移动设备所必需的体积小、功耗低的特点。</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marL="539750" indent="-539750">
              <a:lnSpc>
                <a:spcPts val="3600"/>
              </a:lnSpc>
              <a:buFont typeface="+mj-ea"/>
              <a:buAutoNum type="circleNumDbPlain"/>
            </a:pPr>
            <a:r>
              <a:rPr lang="zh-CN" altLang="en-US" sz="2800" b="1" dirty="0" smtClean="0">
                <a:solidFill>
                  <a:schemeClr val="tx2"/>
                </a:solidFill>
                <a:latin typeface="Times New Roman" panose="02020603050405020304" pitchFamily="18" charset="0"/>
                <a:cs typeface="Times New Roman" panose="02020603050405020304" pitchFamily="18" charset="0"/>
              </a:rPr>
              <a:t>低成本，</a:t>
            </a:r>
            <a:r>
              <a:rPr lang="zh-CN" altLang="en-US" sz="2800" b="1" dirty="0">
                <a:solidFill>
                  <a:schemeClr val="tx2"/>
                </a:solidFill>
                <a:latin typeface="Times New Roman" panose="02020603050405020304" pitchFamily="18" charset="0"/>
                <a:cs typeface="Times New Roman" panose="02020603050405020304" pitchFamily="18" charset="0"/>
              </a:rPr>
              <a:t>相当于日前蓝牙产品的</a:t>
            </a:r>
            <a:r>
              <a:rPr lang="zh-CN" altLang="en-US" sz="2800" b="1" dirty="0" smtClean="0">
                <a:solidFill>
                  <a:schemeClr val="tx2"/>
                </a:solidFill>
                <a:latin typeface="Times New Roman" panose="02020603050405020304" pitchFamily="18" charset="0"/>
                <a:cs typeface="Times New Roman" panose="02020603050405020304" pitchFamily="18" charset="0"/>
              </a:rPr>
              <a:t>十分之一，</a:t>
            </a:r>
            <a:r>
              <a:rPr lang="zh-CN" altLang="en-US" sz="2800" b="1" smtClean="0">
                <a:solidFill>
                  <a:schemeClr val="tx2"/>
                </a:solidFill>
                <a:latin typeface="Times New Roman" panose="02020603050405020304" pitchFamily="18" charset="0"/>
                <a:cs typeface="Times New Roman" panose="02020603050405020304" pitchFamily="18" charset="0"/>
              </a:rPr>
              <a:t>市场优势</a:t>
            </a:r>
            <a:r>
              <a:rPr lang="zh-CN" altLang="en-US" sz="2800" b="1" dirty="0" smtClean="0">
                <a:solidFill>
                  <a:schemeClr val="tx2"/>
                </a:solidFill>
                <a:latin typeface="Times New Roman" panose="02020603050405020304" pitchFamily="18" charset="0"/>
                <a:cs typeface="Times New Roman" panose="02020603050405020304" pitchFamily="18" charset="0"/>
              </a:rPr>
              <a:t>明显。</a:t>
            </a:r>
            <a:endParaRPr lang="en-US" altLang="zh-CN" sz="2800" b="1" dirty="0">
              <a:solidFill>
                <a:schemeClr val="tx2"/>
              </a:solidFill>
              <a:latin typeface="Times New Roman" panose="02020603050405020304" pitchFamily="18" charset="0"/>
              <a:cs typeface="Times New Roman" panose="02020603050405020304" pitchFamily="18" charset="0"/>
            </a:endParaRPr>
          </a:p>
        </p:txBody>
      </p:sp>
      <p:sp>
        <p:nvSpPr>
          <p:cNvPr id="3" name="矩形 2"/>
          <p:cNvSpPr/>
          <p:nvPr/>
        </p:nvSpPr>
        <p:spPr>
          <a:xfrm>
            <a:off x="323528" y="4221088"/>
            <a:ext cx="8280920" cy="2246769"/>
          </a:xfrm>
          <a:prstGeom prst="rect">
            <a:avLst/>
          </a:prstGeom>
        </p:spPr>
        <p:txBody>
          <a:bodyPr wrap="square">
            <a:spAutoFit/>
          </a:bodyPr>
          <a:lstStyle/>
          <a:p>
            <a:pPr lvl="0"/>
            <a:r>
              <a:rPr lang="en-US" altLang="zh-CN" sz="2800" b="1" dirty="0" smtClean="0">
                <a:solidFill>
                  <a:srgbClr val="FF0000"/>
                </a:solidFill>
                <a:latin typeface="Times New Roman" panose="02020603050405020304" pitchFamily="18" charset="0"/>
                <a:cs typeface="Times New Roman" panose="02020603050405020304" pitchFamily="18" charset="0"/>
              </a:rPr>
              <a:t>IrDA</a:t>
            </a:r>
            <a:r>
              <a:rPr lang="zh-CN" altLang="en-US" sz="2800" b="1" dirty="0" smtClean="0">
                <a:solidFill>
                  <a:srgbClr val="FF0000"/>
                </a:solidFill>
                <a:latin typeface="Times New Roman" panose="02020603050405020304" pitchFamily="18" charset="0"/>
                <a:cs typeface="Times New Roman" panose="02020603050405020304" pitchFamily="18" charset="0"/>
              </a:rPr>
              <a:t>传输方式</a:t>
            </a:r>
            <a:r>
              <a:rPr lang="zh-CN" altLang="en-US" sz="2800" b="1" dirty="0" smtClean="0">
                <a:solidFill>
                  <a:srgbClr val="1F497D"/>
                </a:solidFill>
                <a:latin typeface="Times New Roman" panose="02020603050405020304" pitchFamily="18" charset="0"/>
                <a:cs typeface="Times New Roman" panose="02020603050405020304" pitchFamily="18" charset="0"/>
              </a:rPr>
              <a:t>：</a:t>
            </a:r>
            <a:endParaRPr lang="en-US" altLang="zh-CN" sz="2800" b="1" dirty="0">
              <a:solidFill>
                <a:srgbClr val="1F497D"/>
              </a:solidFill>
              <a:latin typeface="Times New Roman" panose="02020603050405020304" pitchFamily="18" charset="0"/>
              <a:cs typeface="Times New Roman" panose="02020603050405020304" pitchFamily="18" charset="0"/>
            </a:endParaRPr>
          </a:p>
          <a:p>
            <a:pPr marL="444500" lvl="0" indent="-444500">
              <a:buFont typeface="+mj-ea"/>
              <a:buAutoNum type="circleNumDbPlain"/>
            </a:pPr>
            <a:r>
              <a:rPr lang="zh-CN" altLang="en-US" sz="2800" b="1" dirty="0" smtClean="0">
                <a:solidFill>
                  <a:srgbClr val="1F497D"/>
                </a:solidFill>
                <a:latin typeface="Times New Roman" panose="02020603050405020304" pitchFamily="18" charset="0"/>
                <a:cs typeface="Times New Roman" panose="02020603050405020304" pitchFamily="18" charset="0"/>
              </a:rPr>
              <a:t>点对点方式：红外介质可以减少衰减，窃听更加困难。</a:t>
            </a:r>
            <a:endParaRPr lang="en-US" altLang="zh-CN" sz="2800" b="1" dirty="0">
              <a:solidFill>
                <a:srgbClr val="1F497D"/>
              </a:solidFill>
              <a:latin typeface="Times New Roman" panose="02020603050405020304" pitchFamily="18" charset="0"/>
              <a:cs typeface="Times New Roman" panose="02020603050405020304" pitchFamily="18" charset="0"/>
            </a:endParaRPr>
          </a:p>
          <a:p>
            <a:pPr marL="444500" lvl="0" indent="-444500">
              <a:buFont typeface="+mj-ea"/>
              <a:buAutoNum type="circleNumDbPlain"/>
            </a:pPr>
            <a:r>
              <a:rPr lang="zh-CN" altLang="en-US" sz="2800" b="1" dirty="0" smtClean="0">
                <a:solidFill>
                  <a:srgbClr val="1F497D"/>
                </a:solidFill>
                <a:latin typeface="Times New Roman" panose="02020603050405020304" pitchFamily="18" charset="0"/>
                <a:cs typeface="Times New Roman" panose="02020603050405020304" pitchFamily="18" charset="0"/>
              </a:rPr>
              <a:t>广播方式：向广大的区域传输信号，允许多个</a:t>
            </a:r>
            <a:r>
              <a:rPr lang="zh-CN" altLang="en-US" sz="2800" b="1" smtClean="0">
                <a:solidFill>
                  <a:srgbClr val="1F497D"/>
                </a:solidFill>
                <a:latin typeface="Times New Roman" panose="02020603050405020304" pitchFamily="18" charset="0"/>
                <a:cs typeface="Times New Roman" panose="02020603050405020304" pitchFamily="18" charset="0"/>
              </a:rPr>
              <a:t>接收器同时</a:t>
            </a:r>
            <a:r>
              <a:rPr lang="zh-CN" altLang="en-US" sz="2800" b="1" dirty="0" smtClean="0">
                <a:solidFill>
                  <a:srgbClr val="1F497D"/>
                </a:solidFill>
                <a:latin typeface="Times New Roman" panose="02020603050405020304" pitchFamily="18" charset="0"/>
                <a:cs typeface="Times New Roman" panose="02020603050405020304" pitchFamily="18" charset="0"/>
              </a:rPr>
              <a:t>接收信号。</a:t>
            </a:r>
            <a:endParaRPr lang="en-US" altLang="zh-CN" sz="2800" b="1" dirty="0">
              <a:solidFill>
                <a:srgbClr val="1F497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19602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23528" y="332656"/>
            <a:ext cx="6154249" cy="523220"/>
          </a:xfrm>
          <a:prstGeom prst="rect">
            <a:avLst/>
          </a:prstGeom>
        </p:spPr>
        <p:txBody>
          <a:bodyPr wrap="none">
            <a:spAutoFit/>
          </a:bodyPr>
          <a:lstStyle/>
          <a:p>
            <a:r>
              <a:rPr lang="zh-CN" altLang="en-US" sz="2800" b="1" dirty="0" smtClean="0">
                <a:solidFill>
                  <a:srgbClr val="FF0000"/>
                </a:solidFill>
                <a:latin typeface="Times New Roman" panose="02020603050405020304" pitchFamily="18" charset="0"/>
                <a:cs typeface="Times New Roman" panose="02020603050405020304" pitchFamily="18" charset="0"/>
              </a:rPr>
              <a:t>美国安捷伦</a:t>
            </a:r>
            <a:r>
              <a:rPr lang="en-US" altLang="zh-CN" sz="2800" b="1" dirty="0" smtClean="0">
                <a:solidFill>
                  <a:srgbClr val="FF0000"/>
                </a:solidFill>
                <a:latin typeface="Times New Roman" panose="02020603050405020304" pitchFamily="18" charset="0"/>
                <a:cs typeface="Times New Roman" panose="02020603050405020304" pitchFamily="18" charset="0"/>
              </a:rPr>
              <a:t>HSDL-3600 IrDA</a:t>
            </a:r>
            <a:r>
              <a:rPr lang="zh-CN" altLang="en-US" sz="2800" b="1" dirty="0" smtClean="0">
                <a:solidFill>
                  <a:srgbClr val="FF0000"/>
                </a:solidFill>
                <a:latin typeface="Times New Roman" panose="02020603050405020304" pitchFamily="18" charset="0"/>
                <a:cs typeface="Times New Roman" panose="02020603050405020304" pitchFamily="18" charset="0"/>
              </a:rPr>
              <a:t>收发模块</a:t>
            </a:r>
            <a:endParaRPr lang="zh-CN" alt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矩形 2"/>
          <p:cNvSpPr/>
          <p:nvPr/>
        </p:nvSpPr>
        <p:spPr>
          <a:xfrm>
            <a:off x="323528" y="850072"/>
            <a:ext cx="8353064" cy="1631216"/>
          </a:xfrm>
          <a:prstGeom prst="rect">
            <a:avLst/>
          </a:prstGeom>
        </p:spPr>
        <p:txBody>
          <a:bodyPr wrap="square">
            <a:spAutoFit/>
          </a:bodyPr>
          <a:lstStyle/>
          <a:p>
            <a:r>
              <a:rPr lang="zh-CN" altLang="en-US" sz="2400" b="1" dirty="0" smtClean="0">
                <a:solidFill>
                  <a:schemeClr val="tx2"/>
                </a:solidFill>
                <a:latin typeface="Times New Roman" panose="02020603050405020304" pitchFamily="18" charset="0"/>
                <a:cs typeface="Times New Roman" panose="02020603050405020304" pitchFamily="18" charset="0"/>
                <a:sym typeface="Symbol"/>
              </a:rPr>
              <a:t></a:t>
            </a:r>
            <a:r>
              <a:rPr lang="zh-CN" altLang="en-US" sz="2400" b="1" dirty="0" smtClean="0">
                <a:solidFill>
                  <a:schemeClr val="tx2"/>
                </a:solidFill>
                <a:latin typeface="Times New Roman" panose="02020603050405020304" pitchFamily="18" charset="0"/>
                <a:cs typeface="Times New Roman" panose="02020603050405020304" pitchFamily="18" charset="0"/>
              </a:rPr>
              <a:t>工作电压：</a:t>
            </a:r>
            <a:r>
              <a:rPr lang="en-US" altLang="zh-CN" sz="2400" b="1" dirty="0" smtClean="0">
                <a:solidFill>
                  <a:schemeClr val="tx2"/>
                </a:solidFill>
                <a:latin typeface="Times New Roman" panose="02020603050405020304" pitchFamily="18" charset="0"/>
                <a:cs typeface="Times New Roman" panose="02020603050405020304" pitchFamily="18" charset="0"/>
              </a:rPr>
              <a:t>2.7V </a:t>
            </a:r>
            <a:r>
              <a:rPr lang="en-US" altLang="zh-CN" sz="2400" b="1" dirty="0" smtClean="0">
                <a:solidFill>
                  <a:schemeClr val="tx2"/>
                </a:solidFill>
                <a:latin typeface="Times New Roman" panose="02020603050405020304" pitchFamily="18" charset="0"/>
                <a:cs typeface="Times New Roman" panose="02020603050405020304" pitchFamily="18" charset="0"/>
                <a:sym typeface="Symbol"/>
              </a:rPr>
              <a:t> </a:t>
            </a:r>
            <a:r>
              <a:rPr lang="en-US" altLang="zh-CN" sz="2400" b="1" dirty="0" smtClean="0">
                <a:solidFill>
                  <a:schemeClr val="tx2"/>
                </a:solidFill>
                <a:latin typeface="Times New Roman" panose="02020603050405020304" pitchFamily="18" charset="0"/>
                <a:cs typeface="Times New Roman" panose="02020603050405020304" pitchFamily="18" charset="0"/>
              </a:rPr>
              <a:t>3.6V   </a:t>
            </a:r>
            <a:r>
              <a:rPr lang="en-US" altLang="zh-CN" sz="2000" b="1" dirty="0" smtClean="0">
                <a:solidFill>
                  <a:schemeClr val="tx2"/>
                </a:solidFill>
                <a:latin typeface="Times New Roman" panose="02020603050405020304" pitchFamily="18" charset="0"/>
                <a:cs typeface="Times New Roman" panose="02020603050405020304" pitchFamily="18" charset="0"/>
              </a:rPr>
              <a:t>  </a:t>
            </a:r>
            <a:r>
              <a:rPr lang="en-US" altLang="zh-CN" sz="2400" b="1" dirty="0" smtClean="0">
                <a:solidFill>
                  <a:schemeClr val="tx2"/>
                </a:solidFill>
                <a:latin typeface="Times New Roman" panose="02020603050405020304" pitchFamily="18" charset="0"/>
                <a:cs typeface="Times New Roman" panose="02020603050405020304" pitchFamily="18" charset="0"/>
              </a:rPr>
              <a:t>      </a:t>
            </a:r>
            <a:r>
              <a:rPr lang="en-US" altLang="zh-CN" b="1" dirty="0" smtClean="0">
                <a:solidFill>
                  <a:schemeClr val="tx2"/>
                </a:solidFill>
                <a:latin typeface="Times New Roman" panose="02020603050405020304" pitchFamily="18" charset="0"/>
                <a:cs typeface="Times New Roman" panose="02020603050405020304" pitchFamily="18" charset="0"/>
              </a:rPr>
              <a:t> </a:t>
            </a:r>
            <a:r>
              <a:rPr lang="en-US" altLang="zh-CN" sz="2400" b="1" dirty="0" smtClean="0">
                <a:solidFill>
                  <a:schemeClr val="tx2"/>
                </a:solidFill>
                <a:latin typeface="Times New Roman" panose="02020603050405020304" pitchFamily="18" charset="0"/>
                <a:cs typeface="Times New Roman" panose="02020603050405020304" pitchFamily="18" charset="0"/>
              </a:rPr>
              <a:t>    </a:t>
            </a:r>
            <a:r>
              <a:rPr lang="zh-CN" altLang="en-US" sz="2400" b="1" dirty="0" smtClean="0">
                <a:solidFill>
                  <a:schemeClr val="tx2"/>
                </a:solidFill>
                <a:latin typeface="Times New Roman" panose="02020603050405020304" pitchFamily="18" charset="0"/>
                <a:cs typeface="Times New Roman" panose="02020603050405020304" pitchFamily="18" charset="0"/>
                <a:sym typeface="Symbol"/>
              </a:rPr>
              <a:t></a:t>
            </a:r>
            <a:r>
              <a:rPr lang="zh-CN" altLang="en-US" sz="2400" b="1" dirty="0" smtClean="0">
                <a:solidFill>
                  <a:schemeClr val="tx2"/>
                </a:solidFill>
                <a:latin typeface="Times New Roman" panose="02020603050405020304" pitchFamily="18" charset="0"/>
                <a:cs typeface="Times New Roman" panose="02020603050405020304" pitchFamily="18" charset="0"/>
              </a:rPr>
              <a:t>工作电流：</a:t>
            </a:r>
            <a:r>
              <a:rPr lang="en-US" altLang="zh-CN" sz="2400" b="1" dirty="0" smtClean="0">
                <a:solidFill>
                  <a:schemeClr val="tx2"/>
                </a:solidFill>
                <a:latin typeface="Times New Roman" panose="02020603050405020304" pitchFamily="18" charset="0"/>
                <a:cs typeface="Times New Roman" panose="02020603050405020304" pitchFamily="18" charset="0"/>
              </a:rPr>
              <a:t>10nA</a:t>
            </a:r>
            <a:r>
              <a:rPr lang="zh-CN" altLang="en-US" sz="2400" b="1" dirty="0" smtClean="0">
                <a:solidFill>
                  <a:schemeClr val="tx2"/>
                </a:solidFill>
                <a:latin typeface="Times New Roman" panose="02020603050405020304" pitchFamily="18" charset="0"/>
                <a:cs typeface="Times New Roman" panose="02020603050405020304" pitchFamily="18" charset="0"/>
              </a:rPr>
              <a:t>典型</a:t>
            </a:r>
            <a:endParaRPr lang="en-US" altLang="zh-CN" sz="2400" b="1" dirty="0" smtClean="0">
              <a:solidFill>
                <a:schemeClr val="tx2"/>
              </a:solidFill>
              <a:latin typeface="Times New Roman" panose="02020603050405020304" pitchFamily="18" charset="0"/>
              <a:cs typeface="Times New Roman" panose="02020603050405020304" pitchFamily="18" charset="0"/>
            </a:endParaRPr>
          </a:p>
          <a:p>
            <a:r>
              <a:rPr lang="zh-CN" altLang="en-US" sz="2400" b="1" dirty="0">
                <a:solidFill>
                  <a:schemeClr val="tx2"/>
                </a:solidFill>
                <a:latin typeface="Times New Roman" panose="02020603050405020304" pitchFamily="18" charset="0"/>
                <a:cs typeface="Times New Roman" panose="02020603050405020304" pitchFamily="18" charset="0"/>
                <a:sym typeface="Symbol"/>
              </a:rPr>
              <a:t></a:t>
            </a:r>
            <a:r>
              <a:rPr lang="zh-CN" altLang="en-US" sz="2400" b="1" dirty="0" smtClean="0">
                <a:solidFill>
                  <a:schemeClr val="tx2"/>
                </a:solidFill>
                <a:latin typeface="Times New Roman" panose="02020603050405020304" pitchFamily="18" charset="0"/>
                <a:cs typeface="Times New Roman" panose="02020603050405020304" pitchFamily="18" charset="0"/>
              </a:rPr>
              <a:t>通讯速率：</a:t>
            </a:r>
            <a:r>
              <a:rPr lang="en-US" altLang="zh-CN" sz="2400" b="1" dirty="0" smtClean="0">
                <a:solidFill>
                  <a:schemeClr val="tx2"/>
                </a:solidFill>
                <a:latin typeface="Times New Roman" panose="02020603050405020304" pitchFamily="18" charset="0"/>
                <a:cs typeface="Times New Roman" panose="02020603050405020304" pitchFamily="18" charset="0"/>
              </a:rPr>
              <a:t>9.6KB/s </a:t>
            </a:r>
            <a:r>
              <a:rPr lang="en-US" altLang="zh-CN" sz="2400" b="1" dirty="0" smtClean="0">
                <a:solidFill>
                  <a:schemeClr val="tx2"/>
                </a:solidFill>
                <a:latin typeface="Times New Roman" panose="02020603050405020304" pitchFamily="18" charset="0"/>
                <a:cs typeface="Times New Roman" panose="02020603050405020304" pitchFamily="18" charset="0"/>
                <a:sym typeface="Symbol"/>
              </a:rPr>
              <a:t> </a:t>
            </a:r>
            <a:r>
              <a:rPr lang="en-US" altLang="zh-CN" sz="2400" b="1" dirty="0" smtClean="0">
                <a:solidFill>
                  <a:schemeClr val="tx2"/>
                </a:solidFill>
                <a:latin typeface="Times New Roman" panose="02020603050405020304" pitchFamily="18" charset="0"/>
                <a:cs typeface="Times New Roman" panose="02020603050405020304" pitchFamily="18" charset="0"/>
              </a:rPr>
              <a:t>4MB/s   </a:t>
            </a:r>
            <a:r>
              <a:rPr lang="en-US" altLang="zh-CN" b="1" dirty="0" smtClean="0">
                <a:solidFill>
                  <a:schemeClr val="tx2"/>
                </a:solidFill>
                <a:latin typeface="Times New Roman" panose="02020603050405020304" pitchFamily="18" charset="0"/>
                <a:cs typeface="Times New Roman" panose="02020603050405020304" pitchFamily="18" charset="0"/>
              </a:rPr>
              <a:t>  </a:t>
            </a:r>
            <a:r>
              <a:rPr lang="en-US" altLang="zh-CN" sz="2400" b="1" dirty="0" smtClean="0">
                <a:solidFill>
                  <a:schemeClr val="tx2"/>
                </a:solidFill>
                <a:latin typeface="Times New Roman" panose="02020603050405020304" pitchFamily="18" charset="0"/>
                <a:cs typeface="Times New Roman" panose="02020603050405020304" pitchFamily="18" charset="0"/>
              </a:rPr>
              <a:t>  </a:t>
            </a:r>
            <a:r>
              <a:rPr lang="zh-CN" altLang="en-US" sz="2400" b="1" dirty="0" smtClean="0">
                <a:solidFill>
                  <a:schemeClr val="tx2"/>
                </a:solidFill>
                <a:latin typeface="Times New Roman" panose="02020603050405020304" pitchFamily="18" charset="0"/>
                <a:cs typeface="Times New Roman" panose="02020603050405020304" pitchFamily="18" charset="0"/>
                <a:sym typeface="Symbol"/>
              </a:rPr>
              <a:t></a:t>
            </a:r>
            <a:r>
              <a:rPr lang="zh-CN" altLang="en-US" sz="2400" b="1" dirty="0">
                <a:solidFill>
                  <a:schemeClr val="tx2"/>
                </a:solidFill>
                <a:latin typeface="Times New Roman" panose="02020603050405020304" pitchFamily="18" charset="0"/>
                <a:cs typeface="Times New Roman" panose="02020603050405020304" pitchFamily="18" charset="0"/>
              </a:rPr>
              <a:t>速度</a:t>
            </a:r>
            <a:r>
              <a:rPr lang="en-US" altLang="zh-CN" sz="2400" b="1" dirty="0">
                <a:solidFill>
                  <a:schemeClr val="tx2"/>
                </a:solidFill>
                <a:latin typeface="Times New Roman" panose="02020603050405020304" pitchFamily="18" charset="0"/>
                <a:cs typeface="Times New Roman" panose="02020603050405020304" pitchFamily="18" charset="0"/>
              </a:rPr>
              <a:t>FIR</a:t>
            </a:r>
            <a:r>
              <a:rPr lang="zh-CN" altLang="en-US" sz="2400" b="1" dirty="0">
                <a:solidFill>
                  <a:schemeClr val="tx2"/>
                </a:solidFill>
                <a:latin typeface="Times New Roman" panose="02020603050405020304" pitchFamily="18" charset="0"/>
                <a:cs typeface="Times New Roman" panose="02020603050405020304" pitchFamily="18" charset="0"/>
              </a:rPr>
              <a:t>引脚选择</a:t>
            </a:r>
            <a:endParaRPr lang="en-US" altLang="zh-CN" sz="2400" b="1" dirty="0">
              <a:solidFill>
                <a:schemeClr val="tx2"/>
              </a:solidFill>
              <a:latin typeface="Times New Roman" panose="02020603050405020304" pitchFamily="18" charset="0"/>
              <a:cs typeface="Times New Roman" panose="02020603050405020304" pitchFamily="18" charset="0"/>
            </a:endParaRPr>
          </a:p>
          <a:p>
            <a:r>
              <a:rPr lang="zh-CN" altLang="en-US" sz="2400" b="1" dirty="0" smtClean="0">
                <a:solidFill>
                  <a:schemeClr val="tx2"/>
                </a:solidFill>
                <a:latin typeface="Times New Roman" panose="02020603050405020304" pitchFamily="18" charset="0"/>
                <a:cs typeface="Times New Roman" panose="02020603050405020304" pitchFamily="18" charset="0"/>
                <a:sym typeface="Symbol"/>
              </a:rPr>
              <a:t></a:t>
            </a:r>
            <a:r>
              <a:rPr lang="zh-CN" altLang="en-US" sz="2400" b="1" dirty="0" smtClean="0">
                <a:solidFill>
                  <a:schemeClr val="tx2"/>
                </a:solidFill>
                <a:latin typeface="Times New Roman" panose="02020603050405020304" pitchFamily="18" charset="0"/>
                <a:cs typeface="Times New Roman" panose="02020603050405020304" pitchFamily="18" charset="0"/>
              </a:rPr>
              <a:t>可调节的</a:t>
            </a:r>
            <a:r>
              <a:rPr lang="en-US" altLang="zh-CN" sz="2400" b="1" dirty="0" smtClean="0">
                <a:solidFill>
                  <a:schemeClr val="tx2"/>
                </a:solidFill>
                <a:latin typeface="Times New Roman" panose="02020603050405020304" pitchFamily="18" charset="0"/>
                <a:cs typeface="Times New Roman" panose="02020603050405020304" pitchFamily="18" charset="0"/>
              </a:rPr>
              <a:t>LED</a:t>
            </a:r>
            <a:r>
              <a:rPr lang="zh-CN" altLang="en-US" sz="2400" b="1" dirty="0" smtClean="0">
                <a:solidFill>
                  <a:schemeClr val="tx2"/>
                </a:solidFill>
                <a:latin typeface="Times New Roman" panose="02020603050405020304" pitchFamily="18" charset="0"/>
                <a:cs typeface="Times New Roman" panose="02020603050405020304" pitchFamily="18" charset="0"/>
              </a:rPr>
              <a:t>电流驱动器           </a:t>
            </a:r>
            <a:r>
              <a:rPr lang="zh-CN" altLang="en-US" sz="2400" b="1" dirty="0" smtClean="0">
                <a:solidFill>
                  <a:schemeClr val="tx2"/>
                </a:solidFill>
                <a:latin typeface="Times New Roman" panose="02020603050405020304" pitchFamily="18" charset="0"/>
                <a:cs typeface="Times New Roman" panose="02020603050405020304" pitchFamily="18" charset="0"/>
                <a:sym typeface="Symbol"/>
              </a:rPr>
              <a:t></a:t>
            </a:r>
            <a:r>
              <a:rPr lang="zh-CN" altLang="en-US" sz="2400" b="1" dirty="0" smtClean="0">
                <a:solidFill>
                  <a:schemeClr val="tx2"/>
                </a:solidFill>
                <a:latin typeface="Times New Roman" panose="02020603050405020304" pitchFamily="18" charset="0"/>
                <a:cs typeface="Times New Roman" panose="02020603050405020304" pitchFamily="18" charset="0"/>
              </a:rPr>
              <a:t>卓越的抗干扰能力</a:t>
            </a:r>
            <a:endParaRPr lang="en-US" altLang="zh-CN" sz="2400" b="1" dirty="0" smtClean="0">
              <a:solidFill>
                <a:schemeClr val="tx2"/>
              </a:solidFill>
              <a:latin typeface="Times New Roman" panose="02020603050405020304" pitchFamily="18" charset="0"/>
              <a:cs typeface="Times New Roman" panose="02020603050405020304" pitchFamily="18" charset="0"/>
            </a:endParaRPr>
          </a:p>
          <a:p>
            <a:r>
              <a:rPr lang="zh-CN" altLang="en-US" sz="2400" b="1" dirty="0" smtClean="0">
                <a:solidFill>
                  <a:schemeClr val="tx2"/>
                </a:solidFill>
                <a:latin typeface="Times New Roman" panose="02020603050405020304" pitchFamily="18" charset="0"/>
                <a:cs typeface="Times New Roman" panose="02020603050405020304" pitchFamily="18" charset="0"/>
                <a:sym typeface="Symbol"/>
              </a:rPr>
              <a:t></a:t>
            </a:r>
            <a:r>
              <a:rPr lang="zh-CN" altLang="en-US" sz="2400" b="1" dirty="0" smtClean="0">
                <a:solidFill>
                  <a:schemeClr val="tx2"/>
                </a:solidFill>
              </a:rPr>
              <a:t>串行</a:t>
            </a:r>
            <a:r>
              <a:rPr lang="zh-CN" altLang="en-US" sz="2400" b="1" dirty="0">
                <a:solidFill>
                  <a:schemeClr val="tx2"/>
                </a:solidFill>
              </a:rPr>
              <a:t>，半双工红外</a:t>
            </a:r>
            <a:r>
              <a:rPr lang="zh-CN" altLang="en-US" sz="2400" b="1" dirty="0" smtClean="0">
                <a:solidFill>
                  <a:schemeClr val="tx2"/>
                </a:solidFill>
              </a:rPr>
              <a:t>数据链路        </a:t>
            </a:r>
            <a:r>
              <a:rPr lang="zh-CN" altLang="en-US" sz="2400" b="1" dirty="0" smtClean="0">
                <a:solidFill>
                  <a:schemeClr val="tx2"/>
                </a:solidFill>
                <a:latin typeface="Times New Roman" panose="02020603050405020304" pitchFamily="18" charset="0"/>
                <a:cs typeface="Times New Roman" panose="02020603050405020304" pitchFamily="18" charset="0"/>
                <a:sym typeface="Symbol"/>
              </a:rPr>
              <a:t></a:t>
            </a:r>
            <a:r>
              <a:rPr lang="zh-CN" altLang="en-US" sz="2400" b="1" dirty="0">
                <a:solidFill>
                  <a:schemeClr val="tx2"/>
                </a:solidFill>
                <a:latin typeface="Times New Roman" panose="02020603050405020304" pitchFamily="18" charset="0"/>
                <a:cs typeface="Times New Roman" panose="02020603050405020304" pitchFamily="18" charset="0"/>
              </a:rPr>
              <a:t>提</a:t>
            </a:r>
            <a:r>
              <a:rPr lang="zh-CN" altLang="en-US" sz="2400" b="1" dirty="0">
                <a:solidFill>
                  <a:schemeClr val="tx2"/>
                </a:solidFill>
              </a:rPr>
              <a:t>供逻辑</a:t>
            </a:r>
            <a:r>
              <a:rPr lang="zh-CN" altLang="en-US" sz="2400" b="1" dirty="0" smtClean="0">
                <a:solidFill>
                  <a:schemeClr val="tx2"/>
                </a:solidFill>
              </a:rPr>
              <a:t>接口</a:t>
            </a:r>
            <a:endParaRPr lang="zh-CN" altLang="en-US" sz="2400" b="1" dirty="0">
              <a:solidFill>
                <a:schemeClr val="tx2"/>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15316"/>
            <a:ext cx="8396505" cy="4384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1243" y="2772440"/>
            <a:ext cx="2842936" cy="1834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915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60" y="1064224"/>
            <a:ext cx="8829675" cy="541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5460" y="479449"/>
            <a:ext cx="5832648" cy="584775"/>
          </a:xfrm>
          <a:prstGeom prst="rect">
            <a:avLst/>
          </a:prstGeom>
          <a:noFill/>
        </p:spPr>
        <p:txBody>
          <a:bodyPr wrap="square" rtlCol="0">
            <a:spAutoFit/>
          </a:bodyPr>
          <a:lstStyle/>
          <a:p>
            <a:r>
              <a:rPr lang="zh-CN" altLang="en-US" sz="3200" b="1" smtClean="0">
                <a:solidFill>
                  <a:srgbClr val="FF0000"/>
                </a:solidFill>
              </a:rPr>
              <a:t>几种近距离无线通信技术比较</a:t>
            </a:r>
            <a:endParaRPr lang="zh-CN" altLang="en-US" sz="3200" b="1">
              <a:solidFill>
                <a:srgbClr val="FF0000"/>
              </a:solidFill>
            </a:endParaRPr>
          </a:p>
        </p:txBody>
      </p:sp>
    </p:spTree>
    <p:extLst>
      <p:ext uri="{BB962C8B-B14F-4D97-AF65-F5344CB8AC3E}">
        <p14:creationId xmlns:p14="http://schemas.microsoft.com/office/powerpoint/2010/main" val="15909514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85823" y="260648"/>
            <a:ext cx="8568951" cy="6606937"/>
          </a:xfrm>
          <a:prstGeom prst="rect">
            <a:avLst/>
          </a:prstGeom>
        </p:spPr>
        <p:txBody>
          <a:bodyPr wrap="square">
            <a:spAutoFit/>
          </a:bodyPr>
          <a:lstStyle/>
          <a:p>
            <a:pPr lvl="0">
              <a:lnSpc>
                <a:spcPts val="3600"/>
              </a:lnSpc>
            </a:pPr>
            <a:r>
              <a:rPr lang="en-US" altLang="zh-CN" sz="2800" b="1" smtClean="0">
                <a:solidFill>
                  <a:srgbClr val="1F497D"/>
                </a:solidFill>
                <a:latin typeface="Times New Roman" panose="02020603050405020304" pitchFamily="18" charset="0"/>
                <a:cs typeface="Times New Roman" panose="02020603050405020304" pitchFamily="18" charset="0"/>
              </a:rPr>
              <a:t>(5) </a:t>
            </a:r>
            <a:r>
              <a:rPr lang="en-US" altLang="zh-CN" sz="2800" b="1" smtClean="0">
                <a:solidFill>
                  <a:srgbClr val="FF0000"/>
                </a:solidFill>
                <a:latin typeface="Times New Roman" panose="02020603050405020304" pitchFamily="18" charset="0"/>
                <a:cs typeface="Times New Roman" panose="02020603050405020304" pitchFamily="18" charset="0"/>
              </a:rPr>
              <a:t>UWB</a:t>
            </a:r>
            <a:r>
              <a:rPr lang="zh-CN" altLang="en-US" sz="2800" b="1">
                <a:solidFill>
                  <a:srgbClr val="1F497D"/>
                </a:solidFill>
                <a:latin typeface="Times New Roman" panose="02020603050405020304" pitchFamily="18" charset="0"/>
                <a:cs typeface="Times New Roman" panose="02020603050405020304" pitchFamily="18" charset="0"/>
              </a:rPr>
              <a:t>（</a:t>
            </a:r>
            <a:r>
              <a:rPr lang="en-US" altLang="zh-CN" sz="2800" b="1">
                <a:solidFill>
                  <a:srgbClr val="1F497D"/>
                </a:solidFill>
                <a:latin typeface="Times New Roman" panose="02020603050405020304" pitchFamily="18" charset="0"/>
                <a:cs typeface="Times New Roman" panose="02020603050405020304" pitchFamily="18" charset="0"/>
              </a:rPr>
              <a:t>Ultra Wideband</a:t>
            </a:r>
            <a:r>
              <a:rPr lang="zh-CN" altLang="en-US" sz="2800" b="1">
                <a:solidFill>
                  <a:srgbClr val="1F497D"/>
                </a:solidFill>
                <a:latin typeface="Times New Roman" panose="02020603050405020304" pitchFamily="18" charset="0"/>
                <a:cs typeface="Times New Roman" panose="02020603050405020304" pitchFamily="18" charset="0"/>
              </a:rPr>
              <a:t>）</a:t>
            </a:r>
            <a:endParaRPr lang="en-US" altLang="zh-CN" sz="2800" b="1" smtClean="0">
              <a:solidFill>
                <a:srgbClr val="1F497D"/>
              </a:solidFill>
              <a:latin typeface="Times New Roman" panose="02020603050405020304" pitchFamily="18" charset="0"/>
              <a:cs typeface="Times New Roman" panose="02020603050405020304" pitchFamily="18" charset="0"/>
            </a:endParaRPr>
          </a:p>
          <a:p>
            <a:pPr lvl="0">
              <a:lnSpc>
                <a:spcPts val="3400"/>
              </a:lnSpc>
            </a:pPr>
            <a:r>
              <a:rPr lang="zh-CN" altLang="en-US" sz="2800" b="1" smtClean="0">
                <a:solidFill>
                  <a:srgbClr val="1F497D"/>
                </a:solidFill>
                <a:latin typeface="Times New Roman" panose="02020603050405020304" pitchFamily="18" charset="0"/>
                <a:cs typeface="Times New Roman" panose="02020603050405020304" pitchFamily="18" charset="0"/>
              </a:rPr>
              <a:t>        超</a:t>
            </a:r>
            <a:r>
              <a:rPr lang="zh-CN" altLang="en-US" sz="2800" b="1">
                <a:solidFill>
                  <a:srgbClr val="1F497D"/>
                </a:solidFill>
                <a:latin typeface="Times New Roman" panose="02020603050405020304" pitchFamily="18" charset="0"/>
                <a:cs typeface="Times New Roman" panose="02020603050405020304" pitchFamily="18" charset="0"/>
              </a:rPr>
              <a:t>宽带</a:t>
            </a:r>
            <a:r>
              <a:rPr lang="zh-CN" altLang="en-US" sz="2800" b="1" smtClean="0">
                <a:solidFill>
                  <a:srgbClr val="1F497D"/>
                </a:solidFill>
                <a:latin typeface="Times New Roman" panose="02020603050405020304" pitchFamily="18" charset="0"/>
                <a:cs typeface="Times New Roman" panose="02020603050405020304" pitchFamily="18" charset="0"/>
              </a:rPr>
              <a:t>技术是</a:t>
            </a:r>
            <a:r>
              <a:rPr lang="zh-CN" altLang="en-US" sz="2800" b="1">
                <a:solidFill>
                  <a:srgbClr val="1F497D"/>
                </a:solidFill>
                <a:latin typeface="Times New Roman" panose="02020603050405020304" pitchFamily="18" charset="0"/>
                <a:cs typeface="Times New Roman" panose="02020603050405020304" pitchFamily="18" charset="0"/>
              </a:rPr>
              <a:t>一种无线载波通信技术，即不采用正弦载波，而是利用纳秒级的非正弦波窄脉冲传输数据，因此其所占的频谱范围很</a:t>
            </a:r>
            <a:r>
              <a:rPr lang="zh-CN" altLang="en-US" sz="2800" b="1" smtClean="0">
                <a:solidFill>
                  <a:srgbClr val="1F497D"/>
                </a:solidFill>
                <a:latin typeface="Times New Roman" panose="02020603050405020304" pitchFamily="18" charset="0"/>
                <a:cs typeface="Times New Roman" panose="02020603050405020304" pitchFamily="18" charset="0"/>
              </a:rPr>
              <a:t>宽，适用于</a:t>
            </a:r>
            <a:r>
              <a:rPr lang="zh-CN" altLang="en-US" sz="2800" b="1">
                <a:solidFill>
                  <a:srgbClr val="1F497D"/>
                </a:solidFill>
                <a:latin typeface="Times New Roman" panose="02020603050405020304" pitchFamily="18" charset="0"/>
                <a:cs typeface="Times New Roman" panose="02020603050405020304" pitchFamily="18" charset="0"/>
              </a:rPr>
              <a:t>高速、近距离的无线个人通信</a:t>
            </a:r>
            <a:r>
              <a:rPr lang="zh-CN" altLang="en-US" sz="2800" b="1" smtClean="0">
                <a:solidFill>
                  <a:srgbClr val="1F497D"/>
                </a:solidFill>
                <a:latin typeface="Times New Roman" panose="02020603050405020304" pitchFamily="18" charset="0"/>
                <a:cs typeface="Times New Roman" panose="02020603050405020304" pitchFamily="18" charset="0"/>
              </a:rPr>
              <a:t>。</a:t>
            </a:r>
            <a:endParaRPr lang="en-US" altLang="zh-CN" sz="2800" b="1" smtClean="0">
              <a:solidFill>
                <a:srgbClr val="1F497D"/>
              </a:solidFill>
              <a:latin typeface="Times New Roman" panose="02020603050405020304" pitchFamily="18" charset="0"/>
              <a:cs typeface="Times New Roman" panose="02020603050405020304" pitchFamily="18" charset="0"/>
            </a:endParaRPr>
          </a:p>
          <a:p>
            <a:pPr>
              <a:lnSpc>
                <a:spcPts val="3400"/>
              </a:lnSpc>
              <a:spcBef>
                <a:spcPts val="600"/>
              </a:spcBef>
            </a:pPr>
            <a:r>
              <a:rPr lang="zh-CN" altLang="en-US" sz="2800" b="1">
                <a:solidFill>
                  <a:srgbClr val="1F497D"/>
                </a:solidFill>
                <a:latin typeface="Times New Roman" panose="02020603050405020304" pitchFamily="18" charset="0"/>
                <a:cs typeface="Times New Roman" panose="02020603050405020304" pitchFamily="18" charset="0"/>
              </a:rPr>
              <a:t>　　从频域来看，超宽带有别于传统的窄带和宽带，它的频带更宽</a:t>
            </a:r>
            <a:r>
              <a:rPr lang="zh-CN" altLang="en-US" sz="2800" b="1" smtClean="0">
                <a:solidFill>
                  <a:srgbClr val="1F497D"/>
                </a:solidFill>
                <a:latin typeface="Times New Roman" panose="02020603050405020304" pitchFamily="18" charset="0"/>
                <a:cs typeface="Times New Roman" panose="02020603050405020304" pitchFamily="18" charset="0"/>
              </a:rPr>
              <a:t>。</a:t>
            </a:r>
            <a:endParaRPr lang="en-US" altLang="zh-CN" sz="2800" b="1" smtClean="0">
              <a:solidFill>
                <a:srgbClr val="1F497D"/>
              </a:solidFill>
              <a:latin typeface="Times New Roman" panose="02020603050405020304" pitchFamily="18" charset="0"/>
              <a:cs typeface="Times New Roman" panose="02020603050405020304" pitchFamily="18" charset="0"/>
            </a:endParaRPr>
          </a:p>
          <a:p>
            <a:pPr>
              <a:lnSpc>
                <a:spcPts val="3400"/>
              </a:lnSpc>
              <a:spcBef>
                <a:spcPts val="1200"/>
              </a:spcBef>
            </a:pPr>
            <a:r>
              <a:rPr lang="zh-CN" altLang="en-US" sz="2800" b="1" smtClean="0">
                <a:solidFill>
                  <a:srgbClr val="1F497D"/>
                </a:solidFill>
                <a:latin typeface="Times New Roman" panose="02020603050405020304" pitchFamily="18" charset="0"/>
                <a:cs typeface="Times New Roman" panose="02020603050405020304" pitchFamily="18" charset="0"/>
              </a:rPr>
              <a:t>相对带宽</a:t>
            </a:r>
            <a:r>
              <a:rPr lang="en-US" altLang="zh-CN" sz="2800" b="1" smtClean="0">
                <a:solidFill>
                  <a:srgbClr val="1F497D"/>
                </a:solidFill>
                <a:latin typeface="Times New Roman" panose="02020603050405020304" pitchFamily="18" charset="0"/>
                <a:cs typeface="Times New Roman" panose="02020603050405020304" pitchFamily="18" charset="0"/>
              </a:rPr>
              <a:t>(</a:t>
            </a:r>
            <a:r>
              <a:rPr lang="zh-CN" altLang="en-US" sz="2800" b="1" smtClean="0">
                <a:solidFill>
                  <a:srgbClr val="1F497D"/>
                </a:solidFill>
                <a:latin typeface="Times New Roman" panose="02020603050405020304" pitchFamily="18" charset="0"/>
                <a:cs typeface="Times New Roman" panose="02020603050405020304" pitchFamily="18" charset="0"/>
              </a:rPr>
              <a:t>信号</a:t>
            </a:r>
            <a:r>
              <a:rPr lang="zh-CN" altLang="en-US" sz="2800" b="1">
                <a:solidFill>
                  <a:srgbClr val="1F497D"/>
                </a:solidFill>
                <a:latin typeface="Times New Roman" panose="02020603050405020304" pitchFamily="18" charset="0"/>
                <a:cs typeface="Times New Roman" panose="02020603050405020304" pitchFamily="18" charset="0"/>
              </a:rPr>
              <a:t>带宽与中心频率之</a:t>
            </a:r>
            <a:r>
              <a:rPr lang="zh-CN" altLang="en-US" sz="2800" b="1" smtClean="0">
                <a:solidFill>
                  <a:srgbClr val="1F497D"/>
                </a:solidFill>
                <a:latin typeface="Times New Roman" panose="02020603050405020304" pitchFamily="18" charset="0"/>
                <a:cs typeface="Times New Roman" panose="02020603050405020304" pitchFamily="18" charset="0"/>
              </a:rPr>
              <a:t>比</a:t>
            </a:r>
            <a:r>
              <a:rPr lang="en-US" altLang="zh-CN" sz="2800" b="1" smtClean="0">
                <a:solidFill>
                  <a:srgbClr val="1F497D"/>
                </a:solidFill>
                <a:latin typeface="Times New Roman" panose="02020603050405020304" pitchFamily="18" charset="0"/>
                <a:cs typeface="Times New Roman" panose="02020603050405020304" pitchFamily="18" charset="0"/>
              </a:rPr>
              <a:t>)</a:t>
            </a:r>
          </a:p>
          <a:p>
            <a:pPr marL="457200" indent="-457200">
              <a:lnSpc>
                <a:spcPts val="3400"/>
              </a:lnSpc>
              <a:buFont typeface="Wingdings" panose="05000000000000000000" pitchFamily="2" charset="2"/>
              <a:buChar char="l"/>
            </a:pPr>
            <a:r>
              <a:rPr lang="zh-CN" altLang="en-US" sz="2800" b="1" smtClean="0">
                <a:solidFill>
                  <a:srgbClr val="1F497D"/>
                </a:solidFill>
                <a:latin typeface="Times New Roman" panose="02020603050405020304" pitchFamily="18" charset="0"/>
                <a:cs typeface="Times New Roman" panose="02020603050405020304" pitchFamily="18" charset="0"/>
              </a:rPr>
              <a:t>窄带</a:t>
            </a:r>
            <a:r>
              <a:rPr lang="en-US" altLang="zh-CN" sz="2800" b="1" smtClean="0">
                <a:solidFill>
                  <a:srgbClr val="1F497D"/>
                </a:solidFill>
                <a:latin typeface="Times New Roman" panose="02020603050405020304" pitchFamily="18" charset="0"/>
                <a:cs typeface="Times New Roman" panose="02020603050405020304" pitchFamily="18" charset="0"/>
              </a:rPr>
              <a:t>:     &lt;1%</a:t>
            </a:r>
          </a:p>
          <a:p>
            <a:pPr marL="457200" indent="-457200">
              <a:lnSpc>
                <a:spcPts val="3400"/>
              </a:lnSpc>
              <a:buFont typeface="Wingdings" panose="05000000000000000000" pitchFamily="2" charset="2"/>
              <a:buChar char="l"/>
            </a:pPr>
            <a:r>
              <a:rPr lang="zh-CN" altLang="en-US" sz="2800" b="1" smtClean="0">
                <a:solidFill>
                  <a:srgbClr val="1F497D"/>
                </a:solidFill>
                <a:latin typeface="Times New Roman" panose="02020603050405020304" pitchFamily="18" charset="0"/>
                <a:cs typeface="Times New Roman" panose="02020603050405020304" pitchFamily="18" charset="0"/>
              </a:rPr>
              <a:t>宽带</a:t>
            </a:r>
            <a:r>
              <a:rPr lang="en-US" altLang="zh-CN" sz="2800" b="1" smtClean="0">
                <a:solidFill>
                  <a:srgbClr val="1F497D"/>
                </a:solidFill>
                <a:latin typeface="Times New Roman" panose="02020603050405020304" pitchFamily="18" charset="0"/>
                <a:cs typeface="Times New Roman" panose="02020603050405020304" pitchFamily="18" charset="0"/>
              </a:rPr>
              <a:t>:</a:t>
            </a:r>
            <a:r>
              <a:rPr lang="zh-CN" altLang="en-US" sz="2800" b="1" smtClean="0">
                <a:solidFill>
                  <a:srgbClr val="1F497D"/>
                </a:solidFill>
                <a:latin typeface="Times New Roman" panose="02020603050405020304" pitchFamily="18" charset="0"/>
                <a:cs typeface="Times New Roman" panose="02020603050405020304" pitchFamily="18" charset="0"/>
              </a:rPr>
              <a:t>    </a:t>
            </a:r>
            <a:r>
              <a:rPr lang="en-US" altLang="zh-CN" sz="2800" b="1" smtClean="0">
                <a:solidFill>
                  <a:srgbClr val="1F497D"/>
                </a:solidFill>
                <a:latin typeface="Times New Roman" panose="02020603050405020304" pitchFamily="18" charset="0"/>
                <a:cs typeface="Times New Roman" panose="02020603050405020304" pitchFamily="18" charset="0"/>
              </a:rPr>
              <a:t>1%&lt;</a:t>
            </a:r>
            <a:r>
              <a:rPr lang="zh-CN" altLang="en-US" sz="2800" b="1" smtClean="0">
                <a:solidFill>
                  <a:srgbClr val="1F497D"/>
                </a:solidFill>
                <a:latin typeface="Times New Roman" panose="02020603050405020304" pitchFamily="18" charset="0"/>
                <a:cs typeface="Times New Roman" panose="02020603050405020304" pitchFamily="18" charset="0"/>
              </a:rPr>
              <a:t>相对带宽</a:t>
            </a:r>
            <a:r>
              <a:rPr lang="en-US" altLang="zh-CN" sz="2800" b="1">
                <a:solidFill>
                  <a:srgbClr val="1F497D"/>
                </a:solidFill>
                <a:latin typeface="Times New Roman" panose="02020603050405020304" pitchFamily="18" charset="0"/>
                <a:cs typeface="Times New Roman" panose="02020603050405020304" pitchFamily="18" charset="0"/>
              </a:rPr>
              <a:t>&lt;</a:t>
            </a:r>
            <a:r>
              <a:rPr lang="en-US" altLang="zh-CN" sz="2800" b="1" smtClean="0">
                <a:solidFill>
                  <a:srgbClr val="1F497D"/>
                </a:solidFill>
                <a:latin typeface="Times New Roman" panose="02020603050405020304" pitchFamily="18" charset="0"/>
                <a:cs typeface="Times New Roman" panose="02020603050405020304" pitchFamily="18" charset="0"/>
              </a:rPr>
              <a:t>25%</a:t>
            </a:r>
          </a:p>
          <a:p>
            <a:pPr marL="457200" indent="-457200">
              <a:lnSpc>
                <a:spcPts val="3400"/>
              </a:lnSpc>
              <a:buFont typeface="Wingdings" panose="05000000000000000000" pitchFamily="2" charset="2"/>
              <a:buChar char="l"/>
            </a:pPr>
            <a:r>
              <a:rPr lang="zh-CN" altLang="en-US" sz="2800" b="1" smtClean="0">
                <a:solidFill>
                  <a:srgbClr val="1F497D"/>
                </a:solidFill>
                <a:latin typeface="Times New Roman" panose="02020603050405020304" pitchFamily="18" charset="0"/>
                <a:cs typeface="Times New Roman" panose="02020603050405020304" pitchFamily="18" charset="0"/>
              </a:rPr>
              <a:t>超宽带</a:t>
            </a:r>
            <a:r>
              <a:rPr lang="en-US" altLang="zh-CN" sz="2800" b="1" smtClean="0">
                <a:solidFill>
                  <a:srgbClr val="1F497D"/>
                </a:solidFill>
                <a:latin typeface="Times New Roman" panose="02020603050405020304" pitchFamily="18" charset="0"/>
                <a:cs typeface="Times New Roman" panose="02020603050405020304" pitchFamily="18" charset="0"/>
              </a:rPr>
              <a:t>: </a:t>
            </a:r>
            <a:r>
              <a:rPr lang="zh-CN" altLang="en-US" sz="2800" b="1" smtClean="0">
                <a:solidFill>
                  <a:srgbClr val="1F497D"/>
                </a:solidFill>
                <a:latin typeface="Times New Roman" panose="02020603050405020304" pitchFamily="18" charset="0"/>
                <a:cs typeface="Times New Roman" panose="02020603050405020304" pitchFamily="18" charset="0"/>
                <a:sym typeface="Symbol"/>
              </a:rPr>
              <a:t></a:t>
            </a:r>
            <a:r>
              <a:rPr lang="en-US" altLang="zh-CN" sz="2800" b="1" smtClean="0">
                <a:solidFill>
                  <a:srgbClr val="1F497D"/>
                </a:solidFill>
                <a:latin typeface="Times New Roman" panose="02020603050405020304" pitchFamily="18" charset="0"/>
                <a:cs typeface="Times New Roman" panose="02020603050405020304" pitchFamily="18" charset="0"/>
              </a:rPr>
              <a:t>25%</a:t>
            </a:r>
            <a:r>
              <a:rPr lang="zh-CN" altLang="en-US" sz="2800" b="1" smtClean="0">
                <a:solidFill>
                  <a:srgbClr val="1F497D"/>
                </a:solidFill>
                <a:latin typeface="Times New Roman" panose="02020603050405020304" pitchFamily="18" charset="0"/>
                <a:cs typeface="Times New Roman" panose="02020603050405020304" pitchFamily="18" charset="0"/>
              </a:rPr>
              <a:t>，中心</a:t>
            </a:r>
            <a:r>
              <a:rPr lang="zh-CN" altLang="en-US" sz="2800" b="1">
                <a:solidFill>
                  <a:srgbClr val="1F497D"/>
                </a:solidFill>
                <a:latin typeface="Times New Roman" panose="02020603050405020304" pitchFamily="18" charset="0"/>
                <a:cs typeface="Times New Roman" panose="02020603050405020304" pitchFamily="18" charset="0"/>
              </a:rPr>
              <a:t>频率大于</a:t>
            </a:r>
            <a:r>
              <a:rPr lang="en-US" altLang="zh-CN" sz="2800" b="1" smtClean="0">
                <a:solidFill>
                  <a:srgbClr val="1F497D"/>
                </a:solidFill>
                <a:latin typeface="Times New Roman" panose="02020603050405020304" pitchFamily="18" charset="0"/>
                <a:cs typeface="Times New Roman" panose="02020603050405020304" pitchFamily="18" charset="0"/>
              </a:rPr>
              <a:t>500MHz</a:t>
            </a:r>
            <a:r>
              <a:rPr lang="zh-CN" altLang="en-US" sz="2800" b="1" smtClean="0">
                <a:solidFill>
                  <a:srgbClr val="1F497D"/>
                </a:solidFill>
                <a:latin typeface="Times New Roman" panose="02020603050405020304" pitchFamily="18" charset="0"/>
                <a:cs typeface="Times New Roman" panose="02020603050405020304" pitchFamily="18" charset="0"/>
              </a:rPr>
              <a:t>。</a:t>
            </a:r>
            <a:endParaRPr lang="en-US" altLang="zh-CN" sz="2800" b="1" smtClean="0">
              <a:solidFill>
                <a:srgbClr val="1F497D"/>
              </a:solidFill>
              <a:latin typeface="Times New Roman" panose="02020603050405020304" pitchFamily="18" charset="0"/>
              <a:cs typeface="Times New Roman" panose="02020603050405020304" pitchFamily="18" charset="0"/>
            </a:endParaRPr>
          </a:p>
          <a:p>
            <a:pPr>
              <a:lnSpc>
                <a:spcPts val="3400"/>
              </a:lnSpc>
              <a:spcBef>
                <a:spcPts val="1200"/>
              </a:spcBef>
            </a:pPr>
            <a:r>
              <a:rPr lang="en-US" altLang="zh-CN" sz="2800" b="1">
                <a:solidFill>
                  <a:srgbClr val="1F497D"/>
                </a:solidFill>
                <a:latin typeface="Times New Roman" panose="02020603050405020304" pitchFamily="18" charset="0"/>
                <a:cs typeface="Times New Roman" panose="02020603050405020304" pitchFamily="18" charset="0"/>
              </a:rPr>
              <a:t> </a:t>
            </a:r>
            <a:r>
              <a:rPr lang="en-US" altLang="zh-CN" sz="2800" b="1" smtClean="0">
                <a:solidFill>
                  <a:srgbClr val="1F497D"/>
                </a:solidFill>
                <a:latin typeface="Times New Roman" panose="02020603050405020304" pitchFamily="18" charset="0"/>
                <a:cs typeface="Times New Roman" panose="02020603050405020304" pitchFamily="18" charset="0"/>
              </a:rPr>
              <a:t>       </a:t>
            </a:r>
            <a:r>
              <a:rPr lang="zh-CN" altLang="en-US" sz="2800" b="1" smtClean="0">
                <a:solidFill>
                  <a:srgbClr val="1F497D"/>
                </a:solidFill>
                <a:latin typeface="Times New Roman" panose="02020603050405020304" pitchFamily="18" charset="0"/>
                <a:cs typeface="Times New Roman" panose="02020603050405020304" pitchFamily="18" charset="0"/>
              </a:rPr>
              <a:t>按照</a:t>
            </a:r>
            <a:r>
              <a:rPr lang="en-US" altLang="zh-CN" sz="2800" b="1">
                <a:solidFill>
                  <a:srgbClr val="1F497D"/>
                </a:solidFill>
                <a:latin typeface="Times New Roman" panose="02020603050405020304" pitchFamily="18" charset="0"/>
                <a:cs typeface="Times New Roman" panose="02020603050405020304" pitchFamily="18" charset="0"/>
              </a:rPr>
              <a:t>FCC</a:t>
            </a:r>
            <a:r>
              <a:rPr lang="zh-CN" altLang="en-US" sz="2800" b="1">
                <a:solidFill>
                  <a:srgbClr val="1F497D"/>
                </a:solidFill>
                <a:latin typeface="Times New Roman" panose="02020603050405020304" pitchFamily="18" charset="0"/>
                <a:cs typeface="Times New Roman" panose="02020603050405020304" pitchFamily="18" charset="0"/>
              </a:rPr>
              <a:t>（美国联邦通信委员会）的规定，从</a:t>
            </a:r>
            <a:r>
              <a:rPr lang="en-US" altLang="zh-CN" sz="2800" b="1">
                <a:solidFill>
                  <a:srgbClr val="1F497D"/>
                </a:solidFill>
                <a:latin typeface="Times New Roman" panose="02020603050405020304" pitchFamily="18" charset="0"/>
                <a:cs typeface="Times New Roman" panose="02020603050405020304" pitchFamily="18" charset="0"/>
              </a:rPr>
              <a:t>3.1GHz</a:t>
            </a:r>
            <a:r>
              <a:rPr lang="zh-CN" altLang="en-US" sz="2800" b="1">
                <a:solidFill>
                  <a:srgbClr val="1F497D"/>
                </a:solidFill>
                <a:latin typeface="Times New Roman" panose="02020603050405020304" pitchFamily="18" charset="0"/>
                <a:cs typeface="Times New Roman" panose="02020603050405020304" pitchFamily="18" charset="0"/>
              </a:rPr>
              <a:t>到</a:t>
            </a:r>
            <a:r>
              <a:rPr lang="en-US" altLang="zh-CN" sz="2800" b="1">
                <a:solidFill>
                  <a:srgbClr val="1F497D"/>
                </a:solidFill>
                <a:latin typeface="Times New Roman" panose="02020603050405020304" pitchFamily="18" charset="0"/>
                <a:cs typeface="Times New Roman" panose="02020603050405020304" pitchFamily="18" charset="0"/>
              </a:rPr>
              <a:t>10.6GHz</a:t>
            </a:r>
            <a:r>
              <a:rPr lang="zh-CN" altLang="en-US" sz="2800" b="1">
                <a:solidFill>
                  <a:srgbClr val="1F497D"/>
                </a:solidFill>
                <a:latin typeface="Times New Roman" panose="02020603050405020304" pitchFamily="18" charset="0"/>
                <a:cs typeface="Times New Roman" panose="02020603050405020304" pitchFamily="18" charset="0"/>
              </a:rPr>
              <a:t>之间的</a:t>
            </a:r>
            <a:r>
              <a:rPr lang="en-US" altLang="zh-CN" sz="2800" b="1">
                <a:solidFill>
                  <a:srgbClr val="1F497D"/>
                </a:solidFill>
                <a:latin typeface="Times New Roman" panose="02020603050405020304" pitchFamily="18" charset="0"/>
                <a:cs typeface="Times New Roman" panose="02020603050405020304" pitchFamily="18" charset="0"/>
              </a:rPr>
              <a:t>7.5GHz</a:t>
            </a:r>
            <a:r>
              <a:rPr lang="zh-CN" altLang="en-US" sz="2800" b="1">
                <a:solidFill>
                  <a:srgbClr val="1F497D"/>
                </a:solidFill>
                <a:latin typeface="Times New Roman" panose="02020603050405020304" pitchFamily="18" charset="0"/>
                <a:cs typeface="Times New Roman" panose="02020603050405020304" pitchFamily="18" charset="0"/>
              </a:rPr>
              <a:t>的带宽频率为</a:t>
            </a:r>
            <a:r>
              <a:rPr lang="en-US" altLang="zh-CN" sz="2800" b="1">
                <a:solidFill>
                  <a:srgbClr val="1F497D"/>
                </a:solidFill>
                <a:latin typeface="Times New Roman" panose="02020603050405020304" pitchFamily="18" charset="0"/>
                <a:cs typeface="Times New Roman" panose="02020603050405020304" pitchFamily="18" charset="0"/>
              </a:rPr>
              <a:t>UWB</a:t>
            </a:r>
            <a:r>
              <a:rPr lang="zh-CN" altLang="en-US" sz="2800" b="1">
                <a:solidFill>
                  <a:srgbClr val="1F497D"/>
                </a:solidFill>
                <a:latin typeface="Times New Roman" panose="02020603050405020304" pitchFamily="18" charset="0"/>
                <a:cs typeface="Times New Roman" panose="02020603050405020304" pitchFamily="18" charset="0"/>
              </a:rPr>
              <a:t>所使用的频率范围</a:t>
            </a:r>
            <a:r>
              <a:rPr lang="zh-CN" altLang="en-US" sz="2800" b="1" smtClean="0">
                <a:solidFill>
                  <a:srgbClr val="1F497D"/>
                </a:solidFill>
                <a:latin typeface="Times New Roman" panose="02020603050405020304" pitchFamily="18" charset="0"/>
                <a:cs typeface="Times New Roman" panose="02020603050405020304" pitchFamily="18" charset="0"/>
              </a:rPr>
              <a:t>。</a:t>
            </a:r>
            <a:endParaRPr lang="zh-CN" altLang="en-US" sz="2400" b="1">
              <a:solidFill>
                <a:srgbClr val="1F497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72004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4" y="-94834"/>
            <a:ext cx="9144000" cy="702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2132" y="244663"/>
            <a:ext cx="8662356" cy="3175228"/>
          </a:xfrm>
          <a:prstGeom prst="rect">
            <a:avLst/>
          </a:prstGeom>
          <a:noFill/>
        </p:spPr>
        <p:txBody>
          <a:bodyPr wrap="square" rtlCol="0">
            <a:spAutoFit/>
          </a:bodyPr>
          <a:lstStyle/>
          <a:p>
            <a:pPr lvl="0">
              <a:spcAft>
                <a:spcPts val="600"/>
              </a:spcAft>
            </a:pPr>
            <a:r>
              <a:rPr lang="en-US" altLang="zh-CN" sz="3200" b="1">
                <a:solidFill>
                  <a:srgbClr val="FF0000"/>
                </a:solidFill>
                <a:latin typeface="Times New Roman" panose="02020603050405020304" pitchFamily="18" charset="0"/>
                <a:cs typeface="Times New Roman" panose="02020603050405020304" pitchFamily="18" charset="0"/>
              </a:rPr>
              <a:t>3. </a:t>
            </a:r>
            <a:r>
              <a:rPr lang="zh-CN" altLang="en-US" sz="3200" b="1">
                <a:solidFill>
                  <a:srgbClr val="FF0000"/>
                </a:solidFill>
                <a:latin typeface="Times New Roman" panose="02020603050405020304" pitchFamily="18" charset="0"/>
                <a:cs typeface="Times New Roman" panose="02020603050405020304" pitchFamily="18" charset="0"/>
              </a:rPr>
              <a:t>电子控制系统组成</a:t>
            </a:r>
            <a:endParaRPr lang="en-US" altLang="zh-CN" sz="3200" b="1">
              <a:solidFill>
                <a:srgbClr val="FF0000"/>
              </a:solidFill>
              <a:latin typeface="Times New Roman" panose="02020603050405020304" pitchFamily="18" charset="0"/>
              <a:cs typeface="Times New Roman" panose="02020603050405020304" pitchFamily="18" charset="0"/>
            </a:endParaRPr>
          </a:p>
          <a:p>
            <a:pPr lvl="0" algn="just">
              <a:lnSpc>
                <a:spcPts val="3800"/>
              </a:lnSpc>
            </a:pPr>
            <a:r>
              <a:rPr lang="en-US" altLang="zh-CN" sz="2800" b="1">
                <a:solidFill>
                  <a:srgbClr val="1F497D"/>
                </a:solidFill>
                <a:latin typeface="+mn-ea"/>
                <a:cs typeface="Times New Roman" panose="02020603050405020304" pitchFamily="18" charset="0"/>
              </a:rPr>
              <a:t>    </a:t>
            </a:r>
            <a:r>
              <a:rPr lang="zh-CN" altLang="en-US" sz="3000" b="1" smtClean="0">
                <a:solidFill>
                  <a:srgbClr val="1F497D"/>
                </a:solidFill>
                <a:latin typeface="+mn-ea"/>
              </a:rPr>
              <a:t>电子</a:t>
            </a:r>
            <a:r>
              <a:rPr lang="zh-CN" altLang="en-US" sz="3000" b="1">
                <a:solidFill>
                  <a:srgbClr val="1F497D"/>
                </a:solidFill>
                <a:latin typeface="+mn-ea"/>
              </a:rPr>
              <a:t>类作品很多，小到声光控制、温度调节，大到智能小车</a:t>
            </a:r>
            <a:r>
              <a:rPr lang="zh-CN" altLang="en-US" sz="3000" b="1" smtClean="0">
                <a:solidFill>
                  <a:srgbClr val="1F497D"/>
                </a:solidFill>
                <a:latin typeface="+mn-ea"/>
              </a:rPr>
              <a:t>、智能家居、遥控</a:t>
            </a:r>
            <a:r>
              <a:rPr lang="zh-CN" altLang="en-US" sz="3000" b="1">
                <a:solidFill>
                  <a:srgbClr val="1F497D"/>
                </a:solidFill>
                <a:latin typeface="+mn-ea"/>
              </a:rPr>
              <a:t>飞机、</a:t>
            </a:r>
            <a:r>
              <a:rPr lang="zh-CN" altLang="en-US" sz="3000" b="1" smtClean="0">
                <a:solidFill>
                  <a:srgbClr val="1F497D"/>
                </a:solidFill>
                <a:latin typeface="+mn-ea"/>
              </a:rPr>
              <a:t>机器人、物联网等等</a:t>
            </a:r>
            <a:r>
              <a:rPr lang="zh-CN" altLang="en-US" sz="3000" b="1">
                <a:solidFill>
                  <a:srgbClr val="1F497D"/>
                </a:solidFill>
                <a:latin typeface="+mn-ea"/>
              </a:rPr>
              <a:t>，它们的控制系统基本组成都是一样的。</a:t>
            </a:r>
            <a:endParaRPr lang="en-US" altLang="zh-CN" sz="3000" b="1">
              <a:solidFill>
                <a:srgbClr val="1F497D"/>
              </a:solidFill>
              <a:latin typeface="+mn-ea"/>
            </a:endParaRPr>
          </a:p>
          <a:p>
            <a:pPr lvl="0">
              <a:lnSpc>
                <a:spcPts val="3800"/>
              </a:lnSpc>
            </a:pPr>
            <a:r>
              <a:rPr lang="en-US" altLang="zh-CN" sz="3000" b="1">
                <a:solidFill>
                  <a:srgbClr val="1F497D"/>
                </a:solidFill>
                <a:latin typeface="+mn-ea"/>
              </a:rPr>
              <a:t>    </a:t>
            </a:r>
            <a:r>
              <a:rPr lang="zh-CN" altLang="en-US" sz="3000" b="1" smtClean="0">
                <a:solidFill>
                  <a:srgbClr val="1F497D"/>
                </a:solidFill>
                <a:latin typeface="+mn-ea"/>
              </a:rPr>
              <a:t>基本</a:t>
            </a:r>
            <a:r>
              <a:rPr lang="zh-CN" altLang="en-US" sz="3000" b="1">
                <a:solidFill>
                  <a:srgbClr val="1F497D"/>
                </a:solidFill>
                <a:latin typeface="+mn-ea"/>
              </a:rPr>
              <a:t>组成</a:t>
            </a:r>
            <a:r>
              <a:rPr lang="zh-CN" altLang="en-US" sz="3000" b="1" smtClean="0">
                <a:solidFill>
                  <a:srgbClr val="1F497D"/>
                </a:solidFill>
                <a:latin typeface="+mn-ea"/>
              </a:rPr>
              <a:t>：</a:t>
            </a:r>
            <a:r>
              <a:rPr lang="zh-CN" altLang="en-US" sz="3000" b="1" smtClean="0">
                <a:solidFill>
                  <a:schemeClr val="tx2"/>
                </a:solidFill>
                <a:latin typeface="+mn-ea"/>
              </a:rPr>
              <a:t>输入</a:t>
            </a:r>
            <a:r>
              <a:rPr lang="zh-CN" altLang="en-US" sz="3000" b="1" dirty="0" smtClean="0">
                <a:solidFill>
                  <a:schemeClr val="tx2"/>
                </a:solidFill>
                <a:latin typeface="+mn-ea"/>
              </a:rPr>
              <a:t>、控制</a:t>
            </a:r>
            <a:r>
              <a:rPr lang="en-US" altLang="zh-CN" sz="3000" b="1" dirty="0" smtClean="0">
                <a:solidFill>
                  <a:schemeClr val="tx2"/>
                </a:solidFill>
                <a:latin typeface="+mn-ea"/>
              </a:rPr>
              <a:t>(</a:t>
            </a:r>
            <a:r>
              <a:rPr lang="zh-CN" altLang="en-US" sz="3000" b="1" dirty="0" smtClean="0">
                <a:solidFill>
                  <a:schemeClr val="tx2"/>
                </a:solidFill>
                <a:latin typeface="+mn-ea"/>
              </a:rPr>
              <a:t>处理</a:t>
            </a:r>
            <a:r>
              <a:rPr lang="en-US" altLang="zh-CN" sz="3000" b="1" dirty="0" smtClean="0">
                <a:solidFill>
                  <a:schemeClr val="tx2"/>
                </a:solidFill>
                <a:latin typeface="+mn-ea"/>
              </a:rPr>
              <a:t>)</a:t>
            </a:r>
            <a:r>
              <a:rPr lang="zh-CN" altLang="en-US" sz="3000" b="1" dirty="0" smtClean="0">
                <a:solidFill>
                  <a:schemeClr val="tx2"/>
                </a:solidFill>
                <a:latin typeface="+mn-ea"/>
              </a:rPr>
              <a:t>、输出三个基本</a:t>
            </a:r>
            <a:r>
              <a:rPr lang="zh-CN" altLang="en-US" sz="3000" b="1" smtClean="0">
                <a:solidFill>
                  <a:schemeClr val="tx2"/>
                </a:solidFill>
                <a:latin typeface="+mn-ea"/>
              </a:rPr>
              <a:t>部分组成。</a:t>
            </a:r>
            <a:endParaRPr lang="zh-CN" altLang="en-US" sz="3000" dirty="0">
              <a:latin typeface="+mn-ea"/>
            </a:endParaRPr>
          </a:p>
        </p:txBody>
      </p:sp>
      <p:sp>
        <p:nvSpPr>
          <p:cNvPr id="4" name="右箭头 3"/>
          <p:cNvSpPr/>
          <p:nvPr/>
        </p:nvSpPr>
        <p:spPr>
          <a:xfrm>
            <a:off x="1724205" y="4054280"/>
            <a:ext cx="288032" cy="1080120"/>
          </a:xfrm>
          <a:prstGeom prst="rightArrow">
            <a:avLst/>
          </a:prstGeom>
          <a:gradFill flip="none" rotWithShape="1">
            <a:gsLst>
              <a:gs pos="0">
                <a:srgbClr val="03D4A8"/>
              </a:gs>
              <a:gs pos="25000">
                <a:srgbClr val="21D6E0"/>
              </a:gs>
              <a:gs pos="75000">
                <a:srgbClr val="0087E6"/>
              </a:gs>
              <a:gs pos="100000">
                <a:srgbClr val="005CBF"/>
              </a:gs>
            </a:gsLst>
            <a:lin ang="0" scaled="0"/>
            <a:tileRect/>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0484" y="3954578"/>
            <a:ext cx="323850"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7981" y="3917031"/>
            <a:ext cx="323850"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9808" y="3874023"/>
            <a:ext cx="323850"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矩形 9"/>
          <p:cNvSpPr/>
          <p:nvPr/>
        </p:nvSpPr>
        <p:spPr>
          <a:xfrm>
            <a:off x="3551493" y="3670412"/>
            <a:ext cx="1512168" cy="1686749"/>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smtClean="0">
                <a:solidFill>
                  <a:srgbClr val="FF0000"/>
                </a:solidFill>
                <a:latin typeface="楷体" panose="02010609060101010101" pitchFamily="49" charset="-122"/>
                <a:ea typeface="楷体" panose="02010609060101010101" pitchFamily="49" charset="-122"/>
              </a:rPr>
              <a:t>控制（处理）部分</a:t>
            </a:r>
            <a:endParaRPr lang="zh-CN" altLang="en-US"/>
          </a:p>
        </p:txBody>
      </p:sp>
      <p:sp>
        <p:nvSpPr>
          <p:cNvPr id="9" name="圆角矩形 8"/>
          <p:cNvSpPr/>
          <p:nvPr/>
        </p:nvSpPr>
        <p:spPr>
          <a:xfrm>
            <a:off x="7282949" y="3623891"/>
            <a:ext cx="647453" cy="177979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altLang="en-US" sz="2800" b="1" smtClean="0">
                <a:solidFill>
                  <a:srgbClr val="FF0000"/>
                </a:solidFill>
                <a:latin typeface="楷体" panose="02010609060101010101" pitchFamily="49" charset="-122"/>
                <a:ea typeface="楷体" panose="02010609060101010101" pitchFamily="49" charset="-122"/>
              </a:rPr>
              <a:t>被</a:t>
            </a:r>
            <a:endParaRPr lang="en-US" altLang="zh-CN" sz="2800" b="1" smtClean="0">
              <a:solidFill>
                <a:srgbClr val="FF0000"/>
              </a:solidFill>
              <a:latin typeface="楷体" panose="02010609060101010101" pitchFamily="49" charset="-122"/>
              <a:ea typeface="楷体" panose="02010609060101010101" pitchFamily="49" charset="-122"/>
            </a:endParaRPr>
          </a:p>
          <a:p>
            <a:pPr lvl="0"/>
            <a:r>
              <a:rPr lang="zh-CN" altLang="en-US" sz="2800" b="1" smtClean="0">
                <a:solidFill>
                  <a:srgbClr val="FF0000"/>
                </a:solidFill>
                <a:latin typeface="楷体" panose="02010609060101010101" pitchFamily="49" charset="-122"/>
                <a:ea typeface="楷体" panose="02010609060101010101" pitchFamily="49" charset="-122"/>
              </a:rPr>
              <a:t>控对</a:t>
            </a:r>
            <a:endParaRPr lang="en-US" altLang="zh-CN" sz="2800" b="1" smtClean="0">
              <a:solidFill>
                <a:srgbClr val="FF0000"/>
              </a:solidFill>
              <a:latin typeface="楷体" panose="02010609060101010101" pitchFamily="49" charset="-122"/>
              <a:ea typeface="楷体" panose="02010609060101010101" pitchFamily="49" charset="-122"/>
            </a:endParaRPr>
          </a:p>
          <a:p>
            <a:pPr lvl="0"/>
            <a:r>
              <a:rPr lang="zh-CN" altLang="en-US" sz="2800" b="1" smtClean="0">
                <a:solidFill>
                  <a:srgbClr val="FF0000"/>
                </a:solidFill>
                <a:latin typeface="楷体" panose="02010609060101010101" pitchFamily="49" charset="-122"/>
                <a:ea typeface="楷体" panose="02010609060101010101" pitchFamily="49" charset="-122"/>
              </a:rPr>
              <a:t>象</a:t>
            </a:r>
            <a:endParaRPr lang="zh-CN" altLang="en-US" sz="2800" b="1">
              <a:solidFill>
                <a:srgbClr val="FF0000"/>
              </a:solidFill>
              <a:latin typeface="楷体" panose="02010609060101010101" pitchFamily="49" charset="-122"/>
              <a:ea typeface="楷体" panose="02010609060101010101" pitchFamily="49" charset="-122"/>
            </a:endParaRPr>
          </a:p>
        </p:txBody>
      </p:sp>
      <p:sp>
        <p:nvSpPr>
          <p:cNvPr id="15" name="矩形 14"/>
          <p:cNvSpPr/>
          <p:nvPr/>
        </p:nvSpPr>
        <p:spPr>
          <a:xfrm>
            <a:off x="2138941" y="3670412"/>
            <a:ext cx="720080" cy="1785138"/>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smtClean="0">
                <a:solidFill>
                  <a:srgbClr val="FF0000"/>
                </a:solidFill>
                <a:latin typeface="楷体" panose="02010609060101010101" pitchFamily="49" charset="-122"/>
                <a:ea typeface="楷体" panose="02010609060101010101" pitchFamily="49" charset="-122"/>
              </a:rPr>
              <a:t>输</a:t>
            </a:r>
            <a:endParaRPr lang="en-US" altLang="zh-CN" sz="2800" b="1" smtClean="0">
              <a:solidFill>
                <a:srgbClr val="FF0000"/>
              </a:solidFill>
              <a:latin typeface="楷体" panose="02010609060101010101" pitchFamily="49" charset="-122"/>
              <a:ea typeface="楷体" panose="02010609060101010101" pitchFamily="49" charset="-122"/>
            </a:endParaRPr>
          </a:p>
          <a:p>
            <a:pPr algn="ctr"/>
            <a:r>
              <a:rPr lang="zh-CN" altLang="en-US" sz="2800" b="1" smtClean="0">
                <a:solidFill>
                  <a:srgbClr val="FF0000"/>
                </a:solidFill>
                <a:latin typeface="楷体" panose="02010609060101010101" pitchFamily="49" charset="-122"/>
                <a:ea typeface="楷体" panose="02010609060101010101" pitchFamily="49" charset="-122"/>
              </a:rPr>
              <a:t>入</a:t>
            </a:r>
            <a:endParaRPr lang="en-US" altLang="zh-CN" sz="2800" b="1" smtClean="0">
              <a:solidFill>
                <a:srgbClr val="FF0000"/>
              </a:solidFill>
              <a:latin typeface="楷体" panose="02010609060101010101" pitchFamily="49" charset="-122"/>
              <a:ea typeface="楷体" panose="02010609060101010101" pitchFamily="49" charset="-122"/>
            </a:endParaRPr>
          </a:p>
          <a:p>
            <a:pPr algn="ctr"/>
            <a:r>
              <a:rPr lang="zh-CN" altLang="en-US" sz="2800" b="1" smtClean="0">
                <a:solidFill>
                  <a:srgbClr val="FF0000"/>
                </a:solidFill>
                <a:latin typeface="楷体" panose="02010609060101010101" pitchFamily="49" charset="-122"/>
                <a:ea typeface="楷体" panose="02010609060101010101" pitchFamily="49" charset="-122"/>
              </a:rPr>
              <a:t>部</a:t>
            </a:r>
            <a:endParaRPr lang="en-US" altLang="zh-CN" sz="2800" b="1" smtClean="0">
              <a:solidFill>
                <a:srgbClr val="FF0000"/>
              </a:solidFill>
              <a:latin typeface="楷体" panose="02010609060101010101" pitchFamily="49" charset="-122"/>
              <a:ea typeface="楷体" panose="02010609060101010101" pitchFamily="49" charset="-122"/>
            </a:endParaRPr>
          </a:p>
          <a:p>
            <a:pPr algn="ctr"/>
            <a:r>
              <a:rPr lang="zh-CN" altLang="en-US" sz="2800" b="1" smtClean="0">
                <a:solidFill>
                  <a:srgbClr val="FF0000"/>
                </a:solidFill>
                <a:latin typeface="楷体" panose="02010609060101010101" pitchFamily="49" charset="-122"/>
                <a:ea typeface="楷体" panose="02010609060101010101" pitchFamily="49" charset="-122"/>
              </a:rPr>
              <a:t>分</a:t>
            </a:r>
            <a:endParaRPr lang="zh-CN" altLang="en-US"/>
          </a:p>
        </p:txBody>
      </p:sp>
      <p:sp>
        <p:nvSpPr>
          <p:cNvPr id="16" name="矩形 15"/>
          <p:cNvSpPr/>
          <p:nvPr/>
        </p:nvSpPr>
        <p:spPr>
          <a:xfrm>
            <a:off x="5777899" y="3670412"/>
            <a:ext cx="720080" cy="1772764"/>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smtClean="0">
                <a:solidFill>
                  <a:srgbClr val="FF0000"/>
                </a:solidFill>
                <a:latin typeface="楷体" panose="02010609060101010101" pitchFamily="49" charset="-122"/>
                <a:ea typeface="楷体" panose="02010609060101010101" pitchFamily="49" charset="-122"/>
              </a:rPr>
              <a:t>输</a:t>
            </a:r>
            <a:endParaRPr lang="en-US" altLang="zh-CN" sz="2800" b="1" smtClean="0">
              <a:solidFill>
                <a:srgbClr val="FF0000"/>
              </a:solidFill>
              <a:latin typeface="楷体" panose="02010609060101010101" pitchFamily="49" charset="-122"/>
              <a:ea typeface="楷体" panose="02010609060101010101" pitchFamily="49" charset="-122"/>
            </a:endParaRPr>
          </a:p>
          <a:p>
            <a:pPr algn="ctr"/>
            <a:r>
              <a:rPr lang="zh-CN" altLang="en-US" sz="2800" b="1" smtClean="0">
                <a:solidFill>
                  <a:srgbClr val="FF0000"/>
                </a:solidFill>
                <a:latin typeface="楷体" panose="02010609060101010101" pitchFamily="49" charset="-122"/>
                <a:ea typeface="楷体" panose="02010609060101010101" pitchFamily="49" charset="-122"/>
              </a:rPr>
              <a:t>出</a:t>
            </a:r>
            <a:endParaRPr lang="en-US" altLang="zh-CN" sz="2800" b="1" smtClean="0">
              <a:solidFill>
                <a:srgbClr val="FF0000"/>
              </a:solidFill>
              <a:latin typeface="楷体" panose="02010609060101010101" pitchFamily="49" charset="-122"/>
              <a:ea typeface="楷体" panose="02010609060101010101" pitchFamily="49" charset="-122"/>
            </a:endParaRPr>
          </a:p>
          <a:p>
            <a:pPr algn="ctr"/>
            <a:r>
              <a:rPr lang="zh-CN" altLang="en-US" sz="2800" b="1" smtClean="0">
                <a:solidFill>
                  <a:srgbClr val="FF0000"/>
                </a:solidFill>
                <a:latin typeface="楷体" panose="02010609060101010101" pitchFamily="49" charset="-122"/>
                <a:ea typeface="楷体" panose="02010609060101010101" pitchFamily="49" charset="-122"/>
              </a:rPr>
              <a:t>部</a:t>
            </a:r>
            <a:endParaRPr lang="en-US" altLang="zh-CN" sz="2800" b="1" smtClean="0">
              <a:solidFill>
                <a:srgbClr val="FF0000"/>
              </a:solidFill>
              <a:latin typeface="楷体" panose="02010609060101010101" pitchFamily="49" charset="-122"/>
              <a:ea typeface="楷体" panose="02010609060101010101" pitchFamily="49" charset="-122"/>
            </a:endParaRPr>
          </a:p>
          <a:p>
            <a:pPr algn="ctr"/>
            <a:r>
              <a:rPr lang="zh-CN" altLang="en-US" sz="2800" b="1" smtClean="0">
                <a:solidFill>
                  <a:srgbClr val="FF0000"/>
                </a:solidFill>
                <a:latin typeface="楷体" panose="02010609060101010101" pitchFamily="49" charset="-122"/>
                <a:ea typeface="楷体" panose="02010609060101010101" pitchFamily="49" charset="-122"/>
              </a:rPr>
              <a:t>分</a:t>
            </a:r>
            <a:endParaRPr lang="zh-CN" altLang="en-US"/>
          </a:p>
        </p:txBody>
      </p:sp>
      <p:sp>
        <p:nvSpPr>
          <p:cNvPr id="17" name="圆角矩形 16"/>
          <p:cNvSpPr/>
          <p:nvPr/>
        </p:nvSpPr>
        <p:spPr>
          <a:xfrm>
            <a:off x="850476" y="3670412"/>
            <a:ext cx="647509" cy="1847858"/>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altLang="en-US" sz="2800" b="1" smtClean="0">
                <a:solidFill>
                  <a:srgbClr val="FF0000"/>
                </a:solidFill>
                <a:latin typeface="楷体" panose="02010609060101010101" pitchFamily="49" charset="-122"/>
                <a:ea typeface="楷体" panose="02010609060101010101" pitchFamily="49" charset="-122"/>
              </a:rPr>
              <a:t>信息</a:t>
            </a:r>
            <a:endParaRPr lang="en-US" altLang="zh-CN" sz="2800" b="1" smtClean="0">
              <a:solidFill>
                <a:srgbClr val="FF0000"/>
              </a:solidFill>
              <a:latin typeface="楷体" panose="02010609060101010101" pitchFamily="49" charset="-122"/>
              <a:ea typeface="楷体" panose="02010609060101010101" pitchFamily="49" charset="-122"/>
            </a:endParaRPr>
          </a:p>
          <a:p>
            <a:pPr lvl="0"/>
            <a:r>
              <a:rPr lang="zh-CN" altLang="en-US" sz="2800" b="1">
                <a:solidFill>
                  <a:srgbClr val="FF0000"/>
                </a:solidFill>
                <a:latin typeface="楷体" panose="02010609060101010101" pitchFamily="49" charset="-122"/>
                <a:ea typeface="楷体" panose="02010609060101010101" pitchFamily="49" charset="-122"/>
              </a:rPr>
              <a:t>采集</a:t>
            </a:r>
          </a:p>
        </p:txBody>
      </p:sp>
      <p:sp>
        <p:nvSpPr>
          <p:cNvPr id="3" name="上下箭头 2"/>
          <p:cNvSpPr/>
          <p:nvPr/>
        </p:nvSpPr>
        <p:spPr>
          <a:xfrm>
            <a:off x="3560202" y="5518270"/>
            <a:ext cx="1503459" cy="503018"/>
          </a:xfrm>
          <a:prstGeom prst="upDownArrow">
            <a:avLst>
              <a:gd name="adj1" fmla="val 53159"/>
              <a:gd name="adj2" fmla="val 25870"/>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3434334" y="6165304"/>
            <a:ext cx="1803647" cy="504056"/>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3679297" y="6131689"/>
            <a:ext cx="1764010" cy="523220"/>
          </a:xfrm>
          <a:prstGeom prst="rect">
            <a:avLst/>
          </a:prstGeom>
          <a:noFill/>
        </p:spPr>
        <p:txBody>
          <a:bodyPr wrap="square" rtlCol="0">
            <a:spAutoFit/>
          </a:bodyPr>
          <a:lstStyle/>
          <a:p>
            <a:r>
              <a:rPr lang="zh-CN" altLang="en-US" sz="2800" b="1" smtClean="0">
                <a:solidFill>
                  <a:srgbClr val="FF0000"/>
                </a:solidFill>
                <a:latin typeface="楷体" panose="02010609060101010101" pitchFamily="49" charset="-122"/>
                <a:ea typeface="楷体" panose="02010609060101010101" pitchFamily="49" charset="-122"/>
              </a:rPr>
              <a:t>上位机</a:t>
            </a:r>
            <a:endParaRPr lang="zh-CN" altLang="en-US" sz="2800" b="1">
              <a:solidFill>
                <a:srgbClr val="FF0000"/>
              </a:solidFill>
              <a:latin typeface="楷体" panose="02010609060101010101" pitchFamily="49" charset="-122"/>
              <a:ea typeface="楷体" panose="02010609060101010101" pitchFamily="49" charset="-122"/>
            </a:endParaRPr>
          </a:p>
        </p:txBody>
      </p:sp>
      <p:sp>
        <p:nvSpPr>
          <p:cNvPr id="7" name="TextBox 6"/>
          <p:cNvSpPr txBox="1"/>
          <p:nvPr/>
        </p:nvSpPr>
        <p:spPr>
          <a:xfrm>
            <a:off x="3890011" y="5518270"/>
            <a:ext cx="1080120" cy="461665"/>
          </a:xfrm>
          <a:prstGeom prst="rect">
            <a:avLst/>
          </a:prstGeom>
          <a:noFill/>
        </p:spPr>
        <p:txBody>
          <a:bodyPr wrap="square" rtlCol="0">
            <a:spAutoFit/>
          </a:bodyPr>
          <a:lstStyle/>
          <a:p>
            <a:r>
              <a:rPr lang="zh-CN" altLang="en-US" sz="2400" smtClean="0">
                <a:solidFill>
                  <a:srgbClr val="FF0000"/>
                </a:solidFill>
                <a:latin typeface="楷体" panose="02010609060101010101" pitchFamily="49" charset="-122"/>
                <a:ea typeface="楷体" panose="02010609060101010101" pitchFamily="49" charset="-122"/>
              </a:rPr>
              <a:t>通信</a:t>
            </a:r>
            <a:endParaRPr lang="zh-CN" altLang="en-US" sz="2400">
              <a:solidFill>
                <a:srgbClr val="FF0000"/>
              </a:solidFill>
              <a:latin typeface="楷体" panose="02010609060101010101" pitchFamily="49" charset="-122"/>
              <a:ea typeface="楷体" panose="02010609060101010101" pitchFamily="49" charset="-122"/>
            </a:endParaRPr>
          </a:p>
        </p:txBody>
      </p:sp>
      <p:cxnSp>
        <p:nvCxnSpPr>
          <p:cNvPr id="11" name="直接连接符 10"/>
          <p:cNvCxnSpPr/>
          <p:nvPr/>
        </p:nvCxnSpPr>
        <p:spPr>
          <a:xfrm>
            <a:off x="762250" y="5769779"/>
            <a:ext cx="7632848" cy="0"/>
          </a:xfrm>
          <a:prstGeom prst="line">
            <a:avLst/>
          </a:prstGeom>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269202"/>
            <a:ext cx="9150673" cy="3616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925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51521" y="286813"/>
            <a:ext cx="8774928" cy="6678751"/>
          </a:xfrm>
          <a:prstGeom prst="rect">
            <a:avLst/>
          </a:prstGeom>
        </p:spPr>
        <p:txBody>
          <a:bodyPr wrap="square">
            <a:spAutoFit/>
          </a:bodyPr>
          <a:lstStyle/>
          <a:p>
            <a:pPr lvl="0"/>
            <a:r>
              <a:rPr lang="en-US" altLang="zh-CN" sz="2800" b="1" dirty="0" smtClean="0">
                <a:solidFill>
                  <a:srgbClr val="FF0000"/>
                </a:solidFill>
                <a:latin typeface="Times New Roman" panose="02020603050405020304" pitchFamily="18" charset="0"/>
                <a:cs typeface="Times New Roman" panose="02020603050405020304" pitchFamily="18" charset="0"/>
              </a:rPr>
              <a:t>UWB</a:t>
            </a:r>
            <a:r>
              <a:rPr lang="zh-CN" altLang="en-US" sz="2800" b="1" dirty="0" smtClean="0">
                <a:solidFill>
                  <a:srgbClr val="FF0000"/>
                </a:solidFill>
                <a:latin typeface="Times New Roman" panose="02020603050405020304" pitchFamily="18" charset="0"/>
                <a:cs typeface="Times New Roman" panose="02020603050405020304" pitchFamily="18" charset="0"/>
              </a:rPr>
              <a:t>的特点</a:t>
            </a:r>
            <a:r>
              <a:rPr lang="zh-CN" altLang="en-US" sz="2800" b="1" dirty="0" smtClean="0">
                <a:solidFill>
                  <a:srgbClr val="1F497D"/>
                </a:solidFill>
                <a:latin typeface="Times New Roman" panose="02020603050405020304" pitchFamily="18" charset="0"/>
                <a:cs typeface="Times New Roman" panose="02020603050405020304" pitchFamily="18" charset="0"/>
              </a:rPr>
              <a:t>：</a:t>
            </a:r>
            <a:endParaRPr lang="en-US" altLang="zh-CN" sz="2800" b="1" dirty="0" smtClean="0">
              <a:solidFill>
                <a:srgbClr val="1F497D"/>
              </a:solidFill>
              <a:latin typeface="Times New Roman" panose="02020603050405020304" pitchFamily="18" charset="0"/>
              <a:cs typeface="Times New Roman" panose="02020603050405020304" pitchFamily="18" charset="0"/>
            </a:endParaRPr>
          </a:p>
          <a:p>
            <a:pPr marL="457200" lvl="0" indent="-457200">
              <a:lnSpc>
                <a:spcPts val="3700"/>
              </a:lnSpc>
              <a:buFont typeface="+mj-ea"/>
              <a:buAutoNum type="circleNumDbPlain"/>
            </a:pPr>
            <a:r>
              <a:rPr lang="zh-CN" altLang="en-US" sz="2800" b="1" dirty="0" smtClean="0">
                <a:solidFill>
                  <a:srgbClr val="1F497D"/>
                </a:solidFill>
                <a:latin typeface="Times New Roman" panose="02020603050405020304" pitchFamily="18" charset="0"/>
                <a:cs typeface="Times New Roman" panose="02020603050405020304" pitchFamily="18" charset="0"/>
              </a:rPr>
              <a:t>传输速率高</a:t>
            </a:r>
            <a:r>
              <a:rPr lang="en-US" altLang="zh-CN" sz="2800" b="1" dirty="0">
                <a:solidFill>
                  <a:srgbClr val="1F497D"/>
                </a:solidFill>
                <a:latin typeface="Times New Roman" panose="02020603050405020304" pitchFamily="18" charset="0"/>
                <a:cs typeface="Times New Roman" panose="02020603050405020304" pitchFamily="18" charset="0"/>
              </a:rPr>
              <a:t>:</a:t>
            </a:r>
            <a:r>
              <a:rPr lang="en-US" altLang="zh-CN" sz="2800" b="1" dirty="0" smtClean="0">
                <a:solidFill>
                  <a:srgbClr val="1F497D"/>
                </a:solidFill>
                <a:latin typeface="Times New Roman" panose="02020603050405020304" pitchFamily="18" charset="0"/>
                <a:cs typeface="Times New Roman" panose="02020603050405020304" pitchFamily="18" charset="0"/>
              </a:rPr>
              <a:t> </a:t>
            </a:r>
            <a:r>
              <a:rPr lang="zh-CN" altLang="en-US" sz="2800" b="1" dirty="0">
                <a:solidFill>
                  <a:srgbClr val="1F497D"/>
                </a:solidFill>
                <a:latin typeface="Times New Roman" panose="02020603050405020304" pitchFamily="18" charset="0"/>
                <a:cs typeface="Times New Roman" panose="02020603050405020304" pitchFamily="18" charset="0"/>
              </a:rPr>
              <a:t>以非常宽的频率</a:t>
            </a:r>
            <a:r>
              <a:rPr lang="zh-CN" altLang="en-US" sz="2800" b="1" dirty="0" smtClean="0">
                <a:solidFill>
                  <a:srgbClr val="1F497D"/>
                </a:solidFill>
                <a:latin typeface="Times New Roman" panose="02020603050405020304" pitchFamily="18" charset="0"/>
                <a:cs typeface="Times New Roman" panose="02020603050405020304" pitchFamily="18" charset="0"/>
              </a:rPr>
              <a:t>带宽</a:t>
            </a:r>
            <a:r>
              <a:rPr lang="en-US" altLang="zh-CN" sz="2800" b="1" dirty="0" smtClean="0">
                <a:solidFill>
                  <a:srgbClr val="1F497D"/>
                </a:solidFill>
                <a:latin typeface="Times New Roman" panose="02020603050405020304" pitchFamily="18" charset="0"/>
                <a:cs typeface="Times New Roman" panose="02020603050405020304" pitchFamily="18" charset="0"/>
              </a:rPr>
              <a:t>(500MHz~7.5GHz)</a:t>
            </a:r>
            <a:r>
              <a:rPr lang="zh-CN" altLang="en-US" sz="2800" b="1" dirty="0" smtClean="0">
                <a:solidFill>
                  <a:srgbClr val="1F497D"/>
                </a:solidFill>
                <a:latin typeface="Times New Roman" panose="02020603050405020304" pitchFamily="18" charset="0"/>
                <a:cs typeface="Times New Roman" panose="02020603050405020304" pitchFamily="18" charset="0"/>
              </a:rPr>
              <a:t>来</a:t>
            </a:r>
            <a:r>
              <a:rPr lang="zh-CN" altLang="en-US" sz="2800" b="1" dirty="0">
                <a:solidFill>
                  <a:srgbClr val="1F497D"/>
                </a:solidFill>
                <a:latin typeface="Times New Roman" panose="02020603050405020304" pitchFamily="18" charset="0"/>
                <a:cs typeface="Times New Roman" panose="02020603050405020304" pitchFamily="18" charset="0"/>
              </a:rPr>
              <a:t>换取高速的数据传输</a:t>
            </a:r>
            <a:r>
              <a:rPr lang="zh-CN" altLang="en-US" sz="2800" b="1" dirty="0" smtClean="0">
                <a:solidFill>
                  <a:srgbClr val="1F497D"/>
                </a:solidFill>
                <a:latin typeface="Times New Roman" panose="02020603050405020304" pitchFamily="18" charset="0"/>
                <a:cs typeface="Times New Roman" panose="02020603050405020304" pitchFamily="18" charset="0"/>
              </a:rPr>
              <a:t>，不</a:t>
            </a:r>
            <a:r>
              <a:rPr lang="zh-CN" altLang="en-US" sz="2800" b="1" dirty="0">
                <a:solidFill>
                  <a:srgbClr val="1F497D"/>
                </a:solidFill>
                <a:latin typeface="Times New Roman" panose="02020603050405020304" pitchFamily="18" charset="0"/>
                <a:cs typeface="Times New Roman" panose="02020603050405020304" pitchFamily="18" charset="0"/>
              </a:rPr>
              <a:t>单独占用已经拥挤不堪的频率</a:t>
            </a:r>
            <a:r>
              <a:rPr lang="zh-CN" altLang="en-US" sz="2800" b="1" dirty="0" smtClean="0">
                <a:solidFill>
                  <a:srgbClr val="1F497D"/>
                </a:solidFill>
                <a:latin typeface="Times New Roman" panose="02020603050405020304" pitchFamily="18" charset="0"/>
                <a:cs typeface="Times New Roman" panose="02020603050405020304" pitchFamily="18" charset="0"/>
              </a:rPr>
              <a:t>资源，而是</a:t>
            </a:r>
            <a:r>
              <a:rPr lang="zh-CN" altLang="en-US" sz="2800" b="1" dirty="0">
                <a:solidFill>
                  <a:srgbClr val="1F497D"/>
                </a:solidFill>
                <a:latin typeface="Times New Roman" panose="02020603050405020304" pitchFamily="18" charset="0"/>
                <a:cs typeface="Times New Roman" panose="02020603050405020304" pitchFamily="18" charset="0"/>
              </a:rPr>
              <a:t>共享</a:t>
            </a:r>
            <a:r>
              <a:rPr lang="zh-CN" altLang="en-US" sz="2800" b="1" dirty="0" smtClean="0">
                <a:solidFill>
                  <a:srgbClr val="1F497D"/>
                </a:solidFill>
                <a:latin typeface="Times New Roman" panose="02020603050405020304" pitchFamily="18" charset="0"/>
                <a:cs typeface="Times New Roman" panose="02020603050405020304" pitchFamily="18" charset="0"/>
              </a:rPr>
              <a:t>其它无线</a:t>
            </a:r>
            <a:r>
              <a:rPr lang="zh-CN" altLang="en-US" sz="2800" b="1" dirty="0">
                <a:solidFill>
                  <a:srgbClr val="1F497D"/>
                </a:solidFill>
                <a:latin typeface="Times New Roman" panose="02020603050405020304" pitchFamily="18" charset="0"/>
                <a:cs typeface="Times New Roman" panose="02020603050405020304" pitchFamily="18" charset="0"/>
              </a:rPr>
              <a:t>技术使用的频带</a:t>
            </a:r>
            <a:r>
              <a:rPr lang="zh-CN" altLang="en-US" sz="2800" b="1" dirty="0" smtClean="0">
                <a:solidFill>
                  <a:srgbClr val="1F497D"/>
                </a:solidFill>
                <a:latin typeface="Times New Roman" panose="02020603050405020304" pitchFamily="18" charset="0"/>
                <a:cs typeface="Times New Roman" panose="02020603050405020304" pitchFamily="18" charset="0"/>
              </a:rPr>
              <a:t>。</a:t>
            </a:r>
            <a:endParaRPr lang="en-US" altLang="zh-CN" sz="2800" b="1" dirty="0" smtClean="0">
              <a:solidFill>
                <a:srgbClr val="1F497D"/>
              </a:solidFill>
              <a:latin typeface="Times New Roman" panose="02020603050405020304" pitchFamily="18" charset="0"/>
              <a:cs typeface="Times New Roman" panose="02020603050405020304" pitchFamily="18" charset="0"/>
            </a:endParaRPr>
          </a:p>
          <a:p>
            <a:pPr marL="457200" lvl="0" indent="-457200">
              <a:lnSpc>
                <a:spcPts val="3700"/>
              </a:lnSpc>
              <a:spcBef>
                <a:spcPts val="1200"/>
              </a:spcBef>
              <a:buFont typeface="+mj-ea"/>
              <a:buAutoNum type="circleNumDbPlain"/>
            </a:pPr>
            <a:r>
              <a:rPr lang="zh-CN" altLang="en-US" sz="2800" b="1" dirty="0" smtClean="0">
                <a:solidFill>
                  <a:srgbClr val="1F497D"/>
                </a:solidFill>
                <a:latin typeface="Times New Roman" panose="02020603050405020304" pitchFamily="18" charset="0"/>
                <a:cs typeface="Times New Roman" panose="02020603050405020304" pitchFamily="18" charset="0"/>
              </a:rPr>
              <a:t>通信距离短：高频信号衰落很快，距离远会导致</a:t>
            </a:r>
            <a:r>
              <a:rPr lang="en-US" altLang="zh-CN" sz="2800" b="1" dirty="0" smtClean="0">
                <a:solidFill>
                  <a:srgbClr val="1F497D"/>
                </a:solidFill>
                <a:latin typeface="Times New Roman" panose="02020603050405020304" pitchFamily="18" charset="0"/>
                <a:cs typeface="Times New Roman" panose="02020603050405020304" pitchFamily="18" charset="0"/>
              </a:rPr>
              <a:t>UWB</a:t>
            </a:r>
            <a:r>
              <a:rPr lang="zh-CN" altLang="en-US" sz="2800" b="1" dirty="0" smtClean="0">
                <a:solidFill>
                  <a:srgbClr val="1F497D"/>
                </a:solidFill>
                <a:latin typeface="Times New Roman" panose="02020603050405020304" pitchFamily="18" charset="0"/>
                <a:cs typeface="Times New Roman" panose="02020603050405020304" pitchFamily="18" charset="0"/>
              </a:rPr>
              <a:t>信号严重的失真，传输距离</a:t>
            </a:r>
            <a:r>
              <a:rPr lang="en-US" altLang="zh-CN" sz="2800" b="1" dirty="0">
                <a:solidFill>
                  <a:srgbClr val="1F497D"/>
                </a:solidFill>
                <a:latin typeface="Times New Roman" panose="02020603050405020304" pitchFamily="18" charset="0"/>
                <a:cs typeface="Times New Roman" panose="02020603050405020304" pitchFamily="18" charset="0"/>
              </a:rPr>
              <a:t>&lt;</a:t>
            </a:r>
            <a:r>
              <a:rPr lang="en-US" altLang="zh-CN" sz="2800" b="1" dirty="0" smtClean="0">
                <a:solidFill>
                  <a:srgbClr val="FF0000"/>
                </a:solidFill>
                <a:latin typeface="Times New Roman" panose="02020603050405020304" pitchFamily="18" charset="0"/>
                <a:cs typeface="Times New Roman" panose="02020603050405020304" pitchFamily="18" charset="0"/>
              </a:rPr>
              <a:t>10m</a:t>
            </a:r>
            <a:r>
              <a:rPr lang="zh-CN" altLang="en-US" sz="2800" b="1" dirty="0" smtClean="0">
                <a:solidFill>
                  <a:srgbClr val="1F497D"/>
                </a:solidFill>
                <a:latin typeface="Times New Roman" panose="02020603050405020304" pitchFamily="18" charset="0"/>
                <a:cs typeface="Times New Roman" panose="02020603050405020304" pitchFamily="18" charset="0"/>
              </a:rPr>
              <a:t>。</a:t>
            </a:r>
            <a:endParaRPr lang="en-US" altLang="zh-CN" sz="2800" b="1" dirty="0" smtClean="0">
              <a:solidFill>
                <a:srgbClr val="1F497D"/>
              </a:solidFill>
              <a:latin typeface="Times New Roman" panose="02020603050405020304" pitchFamily="18" charset="0"/>
              <a:cs typeface="Times New Roman" panose="02020603050405020304" pitchFamily="18" charset="0"/>
            </a:endParaRPr>
          </a:p>
          <a:p>
            <a:pPr marL="457200" lvl="0" indent="-457200">
              <a:lnSpc>
                <a:spcPts val="3700"/>
              </a:lnSpc>
              <a:spcBef>
                <a:spcPts val="1200"/>
              </a:spcBef>
              <a:buFont typeface="+mj-ea"/>
              <a:buAutoNum type="circleNumDbPlain"/>
            </a:pPr>
            <a:r>
              <a:rPr lang="zh-CN" altLang="en-US" sz="2800" b="1" dirty="0">
                <a:solidFill>
                  <a:srgbClr val="1F497D"/>
                </a:solidFill>
                <a:latin typeface="Times New Roman" panose="02020603050405020304" pitchFamily="18" charset="0"/>
                <a:cs typeface="Times New Roman" panose="02020603050405020304" pitchFamily="18" charset="0"/>
              </a:rPr>
              <a:t>安全性高</a:t>
            </a:r>
            <a:r>
              <a:rPr lang="zh-CN" altLang="en-US" sz="2800" b="1" dirty="0" smtClean="0">
                <a:solidFill>
                  <a:srgbClr val="1F497D"/>
                </a:solidFill>
                <a:latin typeface="Times New Roman" panose="02020603050405020304" pitchFamily="18" charset="0"/>
                <a:cs typeface="Times New Roman" panose="02020603050405020304" pitchFamily="18" charset="0"/>
              </a:rPr>
              <a:t>：</a:t>
            </a:r>
            <a:r>
              <a:rPr lang="en-US" altLang="zh-CN" sz="2800" b="1" dirty="0" smtClean="0">
                <a:solidFill>
                  <a:srgbClr val="1F497D"/>
                </a:solidFill>
                <a:latin typeface="Times New Roman" panose="02020603050405020304" pitchFamily="18" charset="0"/>
                <a:cs typeface="Times New Roman" panose="02020603050405020304" pitchFamily="18" charset="0"/>
              </a:rPr>
              <a:t>UWB</a:t>
            </a:r>
            <a:r>
              <a:rPr lang="zh-CN" altLang="en-US" sz="2800" b="1" smtClean="0">
                <a:solidFill>
                  <a:srgbClr val="1F497D"/>
                </a:solidFill>
                <a:latin typeface="Times New Roman" panose="02020603050405020304" pitchFamily="18" charset="0"/>
                <a:cs typeface="Times New Roman" panose="02020603050405020304" pitchFamily="18" charset="0"/>
              </a:rPr>
              <a:t>信号能量分散</a:t>
            </a:r>
            <a:r>
              <a:rPr lang="zh-CN" altLang="en-US" sz="2800" b="1" dirty="0">
                <a:solidFill>
                  <a:srgbClr val="1F497D"/>
                </a:solidFill>
                <a:latin typeface="Times New Roman" panose="02020603050405020304" pitchFamily="18" charset="0"/>
                <a:cs typeface="Times New Roman" panose="02020603050405020304" pitchFamily="18" charset="0"/>
              </a:rPr>
              <a:t>在极宽的频带范围内</a:t>
            </a:r>
            <a:r>
              <a:rPr lang="zh-CN" altLang="en-US" sz="2800" b="1" dirty="0" smtClean="0">
                <a:solidFill>
                  <a:srgbClr val="1F497D"/>
                </a:solidFill>
                <a:latin typeface="Times New Roman" panose="02020603050405020304" pitchFamily="18" charset="0"/>
                <a:cs typeface="Times New Roman" panose="02020603050405020304" pitchFamily="18" charset="0"/>
              </a:rPr>
              <a:t>，</a:t>
            </a:r>
            <a:r>
              <a:rPr lang="en-US" altLang="zh-CN" sz="2800" b="1" dirty="0" smtClean="0">
                <a:solidFill>
                  <a:srgbClr val="1F497D"/>
                </a:solidFill>
                <a:latin typeface="Times New Roman" panose="02020603050405020304" pitchFamily="18" charset="0"/>
                <a:cs typeface="Times New Roman" panose="02020603050405020304" pitchFamily="18" charset="0"/>
              </a:rPr>
              <a:t>UWB </a:t>
            </a:r>
            <a:r>
              <a:rPr lang="zh-CN" altLang="en-US" sz="2800" b="1" dirty="0">
                <a:solidFill>
                  <a:srgbClr val="1F497D"/>
                </a:solidFill>
                <a:latin typeface="Times New Roman" panose="02020603050405020304" pitchFamily="18" charset="0"/>
                <a:cs typeface="Times New Roman" panose="02020603050405020304" pitchFamily="18" charset="0"/>
              </a:rPr>
              <a:t>信号相当于白噪声信号</a:t>
            </a:r>
            <a:r>
              <a:rPr lang="zh-CN" altLang="en-US" sz="2800" b="1" dirty="0" smtClean="0">
                <a:solidFill>
                  <a:srgbClr val="1F497D"/>
                </a:solidFill>
                <a:latin typeface="Times New Roman" panose="02020603050405020304" pitchFamily="18" charset="0"/>
                <a:cs typeface="Times New Roman" panose="02020603050405020304" pitchFamily="18" charset="0"/>
              </a:rPr>
              <a:t>，具有极低的功率谱密度，侦测极为困难。</a:t>
            </a:r>
          </a:p>
          <a:p>
            <a:pPr marL="457200" lvl="0" indent="-457200">
              <a:lnSpc>
                <a:spcPts val="3700"/>
              </a:lnSpc>
              <a:spcBef>
                <a:spcPts val="1200"/>
              </a:spcBef>
              <a:buFont typeface="+mj-ea"/>
              <a:buAutoNum type="circleNumDbPlain"/>
            </a:pPr>
            <a:r>
              <a:rPr lang="zh-CN" altLang="en-US" sz="2800" b="1" dirty="0" smtClean="0">
                <a:solidFill>
                  <a:srgbClr val="1F497D"/>
                </a:solidFill>
                <a:latin typeface="Times New Roman" panose="02020603050405020304" pitchFamily="18" charset="0"/>
                <a:cs typeface="Times New Roman" panose="02020603050405020304" pitchFamily="18" charset="0"/>
              </a:rPr>
              <a:t>功耗低：</a:t>
            </a:r>
            <a:r>
              <a:rPr lang="en-US" altLang="zh-CN" sz="2800" b="1" dirty="0" smtClean="0">
                <a:solidFill>
                  <a:srgbClr val="1F497D"/>
                </a:solidFill>
                <a:latin typeface="Times New Roman" panose="02020603050405020304" pitchFamily="18" charset="0"/>
                <a:cs typeface="Times New Roman" panose="02020603050405020304" pitchFamily="18" charset="0"/>
              </a:rPr>
              <a:t>UWB </a:t>
            </a:r>
            <a:r>
              <a:rPr lang="zh-CN" altLang="en-US" sz="2800" b="1" dirty="0" smtClean="0">
                <a:solidFill>
                  <a:srgbClr val="1F497D"/>
                </a:solidFill>
                <a:latin typeface="Times New Roman" panose="02020603050405020304" pitchFamily="18" charset="0"/>
                <a:cs typeface="Times New Roman" panose="02020603050405020304" pitchFamily="18" charset="0"/>
              </a:rPr>
              <a:t>系统使用间歇脉冲发送数据，脉冲持续时间很短</a:t>
            </a:r>
            <a:r>
              <a:rPr lang="en-US" altLang="zh-CN" sz="2800" b="1" dirty="0" smtClean="0">
                <a:solidFill>
                  <a:srgbClr val="1F497D"/>
                </a:solidFill>
                <a:latin typeface="Times New Roman" panose="02020603050405020304" pitchFamily="18" charset="0"/>
                <a:cs typeface="Times New Roman" panose="02020603050405020304" pitchFamily="18" charset="0"/>
              </a:rPr>
              <a:t>(0. 20ns</a:t>
            </a:r>
            <a:r>
              <a:rPr lang="zh-CN" altLang="en-US" sz="2800" b="1" dirty="0" smtClean="0">
                <a:solidFill>
                  <a:srgbClr val="1F497D"/>
                </a:solidFill>
                <a:latin typeface="Times New Roman" panose="02020603050405020304" pitchFamily="18" charset="0"/>
                <a:cs typeface="Times New Roman" panose="02020603050405020304" pitchFamily="18" charset="0"/>
              </a:rPr>
              <a:t>～</a:t>
            </a:r>
            <a:r>
              <a:rPr lang="en-US" altLang="zh-CN" sz="2800" b="1" dirty="0" smtClean="0">
                <a:solidFill>
                  <a:srgbClr val="1F497D"/>
                </a:solidFill>
                <a:latin typeface="Times New Roman" panose="02020603050405020304" pitchFamily="18" charset="0"/>
                <a:cs typeface="Times New Roman" panose="02020603050405020304" pitchFamily="18" charset="0"/>
              </a:rPr>
              <a:t>1. 5ns )</a:t>
            </a:r>
            <a:r>
              <a:rPr lang="zh-CN" altLang="en-US" sz="2800" b="1" dirty="0" smtClean="0">
                <a:solidFill>
                  <a:srgbClr val="1F497D"/>
                </a:solidFill>
                <a:latin typeface="Times New Roman" panose="02020603050405020304" pitchFamily="18" charset="0"/>
                <a:cs typeface="Times New Roman" panose="02020603050405020304" pitchFamily="18" charset="0"/>
              </a:rPr>
              <a:t>，系统功耗极低，在高速通信时系统的耗电量仅为几百</a:t>
            </a:r>
            <a:r>
              <a:rPr lang="en-US" altLang="zh-CN" sz="2800" b="1" dirty="0" err="1" smtClean="0">
                <a:solidFill>
                  <a:srgbClr val="1F497D"/>
                </a:solidFill>
                <a:latin typeface="Times New Roman" panose="02020603050405020304" pitchFamily="18" charset="0"/>
                <a:cs typeface="Times New Roman" panose="02020603050405020304" pitchFamily="18" charset="0"/>
              </a:rPr>
              <a:t>μW</a:t>
            </a:r>
            <a:r>
              <a:rPr lang="zh-CN" altLang="en-US" sz="2800" b="1" dirty="0" smtClean="0">
                <a:solidFill>
                  <a:srgbClr val="1F497D"/>
                </a:solidFill>
                <a:latin typeface="Times New Roman" panose="02020603050405020304" pitchFamily="18" charset="0"/>
                <a:cs typeface="Times New Roman" panose="02020603050405020304" pitchFamily="18" charset="0"/>
              </a:rPr>
              <a:t>～几十</a:t>
            </a:r>
            <a:r>
              <a:rPr lang="en-US" altLang="zh-CN" sz="2800" b="1" dirty="0" err="1" smtClean="0">
                <a:solidFill>
                  <a:srgbClr val="1F497D"/>
                </a:solidFill>
                <a:latin typeface="Times New Roman" panose="02020603050405020304" pitchFamily="18" charset="0"/>
                <a:cs typeface="Times New Roman" panose="02020603050405020304" pitchFamily="18" charset="0"/>
              </a:rPr>
              <a:t>mW</a:t>
            </a:r>
            <a:r>
              <a:rPr lang="zh-CN" altLang="en-US" sz="2800" b="1" dirty="0" smtClean="0">
                <a:solidFill>
                  <a:srgbClr val="1F497D"/>
                </a:solidFill>
                <a:latin typeface="Times New Roman" panose="02020603050405020304" pitchFamily="18" charset="0"/>
                <a:cs typeface="Times New Roman" panose="02020603050405020304" pitchFamily="18" charset="0"/>
              </a:rPr>
              <a:t>，是蓝牙设备所需功率的</a:t>
            </a:r>
            <a:r>
              <a:rPr lang="en-US" altLang="zh-CN" sz="2800" b="1" dirty="0" smtClean="0">
                <a:solidFill>
                  <a:srgbClr val="1F497D"/>
                </a:solidFill>
                <a:latin typeface="Times New Roman" panose="02020603050405020304" pitchFamily="18" charset="0"/>
                <a:cs typeface="Times New Roman" panose="02020603050405020304" pitchFamily="18" charset="0"/>
              </a:rPr>
              <a:t>1/ 20 </a:t>
            </a:r>
            <a:r>
              <a:rPr lang="zh-CN" altLang="en-US" sz="2800" b="1" dirty="0" smtClean="0">
                <a:solidFill>
                  <a:srgbClr val="1F497D"/>
                </a:solidFill>
                <a:latin typeface="Times New Roman" panose="02020603050405020304" pitchFamily="18" charset="0"/>
                <a:cs typeface="Times New Roman" panose="02020603050405020304" pitchFamily="18" charset="0"/>
              </a:rPr>
              <a:t>左右。</a:t>
            </a:r>
            <a:endParaRPr lang="zh-CN" altLang="en-US" sz="2800" b="1" dirty="0">
              <a:solidFill>
                <a:srgbClr val="1F497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68564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51521" y="404664"/>
            <a:ext cx="8784976" cy="6247864"/>
          </a:xfrm>
          <a:prstGeom prst="rect">
            <a:avLst/>
          </a:prstGeom>
        </p:spPr>
        <p:txBody>
          <a:bodyPr wrap="square">
            <a:spAutoFit/>
          </a:bodyPr>
          <a:lstStyle/>
          <a:p>
            <a:pPr marL="457200" lvl="0" indent="-457200">
              <a:lnSpc>
                <a:spcPts val="3700"/>
              </a:lnSpc>
              <a:buFont typeface="+mj-ea"/>
              <a:buAutoNum type="circleNumDbPlain" startAt="5"/>
            </a:pPr>
            <a:r>
              <a:rPr lang="zh-CN" altLang="en-US" sz="2800" b="1" dirty="0" smtClean="0">
                <a:solidFill>
                  <a:srgbClr val="1F497D"/>
                </a:solidFill>
                <a:latin typeface="Times New Roman" panose="02020603050405020304" pitchFamily="18" charset="0"/>
                <a:cs typeface="Times New Roman" panose="02020603050405020304" pitchFamily="18" charset="0"/>
              </a:rPr>
              <a:t>定位</a:t>
            </a:r>
            <a:r>
              <a:rPr lang="zh-CN" altLang="en-US" sz="2800" b="1" dirty="0">
                <a:solidFill>
                  <a:srgbClr val="1F497D"/>
                </a:solidFill>
                <a:latin typeface="Times New Roman" panose="02020603050405020304" pitchFamily="18" charset="0"/>
                <a:cs typeface="Times New Roman" panose="02020603050405020304" pitchFamily="18" charset="0"/>
              </a:rPr>
              <a:t>精确：冲激脉冲具有很高的定位精度</a:t>
            </a:r>
            <a:r>
              <a:rPr lang="zh-CN" altLang="en-US" sz="2800" b="1" dirty="0" smtClean="0">
                <a:solidFill>
                  <a:srgbClr val="1F497D"/>
                </a:solidFill>
                <a:latin typeface="Times New Roman" panose="02020603050405020304" pitchFamily="18" charset="0"/>
                <a:cs typeface="Times New Roman" panose="02020603050405020304" pitchFamily="18" charset="0"/>
              </a:rPr>
              <a:t>，超</a:t>
            </a:r>
            <a:r>
              <a:rPr lang="zh-CN" altLang="en-US" sz="2800" b="1" dirty="0">
                <a:solidFill>
                  <a:srgbClr val="1F497D"/>
                </a:solidFill>
                <a:latin typeface="Times New Roman" panose="02020603050405020304" pitchFamily="18" charset="0"/>
                <a:cs typeface="Times New Roman" panose="02020603050405020304" pitchFamily="18" charset="0"/>
              </a:rPr>
              <a:t>宽带</a:t>
            </a:r>
            <a:r>
              <a:rPr lang="zh-CN" altLang="en-US" sz="2800" b="1" dirty="0" smtClean="0">
                <a:solidFill>
                  <a:srgbClr val="1F497D"/>
                </a:solidFill>
                <a:latin typeface="Times New Roman" panose="02020603050405020304" pitchFamily="18" charset="0"/>
                <a:cs typeface="Times New Roman" panose="02020603050405020304" pitchFamily="18" charset="0"/>
              </a:rPr>
              <a:t>无线</a:t>
            </a:r>
            <a:r>
              <a:rPr lang="zh-CN" altLang="en-US" sz="2800" b="1" dirty="0">
                <a:solidFill>
                  <a:srgbClr val="1F497D"/>
                </a:solidFill>
                <a:latin typeface="Times New Roman" panose="02020603050405020304" pitchFamily="18" charset="0"/>
                <a:cs typeface="Times New Roman" panose="02020603050405020304" pitchFamily="18" charset="0"/>
              </a:rPr>
              <a:t>信号</a:t>
            </a:r>
            <a:r>
              <a:rPr lang="zh-CN" altLang="en-US" sz="2800" b="1" dirty="0" smtClean="0">
                <a:solidFill>
                  <a:srgbClr val="1F497D"/>
                </a:solidFill>
                <a:latin typeface="Times New Roman" panose="02020603050405020304" pitchFamily="18" charset="0"/>
                <a:cs typeface="Times New Roman" panose="02020603050405020304" pitchFamily="18" charset="0"/>
              </a:rPr>
              <a:t>具有</a:t>
            </a:r>
            <a:r>
              <a:rPr lang="zh-CN" altLang="en-US" sz="2800" b="1" dirty="0">
                <a:solidFill>
                  <a:srgbClr val="1F497D"/>
                </a:solidFill>
                <a:latin typeface="Times New Roman" panose="02020603050405020304" pitchFamily="18" charset="0"/>
                <a:cs typeface="Times New Roman" panose="02020603050405020304" pitchFamily="18" charset="0"/>
              </a:rPr>
              <a:t>极强的穿透能力，可在室内和地下进行精确定位</a:t>
            </a:r>
            <a:r>
              <a:rPr lang="zh-CN" altLang="en-US" sz="2800" b="1" dirty="0" smtClean="0">
                <a:solidFill>
                  <a:srgbClr val="1F497D"/>
                </a:solidFill>
                <a:latin typeface="Times New Roman" panose="02020603050405020304" pitchFamily="18" charset="0"/>
                <a:cs typeface="Times New Roman" panose="02020603050405020304" pitchFamily="18" charset="0"/>
              </a:rPr>
              <a:t>， 定位精度达</a:t>
            </a:r>
            <a:r>
              <a:rPr lang="zh-CN" altLang="en-US" sz="2800" b="1" dirty="0">
                <a:solidFill>
                  <a:srgbClr val="1F497D"/>
                </a:solidFill>
                <a:latin typeface="Times New Roman" panose="02020603050405020304" pitchFamily="18" charset="0"/>
                <a:cs typeface="Times New Roman" panose="02020603050405020304" pitchFamily="18" charset="0"/>
              </a:rPr>
              <a:t>厘米</a:t>
            </a:r>
            <a:r>
              <a:rPr lang="zh-CN" altLang="en-US" sz="2800" b="1" dirty="0" smtClean="0">
                <a:solidFill>
                  <a:srgbClr val="1F497D"/>
                </a:solidFill>
                <a:latin typeface="Times New Roman" panose="02020603050405020304" pitchFamily="18" charset="0"/>
                <a:cs typeface="Times New Roman" panose="02020603050405020304" pitchFamily="18" charset="0"/>
              </a:rPr>
              <a:t>级，</a:t>
            </a:r>
            <a:r>
              <a:rPr lang="zh-CN" altLang="en-US" sz="2800" b="1" dirty="0">
                <a:solidFill>
                  <a:srgbClr val="1F497D"/>
                </a:solidFill>
                <a:latin typeface="Times New Roman" panose="02020603050405020304" pitchFamily="18" charset="0"/>
                <a:cs typeface="Times New Roman" panose="02020603050405020304" pitchFamily="18" charset="0"/>
              </a:rPr>
              <a:t>超宽带无线电定位器更为便宜</a:t>
            </a:r>
            <a:r>
              <a:rPr lang="zh-CN" altLang="en-US" sz="2800" b="1" dirty="0" smtClean="0">
                <a:solidFill>
                  <a:srgbClr val="1F497D"/>
                </a:solidFill>
                <a:latin typeface="Times New Roman" panose="02020603050405020304" pitchFamily="18" charset="0"/>
                <a:cs typeface="Times New Roman" panose="02020603050405020304" pitchFamily="18" charset="0"/>
              </a:rPr>
              <a:t>。</a:t>
            </a:r>
            <a:endParaRPr lang="en-US" altLang="zh-CN" sz="2800" b="1" dirty="0" smtClean="0">
              <a:solidFill>
                <a:srgbClr val="1F497D"/>
              </a:solidFill>
              <a:latin typeface="Times New Roman" panose="02020603050405020304" pitchFamily="18" charset="0"/>
              <a:cs typeface="Times New Roman" panose="02020603050405020304" pitchFamily="18" charset="0"/>
            </a:endParaRPr>
          </a:p>
          <a:p>
            <a:pPr marL="457200" lvl="0" indent="-457200">
              <a:lnSpc>
                <a:spcPts val="3700"/>
              </a:lnSpc>
              <a:spcBef>
                <a:spcPts val="1800"/>
              </a:spcBef>
              <a:buFont typeface="+mj-ea"/>
              <a:buAutoNum type="circleNumDbPlain" startAt="5"/>
            </a:pPr>
            <a:r>
              <a:rPr lang="zh-CN" altLang="en-US" sz="2800" b="1" dirty="0" smtClean="0">
                <a:solidFill>
                  <a:srgbClr val="1F497D"/>
                </a:solidFill>
                <a:latin typeface="Times New Roman" panose="02020603050405020304" pitchFamily="18" charset="0"/>
                <a:cs typeface="Times New Roman" panose="02020603050405020304" pitchFamily="18" charset="0"/>
              </a:rPr>
              <a:t>多</a:t>
            </a:r>
            <a:r>
              <a:rPr lang="zh-CN" altLang="en-US" sz="2800" b="1" dirty="0">
                <a:solidFill>
                  <a:srgbClr val="1F497D"/>
                </a:solidFill>
                <a:latin typeface="Times New Roman" panose="02020603050405020304" pitchFamily="18" charset="0"/>
                <a:cs typeface="Times New Roman" panose="02020603050405020304" pitchFamily="18" charset="0"/>
              </a:rPr>
              <a:t>径分辨能力强</a:t>
            </a:r>
            <a:r>
              <a:rPr lang="zh-CN" altLang="en-US" sz="2800" b="1" dirty="0" smtClean="0">
                <a:solidFill>
                  <a:srgbClr val="1F497D"/>
                </a:solidFill>
                <a:latin typeface="Times New Roman" panose="02020603050405020304" pitchFamily="18" charset="0"/>
                <a:cs typeface="Times New Roman" panose="02020603050405020304" pitchFamily="18" charset="0"/>
              </a:rPr>
              <a:t>：</a:t>
            </a:r>
            <a:r>
              <a:rPr lang="en-US" altLang="zh-CN" sz="2800" b="1" dirty="0" smtClean="0">
                <a:solidFill>
                  <a:srgbClr val="1F497D"/>
                </a:solidFill>
                <a:latin typeface="Times New Roman" panose="02020603050405020304" pitchFamily="18" charset="0"/>
                <a:cs typeface="Times New Roman" panose="02020603050405020304" pitchFamily="18" charset="0"/>
              </a:rPr>
              <a:t>UWB</a:t>
            </a:r>
            <a:r>
              <a:rPr lang="zh-CN" altLang="en-US" sz="2800" b="1" dirty="0" smtClean="0">
                <a:solidFill>
                  <a:srgbClr val="1F497D"/>
                </a:solidFill>
                <a:latin typeface="Times New Roman" panose="02020603050405020304" pitchFamily="18" charset="0"/>
                <a:cs typeface="Times New Roman" panose="02020603050405020304" pitchFamily="18" charset="0"/>
              </a:rPr>
              <a:t>信号是</a:t>
            </a:r>
            <a:r>
              <a:rPr lang="zh-CN" altLang="en-US" sz="2800" b="1" dirty="0">
                <a:solidFill>
                  <a:srgbClr val="1F497D"/>
                </a:solidFill>
                <a:latin typeface="Times New Roman" panose="02020603050405020304" pitchFamily="18" charset="0"/>
                <a:cs typeface="Times New Roman" panose="02020603050405020304" pitchFamily="18" charset="0"/>
              </a:rPr>
              <a:t>持续时间极短的单周期</a:t>
            </a:r>
            <a:r>
              <a:rPr lang="zh-CN" altLang="en-US" sz="2800" b="1" dirty="0" smtClean="0">
                <a:solidFill>
                  <a:srgbClr val="1F497D"/>
                </a:solidFill>
                <a:latin typeface="Times New Roman" panose="02020603050405020304" pitchFamily="18" charset="0"/>
                <a:cs typeface="Times New Roman" panose="02020603050405020304" pitchFamily="18" charset="0"/>
              </a:rPr>
              <a:t>脉冲，且</a:t>
            </a:r>
            <a:r>
              <a:rPr lang="zh-CN" altLang="en-US" sz="2800" b="1" dirty="0">
                <a:solidFill>
                  <a:srgbClr val="1F497D"/>
                </a:solidFill>
                <a:latin typeface="Times New Roman" panose="02020603050405020304" pitchFamily="18" charset="0"/>
                <a:cs typeface="Times New Roman" panose="02020603050405020304" pitchFamily="18" charset="0"/>
              </a:rPr>
              <a:t>占空比极低，多径信号在时间上是可分离的。假如多径脉冲要在时间上发生交叠，</a:t>
            </a:r>
            <a:r>
              <a:rPr lang="zh-CN" altLang="en-US" sz="2800" b="1" dirty="0" smtClean="0">
                <a:solidFill>
                  <a:srgbClr val="1F497D"/>
                </a:solidFill>
                <a:latin typeface="Times New Roman" panose="02020603050405020304" pitchFamily="18" charset="0"/>
                <a:cs typeface="Times New Roman" panose="02020603050405020304" pitchFamily="18" charset="0"/>
              </a:rPr>
              <a:t>其多径</a:t>
            </a:r>
            <a:r>
              <a:rPr lang="zh-CN" altLang="en-US" sz="2800" b="1" dirty="0">
                <a:solidFill>
                  <a:srgbClr val="1F497D"/>
                </a:solidFill>
                <a:latin typeface="Times New Roman" panose="02020603050405020304" pitchFamily="18" charset="0"/>
                <a:cs typeface="Times New Roman" panose="02020603050405020304" pitchFamily="18" charset="0"/>
              </a:rPr>
              <a:t>传输路径长度应小于脉冲宽度与传播速度的乘积</a:t>
            </a:r>
            <a:r>
              <a:rPr lang="zh-CN" altLang="en-US" sz="2800" b="1" dirty="0" smtClean="0">
                <a:solidFill>
                  <a:srgbClr val="1F497D"/>
                </a:solidFill>
                <a:latin typeface="Times New Roman" panose="02020603050405020304" pitchFamily="18" charset="0"/>
                <a:cs typeface="Times New Roman" panose="02020603050405020304" pitchFamily="18" charset="0"/>
              </a:rPr>
              <a:t>。</a:t>
            </a:r>
            <a:endParaRPr lang="en-US" altLang="zh-CN" sz="2800" b="1" dirty="0" smtClean="0">
              <a:solidFill>
                <a:srgbClr val="1F497D"/>
              </a:solidFill>
              <a:latin typeface="Times New Roman" panose="02020603050405020304" pitchFamily="18" charset="0"/>
              <a:cs typeface="Times New Roman" panose="02020603050405020304" pitchFamily="18" charset="0"/>
            </a:endParaRPr>
          </a:p>
          <a:p>
            <a:pPr marL="457200" lvl="0" indent="-457200">
              <a:lnSpc>
                <a:spcPts val="3700"/>
              </a:lnSpc>
              <a:spcBef>
                <a:spcPts val="1800"/>
              </a:spcBef>
              <a:buFont typeface="+mj-ea"/>
              <a:buAutoNum type="circleNumDbPlain" startAt="5"/>
            </a:pPr>
            <a:r>
              <a:rPr lang="zh-CN" altLang="en-US" sz="2800" b="1" dirty="0" smtClean="0">
                <a:solidFill>
                  <a:srgbClr val="1F497D"/>
                </a:solidFill>
                <a:latin typeface="Times New Roman" panose="02020603050405020304" pitchFamily="18" charset="0"/>
                <a:cs typeface="Times New Roman" panose="02020603050405020304" pitchFamily="18" charset="0"/>
              </a:rPr>
              <a:t>工程</a:t>
            </a:r>
            <a:r>
              <a:rPr lang="zh-CN" altLang="en-US" sz="2800" b="1" dirty="0">
                <a:solidFill>
                  <a:srgbClr val="1F497D"/>
                </a:solidFill>
                <a:latin typeface="Times New Roman" panose="02020603050405020304" pitchFamily="18" charset="0"/>
                <a:cs typeface="Times New Roman" panose="02020603050405020304" pitchFamily="18" charset="0"/>
              </a:rPr>
              <a:t>简单</a:t>
            </a:r>
            <a:r>
              <a:rPr lang="zh-CN" altLang="en-US" sz="2800" b="1" dirty="0" smtClean="0">
                <a:solidFill>
                  <a:srgbClr val="1F497D"/>
                </a:solidFill>
                <a:latin typeface="Times New Roman" panose="02020603050405020304" pitchFamily="18" charset="0"/>
                <a:cs typeface="Times New Roman" panose="02020603050405020304" pitchFamily="18" charset="0"/>
              </a:rPr>
              <a:t>造价低：</a:t>
            </a:r>
            <a:r>
              <a:rPr lang="zh-CN" altLang="en-US" sz="2800" b="1" dirty="0">
                <a:solidFill>
                  <a:srgbClr val="1F497D"/>
                </a:solidFill>
                <a:latin typeface="Times New Roman" panose="02020603050405020304" pitchFamily="18" charset="0"/>
                <a:cs typeface="Times New Roman" panose="02020603050405020304" pitchFamily="18" charset="0"/>
              </a:rPr>
              <a:t>在工程实现上，</a:t>
            </a:r>
            <a:r>
              <a:rPr lang="en-US" altLang="zh-CN" sz="2800" b="1" dirty="0">
                <a:solidFill>
                  <a:srgbClr val="1F497D"/>
                </a:solidFill>
                <a:latin typeface="Times New Roman" panose="02020603050405020304" pitchFamily="18" charset="0"/>
                <a:cs typeface="Times New Roman" panose="02020603050405020304" pitchFamily="18" charset="0"/>
              </a:rPr>
              <a:t>UWB</a:t>
            </a:r>
            <a:r>
              <a:rPr lang="zh-CN" altLang="en-US" sz="2800" b="1" dirty="0">
                <a:solidFill>
                  <a:srgbClr val="1F497D"/>
                </a:solidFill>
                <a:latin typeface="Times New Roman" panose="02020603050405020304" pitchFamily="18" charset="0"/>
                <a:cs typeface="Times New Roman" panose="02020603050405020304" pitchFamily="18" charset="0"/>
              </a:rPr>
              <a:t>比其它无线技术要简单得多，可全数字化实现。它只需要以一种数学方式产生脉冲，并对脉冲产生调制，而这些电路都可以被集成到一个芯片</a:t>
            </a:r>
            <a:r>
              <a:rPr lang="zh-CN" altLang="en-US" sz="2800" b="1" dirty="0" smtClean="0">
                <a:solidFill>
                  <a:srgbClr val="1F497D"/>
                </a:solidFill>
                <a:latin typeface="Times New Roman" panose="02020603050405020304" pitchFamily="18" charset="0"/>
                <a:cs typeface="Times New Roman" panose="02020603050405020304" pitchFamily="18" charset="0"/>
              </a:rPr>
              <a:t>上</a:t>
            </a:r>
            <a:r>
              <a:rPr lang="en-US" altLang="zh-CN" sz="2800" b="1" dirty="0" smtClean="0">
                <a:solidFill>
                  <a:srgbClr val="1F497D"/>
                </a:solidFill>
                <a:latin typeface="Times New Roman" panose="02020603050405020304" pitchFamily="18" charset="0"/>
                <a:cs typeface="Times New Roman" panose="02020603050405020304" pitchFamily="18" charset="0"/>
              </a:rPr>
              <a:t>,</a:t>
            </a:r>
            <a:r>
              <a:rPr lang="zh-CN" altLang="en-US" sz="2800" b="1" dirty="0" smtClean="0">
                <a:solidFill>
                  <a:srgbClr val="1F497D"/>
                </a:solidFill>
                <a:latin typeface="Times New Roman" panose="02020603050405020304" pitchFamily="18" charset="0"/>
                <a:cs typeface="Times New Roman" panose="02020603050405020304" pitchFamily="18" charset="0"/>
              </a:rPr>
              <a:t>设备</a:t>
            </a:r>
            <a:r>
              <a:rPr lang="zh-CN" altLang="en-US" sz="2800" b="1" dirty="0">
                <a:solidFill>
                  <a:srgbClr val="1F497D"/>
                </a:solidFill>
                <a:latin typeface="Times New Roman" panose="02020603050405020304" pitchFamily="18" charset="0"/>
                <a:cs typeface="Times New Roman" panose="02020603050405020304" pitchFamily="18" charset="0"/>
              </a:rPr>
              <a:t>的成本将很低。</a:t>
            </a:r>
          </a:p>
        </p:txBody>
      </p:sp>
    </p:spTree>
    <p:extLst>
      <p:ext uri="{BB962C8B-B14F-4D97-AF65-F5344CB8AC3E}">
        <p14:creationId xmlns:p14="http://schemas.microsoft.com/office/powerpoint/2010/main" val="31944211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177810" y="260648"/>
            <a:ext cx="8786678" cy="6555641"/>
          </a:xfrm>
          <a:prstGeom prst="rect">
            <a:avLst/>
          </a:prstGeom>
        </p:spPr>
        <p:txBody>
          <a:bodyPr wrap="square">
            <a:spAutoFit/>
          </a:bodyPr>
          <a:lstStyle/>
          <a:p>
            <a:pPr lvl="0">
              <a:lnSpc>
                <a:spcPts val="3600"/>
              </a:lnSpc>
            </a:pPr>
            <a:r>
              <a:rPr lang="en-US" altLang="zh-CN" sz="2800" b="1" dirty="0" smtClean="0">
                <a:solidFill>
                  <a:srgbClr val="1F497D"/>
                </a:solidFill>
                <a:latin typeface="Times New Roman" panose="02020603050405020304" pitchFamily="18" charset="0"/>
                <a:cs typeface="Times New Roman" panose="02020603050405020304" pitchFamily="18" charset="0"/>
              </a:rPr>
              <a:t>(6) </a:t>
            </a:r>
            <a:r>
              <a:rPr lang="en-US" altLang="zh-CN" sz="2800" b="1" dirty="0" smtClean="0">
                <a:solidFill>
                  <a:srgbClr val="FF0000"/>
                </a:solidFill>
                <a:latin typeface="Times New Roman" panose="02020603050405020304" pitchFamily="18" charset="0"/>
                <a:cs typeface="Times New Roman" panose="02020603050405020304" pitchFamily="18" charset="0"/>
              </a:rPr>
              <a:t>NFC</a:t>
            </a:r>
            <a:endParaRPr lang="en-US" altLang="zh-CN" sz="2800" b="1" dirty="0" smtClean="0">
              <a:solidFill>
                <a:srgbClr val="1F497D"/>
              </a:solidFill>
              <a:latin typeface="Times New Roman" panose="02020603050405020304" pitchFamily="18" charset="0"/>
              <a:cs typeface="Times New Roman" panose="02020603050405020304" pitchFamily="18" charset="0"/>
            </a:endParaRPr>
          </a:p>
          <a:p>
            <a:pPr lvl="0" algn="just">
              <a:lnSpc>
                <a:spcPts val="3600"/>
              </a:lnSpc>
            </a:pPr>
            <a:r>
              <a:rPr lang="en-US" altLang="zh-CN" sz="2800" b="1" dirty="0" smtClean="0">
                <a:solidFill>
                  <a:srgbClr val="1F497D"/>
                </a:solidFill>
                <a:latin typeface="Times New Roman" panose="02020603050405020304" pitchFamily="18" charset="0"/>
                <a:cs typeface="Times New Roman" panose="02020603050405020304" pitchFamily="18" charset="0"/>
              </a:rPr>
              <a:t>        NFC(Near </a:t>
            </a:r>
            <a:r>
              <a:rPr lang="en-US" altLang="zh-CN" sz="2800" b="1" dirty="0">
                <a:solidFill>
                  <a:srgbClr val="1F497D"/>
                </a:solidFill>
                <a:latin typeface="Times New Roman" panose="02020603050405020304" pitchFamily="18" charset="0"/>
                <a:cs typeface="Times New Roman" panose="02020603050405020304" pitchFamily="18" charset="0"/>
              </a:rPr>
              <a:t>Field </a:t>
            </a:r>
            <a:r>
              <a:rPr lang="en-US" altLang="zh-CN" sz="2800" b="1" dirty="0" smtClean="0">
                <a:solidFill>
                  <a:srgbClr val="1F497D"/>
                </a:solidFill>
                <a:latin typeface="Times New Roman" panose="02020603050405020304" pitchFamily="18" charset="0"/>
                <a:cs typeface="Times New Roman" panose="02020603050405020304" pitchFamily="18" charset="0"/>
              </a:rPr>
              <a:t>Communication)</a:t>
            </a:r>
            <a:r>
              <a:rPr lang="zh-CN" altLang="en-US" sz="2800" b="1" dirty="0" smtClean="0">
                <a:solidFill>
                  <a:srgbClr val="1F497D"/>
                </a:solidFill>
                <a:latin typeface="Times New Roman" panose="02020603050405020304" pitchFamily="18" charset="0"/>
                <a:cs typeface="Times New Roman" panose="02020603050405020304" pitchFamily="18" charset="0"/>
              </a:rPr>
              <a:t>近距离</a:t>
            </a:r>
            <a:r>
              <a:rPr lang="zh-CN" altLang="en-US" sz="2800" b="1" dirty="0">
                <a:solidFill>
                  <a:srgbClr val="1F497D"/>
                </a:solidFill>
                <a:latin typeface="Times New Roman" panose="02020603050405020304" pitchFamily="18" charset="0"/>
                <a:cs typeface="Times New Roman" panose="02020603050405020304" pitchFamily="18" charset="0"/>
              </a:rPr>
              <a:t>通讯技术。</a:t>
            </a:r>
          </a:p>
          <a:p>
            <a:pPr lvl="0" algn="just">
              <a:lnSpc>
                <a:spcPts val="3600"/>
              </a:lnSpc>
            </a:pPr>
            <a:r>
              <a:rPr lang="en-US" altLang="zh-CN" sz="2800" b="1" dirty="0" smtClean="0">
                <a:solidFill>
                  <a:srgbClr val="1F497D"/>
                </a:solidFill>
                <a:latin typeface="Times New Roman" panose="02020603050405020304" pitchFamily="18" charset="0"/>
                <a:cs typeface="Times New Roman" panose="02020603050405020304" pitchFamily="18" charset="0"/>
              </a:rPr>
              <a:t>NFC</a:t>
            </a:r>
            <a:r>
              <a:rPr lang="zh-CN" altLang="en-US" sz="2800" b="1" dirty="0" smtClean="0">
                <a:solidFill>
                  <a:srgbClr val="1F497D"/>
                </a:solidFill>
                <a:latin typeface="Times New Roman" panose="02020603050405020304" pitchFamily="18" charset="0"/>
                <a:cs typeface="Times New Roman" panose="02020603050405020304" pitchFamily="18" charset="0"/>
              </a:rPr>
              <a:t>是</a:t>
            </a:r>
            <a:r>
              <a:rPr lang="zh-CN" altLang="en-US" sz="2800" b="1" dirty="0">
                <a:solidFill>
                  <a:srgbClr val="1F497D"/>
                </a:solidFill>
                <a:latin typeface="Times New Roman" panose="02020603050405020304" pitchFamily="18" charset="0"/>
                <a:cs typeface="Times New Roman" panose="02020603050405020304" pitchFamily="18" charset="0"/>
              </a:rPr>
              <a:t>脱胎于无线设备间的一</a:t>
            </a:r>
            <a:r>
              <a:rPr lang="zh-CN" altLang="en-US" sz="2800" b="1" dirty="0" smtClean="0">
                <a:solidFill>
                  <a:srgbClr val="1F497D"/>
                </a:solidFill>
                <a:latin typeface="Times New Roman" panose="02020603050405020304" pitchFamily="18" charset="0"/>
                <a:cs typeface="Times New Roman" panose="02020603050405020304" pitchFamily="18" charset="0"/>
              </a:rPr>
              <a:t>种“非接触式</a:t>
            </a:r>
            <a:r>
              <a:rPr lang="zh-CN" altLang="en-US" sz="2800" b="1" dirty="0">
                <a:solidFill>
                  <a:srgbClr val="1F497D"/>
                </a:solidFill>
                <a:latin typeface="Times New Roman" panose="02020603050405020304" pitchFamily="18" charset="0"/>
                <a:cs typeface="Times New Roman" panose="02020603050405020304" pitchFamily="18" charset="0"/>
              </a:rPr>
              <a:t>射频</a:t>
            </a:r>
            <a:r>
              <a:rPr lang="zh-CN" altLang="en-US" sz="2800" b="1" dirty="0" smtClean="0">
                <a:solidFill>
                  <a:srgbClr val="1F497D"/>
                </a:solidFill>
                <a:latin typeface="Times New Roman" panose="02020603050405020304" pitchFamily="18" charset="0"/>
                <a:cs typeface="Times New Roman" panose="02020603050405020304" pitchFamily="18" charset="0"/>
              </a:rPr>
              <a:t>识别”</a:t>
            </a:r>
            <a:r>
              <a:rPr lang="en-US" altLang="zh-CN" sz="2800" b="1" dirty="0">
                <a:solidFill>
                  <a:srgbClr val="1F497D"/>
                </a:solidFill>
                <a:latin typeface="Times New Roman" panose="02020603050405020304" pitchFamily="18" charset="0"/>
                <a:cs typeface="Times New Roman" panose="02020603050405020304" pitchFamily="18" charset="0"/>
              </a:rPr>
              <a:t>(RFID</a:t>
            </a:r>
            <a:r>
              <a:rPr lang="en-US" altLang="zh-CN" sz="2800" b="1" dirty="0" smtClean="0">
                <a:solidFill>
                  <a:srgbClr val="1F497D"/>
                </a:solidFill>
                <a:latin typeface="Times New Roman" panose="02020603050405020304" pitchFamily="18" charset="0"/>
                <a:cs typeface="Times New Roman" panose="02020603050405020304" pitchFamily="18" charset="0"/>
              </a:rPr>
              <a:t>)</a:t>
            </a:r>
            <a:r>
              <a:rPr lang="zh-CN" altLang="en-US" sz="2800" b="1" dirty="0" smtClean="0">
                <a:solidFill>
                  <a:srgbClr val="1F497D"/>
                </a:solidFill>
                <a:latin typeface="Times New Roman" panose="02020603050405020304" pitchFamily="18" charset="0"/>
                <a:cs typeface="Times New Roman" panose="02020603050405020304" pitchFamily="18" charset="0"/>
              </a:rPr>
              <a:t>及</a:t>
            </a:r>
            <a:r>
              <a:rPr lang="zh-CN" altLang="en-US" sz="2800" b="1" dirty="0">
                <a:solidFill>
                  <a:srgbClr val="1F497D"/>
                </a:solidFill>
                <a:latin typeface="Times New Roman" panose="02020603050405020304" pitchFamily="18" charset="0"/>
                <a:cs typeface="Times New Roman" panose="02020603050405020304" pitchFamily="18" charset="0"/>
              </a:rPr>
              <a:t>互联</a:t>
            </a:r>
            <a:r>
              <a:rPr lang="zh-CN" altLang="en-US" sz="2800" b="1" dirty="0" smtClean="0">
                <a:solidFill>
                  <a:srgbClr val="1F497D"/>
                </a:solidFill>
                <a:latin typeface="Times New Roman" panose="02020603050405020304" pitchFamily="18" charset="0"/>
                <a:cs typeface="Times New Roman" panose="02020603050405020304" pitchFamily="18" charset="0"/>
              </a:rPr>
              <a:t>技术</a:t>
            </a:r>
            <a:r>
              <a:rPr lang="zh-CN" altLang="en-US" sz="2800" b="1" dirty="0">
                <a:solidFill>
                  <a:srgbClr val="1F497D"/>
                </a:solidFill>
                <a:latin typeface="Times New Roman" panose="02020603050405020304" pitchFamily="18" charset="0"/>
                <a:cs typeface="Times New Roman" panose="02020603050405020304" pitchFamily="18" charset="0"/>
              </a:rPr>
              <a:t>。</a:t>
            </a:r>
            <a:endParaRPr lang="en-US" altLang="zh-CN" sz="2800" b="1" dirty="0" smtClean="0">
              <a:solidFill>
                <a:srgbClr val="1F497D"/>
              </a:solidFill>
              <a:latin typeface="Times New Roman" panose="02020603050405020304" pitchFamily="18" charset="0"/>
              <a:cs typeface="Times New Roman" panose="02020603050405020304" pitchFamily="18" charset="0"/>
            </a:endParaRPr>
          </a:p>
          <a:p>
            <a:pPr lvl="0" algn="just">
              <a:lnSpc>
                <a:spcPts val="3600"/>
              </a:lnSpc>
            </a:pPr>
            <a:r>
              <a:rPr lang="en-US" altLang="zh-CN" sz="2800" b="1" dirty="0">
                <a:solidFill>
                  <a:srgbClr val="1F497D"/>
                </a:solidFill>
                <a:latin typeface="Times New Roman" panose="02020603050405020304" pitchFamily="18" charset="0"/>
                <a:cs typeface="Times New Roman" panose="02020603050405020304" pitchFamily="18" charset="0"/>
              </a:rPr>
              <a:t> </a:t>
            </a:r>
            <a:r>
              <a:rPr lang="en-US" altLang="zh-CN" sz="2800" b="1" dirty="0" smtClean="0">
                <a:solidFill>
                  <a:srgbClr val="1F497D"/>
                </a:solidFill>
                <a:latin typeface="Times New Roman" panose="02020603050405020304" pitchFamily="18" charset="0"/>
                <a:cs typeface="Times New Roman" panose="02020603050405020304" pitchFamily="18" charset="0"/>
              </a:rPr>
              <a:t>       NFC</a:t>
            </a:r>
            <a:r>
              <a:rPr lang="zh-CN" altLang="en-US" sz="2800" b="1" dirty="0" smtClean="0">
                <a:solidFill>
                  <a:srgbClr val="1F497D"/>
                </a:solidFill>
                <a:latin typeface="Times New Roman" panose="02020603050405020304" pitchFamily="18" charset="0"/>
                <a:cs typeface="Times New Roman" panose="02020603050405020304" pitchFamily="18" charset="0"/>
              </a:rPr>
              <a:t>技术的基本功能：允许某种设备（通常手机）</a:t>
            </a:r>
            <a:endParaRPr lang="en-US" altLang="zh-CN" sz="2800" b="1" dirty="0" smtClean="0">
              <a:solidFill>
                <a:srgbClr val="1F497D"/>
              </a:solidFill>
              <a:latin typeface="Times New Roman" panose="02020603050405020304" pitchFamily="18" charset="0"/>
              <a:cs typeface="Times New Roman" panose="02020603050405020304" pitchFamily="18" charset="0"/>
            </a:endParaRPr>
          </a:p>
          <a:p>
            <a:pPr lvl="0" algn="just">
              <a:lnSpc>
                <a:spcPts val="3600"/>
              </a:lnSpc>
            </a:pPr>
            <a:r>
              <a:rPr lang="zh-CN" altLang="en-US" sz="2800" b="1" dirty="0" smtClean="0">
                <a:solidFill>
                  <a:srgbClr val="1F497D"/>
                </a:solidFill>
                <a:latin typeface="Times New Roman" panose="02020603050405020304" pitchFamily="18" charset="0"/>
                <a:cs typeface="Times New Roman" panose="02020603050405020304" pitchFamily="18" charset="0"/>
              </a:rPr>
              <a:t>在限定的范围内从另一设备或</a:t>
            </a:r>
            <a:r>
              <a:rPr lang="en-US" altLang="zh-CN" sz="2800" b="1" dirty="0" smtClean="0">
                <a:solidFill>
                  <a:srgbClr val="1F497D"/>
                </a:solidFill>
                <a:latin typeface="Times New Roman" panose="02020603050405020304" pitchFamily="18" charset="0"/>
                <a:cs typeface="Times New Roman" panose="02020603050405020304" pitchFamily="18" charset="0"/>
              </a:rPr>
              <a:t>NFC</a:t>
            </a:r>
            <a:r>
              <a:rPr lang="zh-CN" altLang="en-US" sz="2800" b="1" dirty="0" smtClean="0">
                <a:solidFill>
                  <a:srgbClr val="1F497D"/>
                </a:solidFill>
                <a:latin typeface="Times New Roman" panose="02020603050405020304" pitchFamily="18" charset="0"/>
                <a:cs typeface="Times New Roman" panose="02020603050405020304" pitchFamily="18" charset="0"/>
              </a:rPr>
              <a:t>标签中收集数据。</a:t>
            </a:r>
            <a:endParaRPr lang="en-US" altLang="zh-CN" sz="2800" b="1" dirty="0" smtClean="0">
              <a:solidFill>
                <a:srgbClr val="1F497D"/>
              </a:solidFill>
              <a:latin typeface="Times New Roman" panose="02020603050405020304" pitchFamily="18" charset="0"/>
              <a:cs typeface="Times New Roman" panose="02020603050405020304" pitchFamily="18" charset="0"/>
            </a:endParaRPr>
          </a:p>
          <a:p>
            <a:pPr lvl="0">
              <a:lnSpc>
                <a:spcPts val="3600"/>
              </a:lnSpc>
            </a:pPr>
            <a:endParaRPr lang="en-US" altLang="zh-CN" sz="2800" b="1" dirty="0" smtClean="0">
              <a:solidFill>
                <a:srgbClr val="FF0000"/>
              </a:solidFill>
              <a:latin typeface="Times New Roman" panose="02020603050405020304" pitchFamily="18" charset="0"/>
              <a:cs typeface="Times New Roman" panose="02020603050405020304" pitchFamily="18" charset="0"/>
            </a:endParaRPr>
          </a:p>
          <a:p>
            <a:pPr lvl="0">
              <a:lnSpc>
                <a:spcPts val="3600"/>
              </a:lnSpc>
            </a:pPr>
            <a:r>
              <a:rPr lang="zh-CN" altLang="en-US" sz="2800" b="1" dirty="0" smtClean="0">
                <a:solidFill>
                  <a:srgbClr val="FF0000"/>
                </a:solidFill>
                <a:latin typeface="Times New Roman" panose="02020603050405020304" pitchFamily="18" charset="0"/>
                <a:cs typeface="Times New Roman" panose="02020603050405020304" pitchFamily="18" charset="0"/>
              </a:rPr>
              <a:t>特点</a:t>
            </a:r>
            <a:r>
              <a:rPr lang="zh-CN" altLang="en-US" sz="2800" b="1" dirty="0" smtClean="0">
                <a:solidFill>
                  <a:srgbClr val="1F497D"/>
                </a:solidFill>
                <a:latin typeface="Times New Roman" panose="02020603050405020304" pitchFamily="18" charset="0"/>
                <a:cs typeface="Times New Roman" panose="02020603050405020304" pitchFamily="18" charset="0"/>
              </a:rPr>
              <a:t>：</a:t>
            </a:r>
            <a:endParaRPr lang="en-US" altLang="zh-CN" sz="2800" b="1" dirty="0" smtClean="0">
              <a:solidFill>
                <a:srgbClr val="1F497D"/>
              </a:solidFill>
              <a:latin typeface="Times New Roman" panose="02020603050405020304" pitchFamily="18" charset="0"/>
              <a:cs typeface="Times New Roman" panose="02020603050405020304" pitchFamily="18" charset="0"/>
            </a:endParaRPr>
          </a:p>
          <a:p>
            <a:pPr marL="90488" indent="271463">
              <a:lnSpc>
                <a:spcPts val="3600"/>
              </a:lnSpc>
            </a:pPr>
            <a:r>
              <a:rPr lang="zh-CN" altLang="en-US" sz="2800" b="1" dirty="0" smtClean="0">
                <a:solidFill>
                  <a:srgbClr val="1F497D"/>
                </a:solidFill>
                <a:latin typeface="宋体"/>
                <a:ea typeface="宋体"/>
                <a:cs typeface="Times New Roman" panose="02020603050405020304" pitchFamily="18" charset="0"/>
              </a:rPr>
              <a:t>①</a:t>
            </a:r>
            <a:r>
              <a:rPr lang="zh-CN" altLang="en-US" sz="2800" b="1" dirty="0">
                <a:solidFill>
                  <a:srgbClr val="1F497D"/>
                </a:solidFill>
                <a:latin typeface="Times New Roman" panose="02020603050405020304" pitchFamily="18" charset="0"/>
                <a:cs typeface="Times New Roman" panose="02020603050405020304" pitchFamily="18" charset="0"/>
              </a:rPr>
              <a:t>点对点</a:t>
            </a:r>
            <a:r>
              <a:rPr lang="zh-CN" altLang="en-US" sz="2800" b="1" dirty="0" smtClean="0">
                <a:solidFill>
                  <a:srgbClr val="1F497D"/>
                </a:solidFill>
                <a:latin typeface="Times New Roman" panose="02020603050405020304" pitchFamily="18" charset="0"/>
                <a:cs typeface="Times New Roman" panose="02020603050405020304" pitchFamily="18" charset="0"/>
              </a:rPr>
              <a:t>通信              </a:t>
            </a:r>
            <a:r>
              <a:rPr lang="zh-CN" altLang="en-US" sz="2000" b="1" dirty="0" smtClean="0">
                <a:solidFill>
                  <a:srgbClr val="1F497D"/>
                </a:solidFill>
                <a:latin typeface="Times New Roman" panose="02020603050405020304" pitchFamily="18" charset="0"/>
                <a:cs typeface="Times New Roman" panose="02020603050405020304" pitchFamily="18" charset="0"/>
              </a:rPr>
              <a:t>  </a:t>
            </a:r>
            <a:r>
              <a:rPr lang="zh-CN" altLang="en-US" sz="2800" b="1" dirty="0" smtClean="0">
                <a:solidFill>
                  <a:srgbClr val="1F497D"/>
                </a:solidFill>
                <a:latin typeface="Times New Roman" panose="02020603050405020304" pitchFamily="18" charset="0"/>
                <a:cs typeface="Times New Roman" panose="02020603050405020304" pitchFamily="18" charset="0"/>
              </a:rPr>
              <a:t>      </a:t>
            </a:r>
            <a:r>
              <a:rPr lang="zh-CN" altLang="en-US" sz="2800" b="1" dirty="0" smtClean="0">
                <a:solidFill>
                  <a:srgbClr val="1F497D"/>
                </a:solidFill>
                <a:latin typeface="宋体"/>
                <a:ea typeface="宋体"/>
                <a:cs typeface="Times New Roman" panose="02020603050405020304" pitchFamily="18" charset="0"/>
              </a:rPr>
              <a:t>②</a:t>
            </a:r>
            <a:r>
              <a:rPr lang="zh-CN" altLang="en-US" sz="2800" b="1" dirty="0">
                <a:solidFill>
                  <a:srgbClr val="1F497D"/>
                </a:solidFill>
                <a:latin typeface="Times New Roman" panose="02020603050405020304" pitchFamily="18" charset="0"/>
                <a:cs typeface="Times New Roman" panose="02020603050405020304" pitchFamily="18" charset="0"/>
              </a:rPr>
              <a:t>双向连接和</a:t>
            </a:r>
            <a:r>
              <a:rPr lang="zh-CN" altLang="en-US" sz="2800" b="1" dirty="0" smtClean="0">
                <a:solidFill>
                  <a:srgbClr val="1F497D"/>
                </a:solidFill>
                <a:latin typeface="Times New Roman" panose="02020603050405020304" pitchFamily="18" charset="0"/>
                <a:cs typeface="Times New Roman" panose="02020603050405020304" pitchFamily="18" charset="0"/>
              </a:rPr>
              <a:t>识别</a:t>
            </a:r>
            <a:endParaRPr lang="en-US" altLang="zh-CN" sz="2800" b="1" dirty="0" smtClean="0">
              <a:solidFill>
                <a:srgbClr val="1F497D"/>
              </a:solidFill>
              <a:latin typeface="Times New Roman" panose="02020603050405020304" pitchFamily="18" charset="0"/>
              <a:cs typeface="Times New Roman" panose="02020603050405020304" pitchFamily="18" charset="0"/>
            </a:endParaRPr>
          </a:p>
          <a:p>
            <a:pPr marL="90488" indent="271463">
              <a:lnSpc>
                <a:spcPts val="3600"/>
              </a:lnSpc>
            </a:pPr>
            <a:r>
              <a:rPr lang="zh-CN" altLang="en-US" sz="2800" b="1" dirty="0" smtClean="0">
                <a:solidFill>
                  <a:srgbClr val="1F497D"/>
                </a:solidFill>
                <a:latin typeface="宋体"/>
                <a:cs typeface="Times New Roman" panose="02020603050405020304" pitchFamily="18" charset="0"/>
              </a:rPr>
              <a:t>③</a:t>
            </a:r>
            <a:r>
              <a:rPr lang="zh-CN" altLang="en-US" sz="2800" b="1" dirty="0">
                <a:solidFill>
                  <a:srgbClr val="1F497D"/>
                </a:solidFill>
                <a:latin typeface="Times New Roman" panose="02020603050405020304" pitchFamily="18" charset="0"/>
                <a:cs typeface="Times New Roman" panose="02020603050405020304" pitchFamily="18" charset="0"/>
              </a:rPr>
              <a:t>通信距离：</a:t>
            </a:r>
            <a:r>
              <a:rPr lang="en-US" altLang="zh-CN" sz="2800" b="1" dirty="0">
                <a:solidFill>
                  <a:srgbClr val="1F497D"/>
                </a:solidFill>
                <a:latin typeface="Times New Roman" panose="02020603050405020304" pitchFamily="18" charset="0"/>
                <a:cs typeface="Times New Roman" panose="02020603050405020304" pitchFamily="18" charset="0"/>
                <a:sym typeface="Symbol"/>
              </a:rPr>
              <a:t> </a:t>
            </a:r>
            <a:r>
              <a:rPr lang="en-US" altLang="zh-CN" sz="2800" b="1" dirty="0" smtClean="0">
                <a:solidFill>
                  <a:srgbClr val="1F497D"/>
                </a:solidFill>
                <a:latin typeface="Times New Roman" panose="02020603050405020304" pitchFamily="18" charset="0"/>
                <a:cs typeface="Times New Roman" panose="02020603050405020304" pitchFamily="18" charset="0"/>
                <a:sym typeface="Symbol"/>
              </a:rPr>
              <a:t>0.1m          </a:t>
            </a:r>
            <a:r>
              <a:rPr lang="zh-CN" altLang="en-US" sz="2800" b="1" dirty="0" smtClean="0">
                <a:solidFill>
                  <a:srgbClr val="1F497D"/>
                </a:solidFill>
                <a:latin typeface="宋体"/>
                <a:cs typeface="Times New Roman" panose="02020603050405020304" pitchFamily="18" charset="0"/>
              </a:rPr>
              <a:t>④</a:t>
            </a:r>
            <a:r>
              <a:rPr lang="zh-CN" altLang="en-US" sz="2800" b="1" dirty="0">
                <a:solidFill>
                  <a:srgbClr val="1F497D"/>
                </a:solidFill>
                <a:latin typeface="Times New Roman" panose="02020603050405020304" pitchFamily="18" charset="0"/>
                <a:cs typeface="Times New Roman" panose="02020603050405020304" pitchFamily="18" charset="0"/>
                <a:sym typeface="Symbol"/>
              </a:rPr>
              <a:t>建立时间：</a:t>
            </a:r>
            <a:r>
              <a:rPr lang="en-US" altLang="zh-CN" sz="2800" b="1" dirty="0">
                <a:solidFill>
                  <a:srgbClr val="1F497D"/>
                </a:solidFill>
                <a:latin typeface="Times New Roman" panose="02020603050405020304" pitchFamily="18" charset="0"/>
                <a:cs typeface="Times New Roman" panose="02020603050405020304" pitchFamily="18" charset="0"/>
                <a:sym typeface="Symbol"/>
              </a:rPr>
              <a:t>&lt;0.1s</a:t>
            </a:r>
            <a:endParaRPr lang="en-US" altLang="zh-CN" sz="2800" b="1" dirty="0" smtClean="0">
              <a:solidFill>
                <a:srgbClr val="1F497D"/>
              </a:solidFill>
              <a:latin typeface="宋体"/>
              <a:cs typeface="Times New Roman" panose="02020603050405020304" pitchFamily="18" charset="0"/>
            </a:endParaRPr>
          </a:p>
          <a:p>
            <a:pPr marL="90488" indent="271463">
              <a:lnSpc>
                <a:spcPts val="3600"/>
              </a:lnSpc>
            </a:pPr>
            <a:r>
              <a:rPr lang="zh-CN" altLang="en-US" sz="2800" b="1" dirty="0" smtClean="0">
                <a:solidFill>
                  <a:srgbClr val="1F497D"/>
                </a:solidFill>
                <a:latin typeface="宋体"/>
                <a:cs typeface="Times New Roman" panose="02020603050405020304" pitchFamily="18" charset="0"/>
              </a:rPr>
              <a:t>⑤</a:t>
            </a:r>
            <a:r>
              <a:rPr lang="zh-CN" altLang="en-US" sz="2800" b="1" dirty="0" smtClean="0">
                <a:solidFill>
                  <a:srgbClr val="1F497D"/>
                </a:solidFill>
                <a:latin typeface="Times New Roman" panose="02020603050405020304" pitchFamily="18" charset="0"/>
                <a:cs typeface="Times New Roman" panose="02020603050405020304" pitchFamily="18" charset="0"/>
              </a:rPr>
              <a:t>工作</a:t>
            </a:r>
            <a:r>
              <a:rPr lang="zh-CN" altLang="en-US" sz="2800" b="1" dirty="0">
                <a:solidFill>
                  <a:srgbClr val="1F497D"/>
                </a:solidFill>
                <a:latin typeface="Times New Roman" panose="02020603050405020304" pitchFamily="18" charset="0"/>
                <a:cs typeface="Times New Roman" panose="02020603050405020304" pitchFamily="18" charset="0"/>
              </a:rPr>
              <a:t>频率：</a:t>
            </a:r>
            <a:r>
              <a:rPr lang="en-US" altLang="zh-CN" sz="2800" b="1" dirty="0" smtClean="0">
                <a:solidFill>
                  <a:srgbClr val="1F497D"/>
                </a:solidFill>
                <a:latin typeface="Times New Roman" panose="02020603050405020304" pitchFamily="18" charset="0"/>
                <a:cs typeface="Times New Roman" panose="02020603050405020304" pitchFamily="18" charset="0"/>
              </a:rPr>
              <a:t>13.56MHz</a:t>
            </a:r>
          </a:p>
          <a:p>
            <a:pPr marL="90488" indent="271463">
              <a:lnSpc>
                <a:spcPts val="3600"/>
              </a:lnSpc>
            </a:pPr>
            <a:r>
              <a:rPr lang="zh-CN" altLang="en-US" sz="2800" b="1" dirty="0" smtClean="0">
                <a:solidFill>
                  <a:srgbClr val="1F497D"/>
                </a:solidFill>
                <a:latin typeface="宋体"/>
                <a:cs typeface="Times New Roman" panose="02020603050405020304" pitchFamily="18" charset="0"/>
              </a:rPr>
              <a:t>⑥</a:t>
            </a:r>
            <a:r>
              <a:rPr lang="zh-CN" altLang="en-US" sz="2800" b="1" dirty="0" smtClean="0">
                <a:solidFill>
                  <a:srgbClr val="1F497D"/>
                </a:solidFill>
                <a:latin typeface="Times New Roman" panose="02020603050405020304" pitchFamily="18" charset="0"/>
                <a:cs typeface="Times New Roman" panose="02020603050405020304" pitchFamily="18" charset="0"/>
                <a:sym typeface="Symbol"/>
              </a:rPr>
              <a:t>通信</a:t>
            </a:r>
            <a:r>
              <a:rPr lang="zh-CN" altLang="en-US" sz="2800" b="1" dirty="0">
                <a:solidFill>
                  <a:srgbClr val="1F497D"/>
                </a:solidFill>
                <a:latin typeface="Times New Roman" panose="02020603050405020304" pitchFamily="18" charset="0"/>
                <a:cs typeface="Times New Roman" panose="02020603050405020304" pitchFamily="18" charset="0"/>
                <a:sym typeface="Symbol"/>
              </a:rPr>
              <a:t>速率：</a:t>
            </a:r>
            <a:r>
              <a:rPr lang="en-US" altLang="zh-CN" sz="2800" b="1" dirty="0">
                <a:solidFill>
                  <a:srgbClr val="1F497D"/>
                </a:solidFill>
                <a:latin typeface="Times New Roman" panose="02020603050405020304" pitchFamily="18" charset="0"/>
                <a:cs typeface="Times New Roman" panose="02020603050405020304" pitchFamily="18" charset="0"/>
                <a:sym typeface="Symbol"/>
              </a:rPr>
              <a:t>106kbps</a:t>
            </a:r>
            <a:r>
              <a:rPr lang="zh-CN" altLang="en-US" sz="2800" b="1" dirty="0">
                <a:solidFill>
                  <a:srgbClr val="1F497D"/>
                </a:solidFill>
                <a:latin typeface="Times New Roman" panose="02020603050405020304" pitchFamily="18" charset="0"/>
                <a:cs typeface="Times New Roman" panose="02020603050405020304" pitchFamily="18" charset="0"/>
                <a:sym typeface="Symbol"/>
              </a:rPr>
              <a:t>、</a:t>
            </a:r>
            <a:r>
              <a:rPr lang="en-US" altLang="zh-CN" sz="2800" b="1" dirty="0">
                <a:solidFill>
                  <a:srgbClr val="1F497D"/>
                </a:solidFill>
                <a:latin typeface="Times New Roman" panose="02020603050405020304" pitchFamily="18" charset="0"/>
                <a:cs typeface="Times New Roman" panose="02020603050405020304" pitchFamily="18" charset="0"/>
                <a:sym typeface="Symbol"/>
              </a:rPr>
              <a:t>212kbps</a:t>
            </a:r>
            <a:r>
              <a:rPr lang="zh-CN" altLang="en-US" sz="2800" b="1" dirty="0">
                <a:solidFill>
                  <a:srgbClr val="1F497D"/>
                </a:solidFill>
                <a:latin typeface="Times New Roman" panose="02020603050405020304" pitchFamily="18" charset="0"/>
                <a:cs typeface="Times New Roman" panose="02020603050405020304" pitchFamily="18" charset="0"/>
                <a:sym typeface="Symbol"/>
              </a:rPr>
              <a:t>、</a:t>
            </a:r>
            <a:r>
              <a:rPr lang="en-US" altLang="zh-CN" sz="2800" b="1" dirty="0">
                <a:solidFill>
                  <a:srgbClr val="1F497D"/>
                </a:solidFill>
                <a:latin typeface="Times New Roman" panose="02020603050405020304" pitchFamily="18" charset="0"/>
                <a:cs typeface="Times New Roman" panose="02020603050405020304" pitchFamily="18" charset="0"/>
                <a:sym typeface="Symbol"/>
              </a:rPr>
              <a:t>424kbps</a:t>
            </a:r>
          </a:p>
          <a:p>
            <a:pPr marL="90488" lvl="0" indent="271463">
              <a:lnSpc>
                <a:spcPts val="3600"/>
              </a:lnSpc>
            </a:pPr>
            <a:r>
              <a:rPr lang="zh-CN" altLang="en-US" sz="2800" b="1" dirty="0" smtClean="0">
                <a:solidFill>
                  <a:srgbClr val="1F497D"/>
                </a:solidFill>
                <a:latin typeface="宋体"/>
                <a:cs typeface="Times New Roman" panose="02020603050405020304" pitchFamily="18" charset="0"/>
              </a:rPr>
              <a:t>⑦</a:t>
            </a:r>
            <a:r>
              <a:rPr lang="zh-CN" altLang="en-US" sz="2800" b="1" dirty="0" smtClean="0">
                <a:solidFill>
                  <a:srgbClr val="1F497D"/>
                </a:solidFill>
                <a:latin typeface="Times New Roman" panose="02020603050405020304" pitchFamily="18" charset="0"/>
                <a:cs typeface="Times New Roman" panose="02020603050405020304" pitchFamily="18" charset="0"/>
                <a:sym typeface="Symbol"/>
              </a:rPr>
              <a:t>通信模式：卡模式</a:t>
            </a:r>
            <a:r>
              <a:rPr lang="en-US" altLang="zh-CN" sz="2800" b="1" dirty="0" smtClean="0">
                <a:solidFill>
                  <a:srgbClr val="1F497D"/>
                </a:solidFill>
                <a:latin typeface="Times New Roman" panose="02020603050405020304" pitchFamily="18" charset="0"/>
                <a:cs typeface="Times New Roman" panose="02020603050405020304" pitchFamily="18" charset="0"/>
                <a:sym typeface="Symbol"/>
              </a:rPr>
              <a:t>/</a:t>
            </a:r>
            <a:r>
              <a:rPr lang="zh-CN" altLang="en-US" sz="2800" b="1" dirty="0" smtClean="0">
                <a:solidFill>
                  <a:srgbClr val="1F497D"/>
                </a:solidFill>
                <a:latin typeface="Times New Roman" panose="02020603050405020304" pitchFamily="18" charset="0"/>
                <a:cs typeface="Times New Roman" panose="02020603050405020304" pitchFamily="18" charset="0"/>
                <a:sym typeface="Symbol"/>
              </a:rPr>
              <a:t>读卡器模式</a:t>
            </a:r>
            <a:r>
              <a:rPr lang="en-US" altLang="zh-CN" sz="2800" b="1" dirty="0" smtClean="0">
                <a:solidFill>
                  <a:srgbClr val="1F497D"/>
                </a:solidFill>
                <a:latin typeface="Times New Roman" panose="02020603050405020304" pitchFamily="18" charset="0"/>
                <a:cs typeface="Times New Roman" panose="02020603050405020304" pitchFamily="18" charset="0"/>
                <a:sym typeface="Symbol"/>
              </a:rPr>
              <a:t>/</a:t>
            </a:r>
            <a:r>
              <a:rPr lang="zh-CN" altLang="en-US" sz="2800" b="1" dirty="0" smtClean="0">
                <a:solidFill>
                  <a:srgbClr val="1F497D"/>
                </a:solidFill>
                <a:latin typeface="Times New Roman" panose="02020603050405020304" pitchFamily="18" charset="0"/>
                <a:cs typeface="Times New Roman" panose="02020603050405020304" pitchFamily="18" charset="0"/>
                <a:sym typeface="Symbol"/>
              </a:rPr>
              <a:t>点对点模式</a:t>
            </a:r>
            <a:r>
              <a:rPr lang="en-US" altLang="zh-CN" sz="2800" b="1" dirty="0" smtClean="0">
                <a:solidFill>
                  <a:srgbClr val="1F497D"/>
                </a:solidFill>
                <a:latin typeface="Times New Roman" panose="02020603050405020304" pitchFamily="18" charset="0"/>
                <a:cs typeface="Times New Roman" panose="02020603050405020304" pitchFamily="18" charset="0"/>
                <a:sym typeface="Symbol"/>
              </a:rPr>
              <a:t>(P2P)</a:t>
            </a:r>
          </a:p>
          <a:p>
            <a:pPr marL="90488" indent="271463">
              <a:lnSpc>
                <a:spcPts val="3600"/>
              </a:lnSpc>
            </a:pPr>
            <a:r>
              <a:rPr lang="zh-CN" altLang="en-US" sz="2800" b="1" dirty="0" smtClean="0">
                <a:solidFill>
                  <a:srgbClr val="1F497D"/>
                </a:solidFill>
                <a:latin typeface="宋体"/>
                <a:cs typeface="Times New Roman" panose="02020603050405020304" pitchFamily="18" charset="0"/>
              </a:rPr>
              <a:t>⑧</a:t>
            </a:r>
            <a:r>
              <a:rPr lang="zh-CN" altLang="en-US" sz="2800" b="1" dirty="0" smtClean="0">
                <a:solidFill>
                  <a:srgbClr val="1F497D"/>
                </a:solidFill>
                <a:latin typeface="Times New Roman" panose="02020603050405020304" pitchFamily="18" charset="0"/>
                <a:cs typeface="Times New Roman" panose="02020603050405020304" pitchFamily="18" charset="0"/>
                <a:sym typeface="Symbol"/>
              </a:rPr>
              <a:t>安全性</a:t>
            </a:r>
            <a:r>
              <a:rPr lang="zh-CN" altLang="en-US" sz="2800" b="1" dirty="0">
                <a:solidFill>
                  <a:srgbClr val="1F497D"/>
                </a:solidFill>
                <a:latin typeface="Times New Roman" panose="02020603050405020304" pitchFamily="18" charset="0"/>
                <a:cs typeface="Times New Roman" panose="02020603050405020304" pitchFamily="18" charset="0"/>
                <a:sym typeface="Symbol"/>
              </a:rPr>
              <a:t>：硬件实现</a:t>
            </a:r>
            <a:r>
              <a:rPr lang="zh-CN" altLang="en-US" sz="2800" b="1" dirty="0" smtClean="0">
                <a:solidFill>
                  <a:srgbClr val="1F497D"/>
                </a:solidFill>
                <a:latin typeface="Times New Roman" panose="02020603050405020304" pitchFamily="18" charset="0"/>
                <a:cs typeface="Times New Roman" panose="02020603050405020304" pitchFamily="18" charset="0"/>
                <a:sym typeface="Symbol"/>
              </a:rPr>
              <a:t>加密解密模块</a:t>
            </a:r>
            <a:endParaRPr lang="zh-CN" altLang="en-US" sz="2400" b="1" dirty="0">
              <a:solidFill>
                <a:srgbClr val="1F497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97002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23528" y="260648"/>
            <a:ext cx="8712967" cy="6222216"/>
          </a:xfrm>
          <a:prstGeom prst="rect">
            <a:avLst/>
          </a:prstGeom>
        </p:spPr>
        <p:txBody>
          <a:bodyPr wrap="square">
            <a:spAutoFit/>
          </a:bodyPr>
          <a:lstStyle/>
          <a:p>
            <a:pPr lvl="0">
              <a:lnSpc>
                <a:spcPts val="4000"/>
              </a:lnSpc>
            </a:pPr>
            <a:r>
              <a:rPr lang="en-US" altLang="zh-CN" sz="2800" b="1" dirty="0" smtClean="0">
                <a:solidFill>
                  <a:srgbClr val="FF0000"/>
                </a:solidFill>
                <a:latin typeface="Times New Roman" panose="02020603050405020304" pitchFamily="18" charset="0"/>
                <a:cs typeface="Times New Roman" panose="02020603050405020304" pitchFamily="18" charset="0"/>
              </a:rPr>
              <a:t>(</a:t>
            </a:r>
            <a:r>
              <a:rPr lang="en-US" altLang="zh-CN" sz="3200" b="1" dirty="0" smtClean="0">
                <a:solidFill>
                  <a:srgbClr val="FF0000"/>
                </a:solidFill>
                <a:latin typeface="Times New Roman" panose="02020603050405020304" pitchFamily="18" charset="0"/>
                <a:cs typeface="Times New Roman" panose="02020603050405020304" pitchFamily="18" charset="0"/>
              </a:rPr>
              <a:t>7) RFID</a:t>
            </a:r>
            <a:r>
              <a:rPr lang="zh-CN" altLang="en-US" sz="3200" b="1" dirty="0" smtClean="0">
                <a:solidFill>
                  <a:srgbClr val="FF0000"/>
                </a:solidFill>
                <a:latin typeface="Times New Roman" panose="02020603050405020304" pitchFamily="18" charset="0"/>
                <a:cs typeface="Times New Roman" panose="02020603050405020304" pitchFamily="18" charset="0"/>
              </a:rPr>
              <a:t>技术</a:t>
            </a:r>
            <a:endParaRPr lang="en-US" altLang="zh-CN" sz="3200" b="1" dirty="0" smtClean="0">
              <a:solidFill>
                <a:srgbClr val="FF0000"/>
              </a:solidFill>
              <a:latin typeface="Times New Roman" panose="02020603050405020304" pitchFamily="18" charset="0"/>
              <a:cs typeface="Times New Roman" panose="02020603050405020304" pitchFamily="18" charset="0"/>
            </a:endParaRPr>
          </a:p>
          <a:p>
            <a:pPr lvl="0">
              <a:lnSpc>
                <a:spcPts val="4000"/>
              </a:lnSpc>
            </a:pPr>
            <a:r>
              <a:rPr lang="en-US" altLang="zh-CN" sz="2800" b="1" dirty="0">
                <a:solidFill>
                  <a:srgbClr val="1F497D"/>
                </a:solidFill>
                <a:latin typeface="Times New Roman" panose="02020603050405020304" pitchFamily="18" charset="0"/>
                <a:cs typeface="Times New Roman" panose="02020603050405020304" pitchFamily="18" charset="0"/>
              </a:rPr>
              <a:t> </a:t>
            </a:r>
            <a:r>
              <a:rPr lang="en-US" altLang="zh-CN" sz="2800" b="1" dirty="0" smtClean="0">
                <a:solidFill>
                  <a:srgbClr val="1F497D"/>
                </a:solidFill>
                <a:latin typeface="Times New Roman" panose="02020603050405020304" pitchFamily="18" charset="0"/>
                <a:cs typeface="Times New Roman" panose="02020603050405020304" pitchFamily="18" charset="0"/>
              </a:rPr>
              <a:t>       </a:t>
            </a:r>
            <a:r>
              <a:rPr lang="zh-CN" altLang="en-US" sz="2800" b="1" dirty="0" smtClean="0">
                <a:solidFill>
                  <a:srgbClr val="1F497D"/>
                </a:solidFill>
                <a:latin typeface="Times New Roman" panose="02020603050405020304" pitchFamily="18" charset="0"/>
                <a:cs typeface="Times New Roman" panose="02020603050405020304" pitchFamily="18" charset="0"/>
              </a:rPr>
              <a:t>射频</a:t>
            </a:r>
            <a:r>
              <a:rPr lang="zh-CN" altLang="en-US" sz="2800" b="1" dirty="0">
                <a:solidFill>
                  <a:srgbClr val="1F497D"/>
                </a:solidFill>
                <a:latin typeface="Times New Roman" panose="02020603050405020304" pitchFamily="18" charset="0"/>
                <a:cs typeface="Times New Roman" panose="02020603050405020304" pitchFamily="18" charset="0"/>
              </a:rPr>
              <a:t>识别技术</a:t>
            </a:r>
            <a:r>
              <a:rPr lang="en-US" altLang="zh-CN" sz="2800" b="1" dirty="0">
                <a:solidFill>
                  <a:srgbClr val="1F497D"/>
                </a:solidFill>
                <a:latin typeface="Times New Roman" panose="02020603050405020304" pitchFamily="18" charset="0"/>
                <a:cs typeface="Times New Roman" panose="02020603050405020304" pitchFamily="18" charset="0"/>
              </a:rPr>
              <a:t>(RFID):</a:t>
            </a:r>
            <a:r>
              <a:rPr lang="zh-CN" altLang="en-US" sz="2800" b="1" dirty="0">
                <a:solidFill>
                  <a:srgbClr val="1F497D"/>
                </a:solidFill>
                <a:latin typeface="Times New Roman" panose="02020603050405020304" pitchFamily="18" charset="0"/>
                <a:cs typeface="Times New Roman" panose="02020603050405020304" pitchFamily="18" charset="0"/>
              </a:rPr>
              <a:t>又称无线射频识别，是一种非接触式的自动识别技术，可以通过无线电讯号识别特定目标并读写相关数据，而</a:t>
            </a:r>
            <a:r>
              <a:rPr lang="zh-CN" altLang="en-US" sz="2800" b="1" dirty="0" smtClean="0">
                <a:solidFill>
                  <a:srgbClr val="1F497D"/>
                </a:solidFill>
                <a:latin typeface="Times New Roman" panose="02020603050405020304" pitchFamily="18" charset="0"/>
                <a:cs typeface="Times New Roman" panose="02020603050405020304" pitchFamily="18" charset="0"/>
              </a:rPr>
              <a:t>无需建立</a:t>
            </a:r>
            <a:r>
              <a:rPr lang="zh-CN" altLang="en-US" sz="2800" b="1" dirty="0">
                <a:solidFill>
                  <a:srgbClr val="1F497D"/>
                </a:solidFill>
                <a:latin typeface="Times New Roman" panose="02020603050405020304" pitchFamily="18" charset="0"/>
                <a:cs typeface="Times New Roman" panose="02020603050405020304" pitchFamily="18" charset="0"/>
              </a:rPr>
              <a:t>机械或者光学接触。</a:t>
            </a:r>
            <a:endParaRPr lang="en-US" altLang="zh-CN" sz="2800" b="1" dirty="0" smtClean="0">
              <a:solidFill>
                <a:srgbClr val="1F497D"/>
              </a:solidFill>
              <a:latin typeface="Times New Roman" panose="02020603050405020304" pitchFamily="18" charset="0"/>
              <a:cs typeface="Times New Roman" panose="02020603050405020304" pitchFamily="18" charset="0"/>
            </a:endParaRPr>
          </a:p>
          <a:p>
            <a:pPr lvl="0">
              <a:lnSpc>
                <a:spcPts val="4200"/>
              </a:lnSpc>
              <a:spcBef>
                <a:spcPts val="1800"/>
              </a:spcBef>
            </a:pPr>
            <a:r>
              <a:rPr lang="zh-CN" altLang="en-US" sz="2800" b="1" dirty="0" smtClean="0">
                <a:solidFill>
                  <a:srgbClr val="FF0000"/>
                </a:solidFill>
                <a:latin typeface="Times New Roman" panose="02020603050405020304" pitchFamily="18" charset="0"/>
                <a:cs typeface="Times New Roman" panose="02020603050405020304" pitchFamily="18" charset="0"/>
              </a:rPr>
              <a:t>特点</a:t>
            </a:r>
            <a:r>
              <a:rPr lang="zh-CN" altLang="en-US" sz="2800" b="1" dirty="0" smtClean="0">
                <a:solidFill>
                  <a:srgbClr val="1F497D"/>
                </a:solidFill>
                <a:latin typeface="Times New Roman" panose="02020603050405020304" pitchFamily="18" charset="0"/>
                <a:cs typeface="Times New Roman" panose="02020603050405020304" pitchFamily="18" charset="0"/>
              </a:rPr>
              <a:t>：</a:t>
            </a:r>
            <a:endParaRPr lang="en-US" altLang="zh-CN" sz="2800" b="1" dirty="0" smtClean="0">
              <a:solidFill>
                <a:srgbClr val="1F497D"/>
              </a:solidFill>
              <a:latin typeface="Times New Roman" panose="02020603050405020304" pitchFamily="18" charset="0"/>
              <a:cs typeface="Times New Roman" panose="02020603050405020304" pitchFamily="18" charset="0"/>
            </a:endParaRPr>
          </a:p>
          <a:p>
            <a:pPr marL="457200" lvl="0" indent="-95250">
              <a:lnSpc>
                <a:spcPts val="4000"/>
              </a:lnSpc>
              <a:buFont typeface="+mj-ea"/>
              <a:buAutoNum type="circleNumDbPlain"/>
            </a:pPr>
            <a:r>
              <a:rPr lang="zh-CN" altLang="en-US" sz="2800" b="1" dirty="0">
                <a:solidFill>
                  <a:srgbClr val="1F497D"/>
                </a:solidFill>
                <a:latin typeface="Times New Roman" panose="02020603050405020304" pitchFamily="18" charset="0"/>
                <a:cs typeface="Times New Roman" panose="02020603050405020304" pitchFamily="18" charset="0"/>
              </a:rPr>
              <a:t>非接触识别</a:t>
            </a:r>
            <a:r>
              <a:rPr lang="zh-CN" altLang="en-US" sz="2800" b="1" dirty="0" smtClean="0">
                <a:solidFill>
                  <a:srgbClr val="1F497D"/>
                </a:solidFill>
                <a:latin typeface="Times New Roman" panose="02020603050405020304" pitchFamily="18" charset="0"/>
                <a:cs typeface="Times New Roman" panose="02020603050405020304" pitchFamily="18" charset="0"/>
              </a:rPr>
              <a:t>，能</a:t>
            </a:r>
            <a:r>
              <a:rPr lang="zh-CN" altLang="en-US" sz="2800" b="1" dirty="0">
                <a:solidFill>
                  <a:srgbClr val="1F497D"/>
                </a:solidFill>
                <a:latin typeface="Times New Roman" panose="02020603050405020304" pitchFamily="18" charset="0"/>
                <a:cs typeface="Times New Roman" panose="02020603050405020304" pitchFamily="18" charset="0"/>
              </a:rPr>
              <a:t>穿透雪、雾、冰、涂料、</a:t>
            </a:r>
            <a:r>
              <a:rPr lang="zh-CN" altLang="en-US" sz="2800" b="1" dirty="0" smtClean="0">
                <a:solidFill>
                  <a:srgbClr val="1F497D"/>
                </a:solidFill>
                <a:latin typeface="Times New Roman" panose="02020603050405020304" pitchFamily="18" charset="0"/>
                <a:cs typeface="Times New Roman" panose="02020603050405020304" pitchFamily="18" charset="0"/>
              </a:rPr>
              <a:t>尘垢</a:t>
            </a:r>
            <a:r>
              <a:rPr lang="en-US" altLang="zh-CN" sz="2800" b="1" dirty="0" smtClean="0">
                <a:solidFill>
                  <a:srgbClr val="1F497D"/>
                </a:solidFill>
                <a:latin typeface="Times New Roman" panose="02020603050405020304" pitchFamily="18" charset="0"/>
                <a:cs typeface="Times New Roman" panose="02020603050405020304" pitchFamily="18" charset="0"/>
              </a:rPr>
              <a:t>;</a:t>
            </a:r>
          </a:p>
          <a:p>
            <a:pPr marL="457200" lvl="0" indent="-95250">
              <a:lnSpc>
                <a:spcPts val="4000"/>
              </a:lnSpc>
              <a:buFont typeface="+mj-ea"/>
              <a:buAutoNum type="circleNumDbPlain"/>
            </a:pPr>
            <a:r>
              <a:rPr lang="zh-CN" altLang="en-US" sz="2800" b="1" dirty="0" smtClean="0">
                <a:solidFill>
                  <a:srgbClr val="1F497D"/>
                </a:solidFill>
                <a:latin typeface="Times New Roman" panose="02020603050405020304" pitchFamily="18" charset="0"/>
                <a:cs typeface="Times New Roman" panose="02020603050405020304" pitchFamily="18" charset="0"/>
              </a:rPr>
              <a:t>阅读速度快，</a:t>
            </a:r>
            <a:r>
              <a:rPr lang="en-US" altLang="zh-CN" sz="2800" b="1" dirty="0" smtClean="0">
                <a:solidFill>
                  <a:srgbClr val="1F497D"/>
                </a:solidFill>
                <a:latin typeface="Times New Roman" panose="02020603050405020304" pitchFamily="18" charset="0"/>
                <a:cs typeface="Times New Roman" panose="02020603050405020304" pitchFamily="18" charset="0"/>
              </a:rPr>
              <a:t>&lt;100ms;</a:t>
            </a:r>
          </a:p>
          <a:p>
            <a:pPr marL="457200" lvl="0" indent="-95250">
              <a:lnSpc>
                <a:spcPts val="4000"/>
              </a:lnSpc>
              <a:buFont typeface="+mj-ea"/>
              <a:buAutoNum type="circleNumDbPlain"/>
            </a:pPr>
            <a:r>
              <a:rPr lang="zh-CN" altLang="en-US" sz="2800" b="1" dirty="0" smtClean="0">
                <a:solidFill>
                  <a:srgbClr val="1F497D"/>
                </a:solidFill>
                <a:latin typeface="Times New Roman" panose="02020603050405020304" pitchFamily="18" charset="0"/>
                <a:cs typeface="Times New Roman" panose="02020603050405020304" pitchFamily="18" charset="0"/>
              </a:rPr>
              <a:t>运动目标识别、远距离识别</a:t>
            </a:r>
            <a:r>
              <a:rPr lang="en-US" altLang="zh-CN" sz="2800" b="1" dirty="0" smtClean="0">
                <a:solidFill>
                  <a:srgbClr val="1F497D"/>
                </a:solidFill>
                <a:latin typeface="Times New Roman" panose="02020603050405020304" pitchFamily="18" charset="0"/>
                <a:cs typeface="Times New Roman" panose="02020603050405020304" pitchFamily="18" charset="0"/>
              </a:rPr>
              <a:t>;</a:t>
            </a:r>
          </a:p>
          <a:p>
            <a:pPr marL="457200" lvl="0" indent="-95250">
              <a:lnSpc>
                <a:spcPts val="4000"/>
              </a:lnSpc>
              <a:buFont typeface="+mj-ea"/>
              <a:buAutoNum type="circleNumDbPlain"/>
            </a:pPr>
            <a:r>
              <a:rPr lang="zh-CN" altLang="en-US" sz="2800" b="1" dirty="0" smtClean="0">
                <a:solidFill>
                  <a:srgbClr val="1F497D"/>
                </a:solidFill>
                <a:latin typeface="Times New Roman" panose="02020603050405020304" pitchFamily="18" charset="0"/>
                <a:cs typeface="Times New Roman" panose="02020603050405020304" pitchFamily="18" charset="0"/>
              </a:rPr>
              <a:t>同时识别多个目标（标签）</a:t>
            </a:r>
            <a:r>
              <a:rPr lang="en-US" altLang="zh-CN" sz="2800" b="1" dirty="0" smtClean="0">
                <a:solidFill>
                  <a:srgbClr val="1F497D"/>
                </a:solidFill>
                <a:latin typeface="Times New Roman" panose="02020603050405020304" pitchFamily="18" charset="0"/>
                <a:cs typeface="Times New Roman" panose="02020603050405020304" pitchFamily="18" charset="0"/>
              </a:rPr>
              <a:t>;</a:t>
            </a:r>
          </a:p>
          <a:p>
            <a:pPr marL="457200" lvl="0" indent="-95250">
              <a:lnSpc>
                <a:spcPts val="4000"/>
              </a:lnSpc>
              <a:buFont typeface="+mj-ea"/>
              <a:buAutoNum type="circleNumDbPlain"/>
            </a:pPr>
            <a:r>
              <a:rPr lang="zh-CN" altLang="en-US" sz="2800" b="1" dirty="0" smtClean="0">
                <a:solidFill>
                  <a:srgbClr val="1F497D"/>
                </a:solidFill>
                <a:latin typeface="Times New Roman" panose="02020603050405020304" pitchFamily="18" charset="0"/>
                <a:cs typeface="Times New Roman" panose="02020603050405020304" pitchFamily="18" charset="0"/>
              </a:rPr>
              <a:t>容量大、安全性好</a:t>
            </a:r>
            <a:r>
              <a:rPr lang="en-US" altLang="zh-CN" sz="2800" b="1" dirty="0" smtClean="0">
                <a:solidFill>
                  <a:srgbClr val="1F497D"/>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482564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550"/>
            <a:ext cx="9144000" cy="702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23528" y="252988"/>
            <a:ext cx="8712967" cy="6604372"/>
          </a:xfrm>
          <a:prstGeom prst="rect">
            <a:avLst/>
          </a:prstGeom>
        </p:spPr>
        <p:txBody>
          <a:bodyPr wrap="square">
            <a:spAutoFit/>
          </a:bodyPr>
          <a:lstStyle/>
          <a:p>
            <a:pPr lvl="0">
              <a:lnSpc>
                <a:spcPts val="3700"/>
              </a:lnSpc>
            </a:pPr>
            <a:r>
              <a:rPr lang="zh-CN" altLang="en-US" sz="2800" b="1" dirty="0" smtClean="0">
                <a:solidFill>
                  <a:srgbClr val="FF0000"/>
                </a:solidFill>
                <a:latin typeface="Times New Roman" panose="02020603050405020304" pitchFamily="18" charset="0"/>
                <a:cs typeface="Times New Roman" panose="02020603050405020304" pitchFamily="18" charset="0"/>
              </a:rPr>
              <a:t>组成</a:t>
            </a:r>
            <a:r>
              <a:rPr lang="zh-CN" altLang="en-US" sz="2800" b="1" dirty="0" smtClean="0">
                <a:solidFill>
                  <a:srgbClr val="1F497D"/>
                </a:solidFill>
                <a:latin typeface="Times New Roman" panose="02020603050405020304" pitchFamily="18" charset="0"/>
                <a:cs typeface="Times New Roman" panose="02020603050405020304" pitchFamily="18" charset="0"/>
              </a:rPr>
              <a:t>：</a:t>
            </a:r>
            <a:endParaRPr lang="en-US" altLang="zh-CN" sz="2800" b="1" dirty="0" smtClean="0">
              <a:solidFill>
                <a:srgbClr val="1F497D"/>
              </a:solidFill>
              <a:latin typeface="Times New Roman" panose="02020603050405020304" pitchFamily="18" charset="0"/>
              <a:cs typeface="Times New Roman" panose="02020603050405020304" pitchFamily="18" charset="0"/>
            </a:endParaRPr>
          </a:p>
          <a:p>
            <a:pPr marL="342900" lvl="0" indent="-342900">
              <a:lnSpc>
                <a:spcPts val="3600"/>
              </a:lnSpc>
              <a:buFont typeface="Wingdings" panose="05000000000000000000" pitchFamily="2" charset="2"/>
              <a:buChar char="l"/>
            </a:pPr>
            <a:r>
              <a:rPr lang="zh-CN" altLang="en-US" sz="2800" b="1" dirty="0" smtClean="0">
                <a:solidFill>
                  <a:srgbClr val="1F497D"/>
                </a:solidFill>
                <a:latin typeface="Times New Roman" panose="02020603050405020304" pitchFamily="18" charset="0"/>
                <a:cs typeface="Times New Roman" panose="02020603050405020304" pitchFamily="18" charset="0"/>
              </a:rPr>
              <a:t>应答器</a:t>
            </a:r>
            <a:r>
              <a:rPr lang="zh-CN" altLang="en-US" sz="2800" b="1" dirty="0">
                <a:solidFill>
                  <a:srgbClr val="1F497D"/>
                </a:solidFill>
                <a:latin typeface="Times New Roman" panose="02020603050405020304" pitchFamily="18" charset="0"/>
                <a:cs typeface="Times New Roman" panose="02020603050405020304" pitchFamily="18" charset="0"/>
              </a:rPr>
              <a:t>：由</a:t>
            </a:r>
            <a:r>
              <a:rPr lang="zh-CN" altLang="en-US" sz="2800" b="1" dirty="0" smtClean="0">
                <a:solidFill>
                  <a:srgbClr val="1F497D"/>
                </a:solidFill>
                <a:latin typeface="Times New Roman" panose="02020603050405020304" pitchFamily="18" charset="0"/>
                <a:cs typeface="Times New Roman" panose="02020603050405020304" pitchFamily="18" charset="0"/>
              </a:rPr>
              <a:t>天线、耦合</a:t>
            </a:r>
            <a:r>
              <a:rPr lang="zh-CN" altLang="en-US" sz="2800" b="1" dirty="0">
                <a:solidFill>
                  <a:srgbClr val="1F497D"/>
                </a:solidFill>
                <a:latin typeface="Times New Roman" panose="02020603050405020304" pitchFamily="18" charset="0"/>
                <a:cs typeface="Times New Roman" panose="02020603050405020304" pitchFamily="18" charset="0"/>
              </a:rPr>
              <a:t>元件及芯片组成</a:t>
            </a:r>
            <a:r>
              <a:rPr lang="zh-CN" altLang="en-US" sz="2800" b="1" dirty="0" smtClean="0">
                <a:solidFill>
                  <a:srgbClr val="1F497D"/>
                </a:solidFill>
                <a:latin typeface="Times New Roman" panose="02020603050405020304" pitchFamily="18" charset="0"/>
                <a:cs typeface="Times New Roman" panose="02020603050405020304" pitchFamily="18" charset="0"/>
              </a:rPr>
              <a:t>，形成</a:t>
            </a:r>
            <a:r>
              <a:rPr lang="zh-CN" altLang="en-US" sz="2800" b="1" dirty="0" smtClean="0">
                <a:solidFill>
                  <a:srgbClr val="FF0000"/>
                </a:solidFill>
                <a:latin typeface="Times New Roman" panose="02020603050405020304" pitchFamily="18" charset="0"/>
                <a:cs typeface="Times New Roman" panose="02020603050405020304" pitchFamily="18" charset="0"/>
              </a:rPr>
              <a:t>标签</a:t>
            </a:r>
            <a:r>
              <a:rPr lang="zh-CN" altLang="en-US" sz="2800" b="1" dirty="0" smtClean="0">
                <a:solidFill>
                  <a:srgbClr val="1F497D"/>
                </a:solidFill>
                <a:latin typeface="Times New Roman" panose="02020603050405020304" pitchFamily="18" charset="0"/>
                <a:cs typeface="Times New Roman" panose="02020603050405020304" pitchFamily="18" charset="0"/>
              </a:rPr>
              <a:t>，</a:t>
            </a:r>
            <a:r>
              <a:rPr lang="zh-CN" altLang="en-US" sz="2800" b="1" dirty="0">
                <a:solidFill>
                  <a:srgbClr val="1F497D"/>
                </a:solidFill>
                <a:latin typeface="Times New Roman" panose="02020603050405020304" pitchFamily="18" charset="0"/>
                <a:cs typeface="Times New Roman" panose="02020603050405020304" pitchFamily="18" charset="0"/>
              </a:rPr>
              <a:t>每个标签具有唯一的电子</a:t>
            </a:r>
            <a:r>
              <a:rPr lang="zh-CN" altLang="en-US" sz="2800" b="1" dirty="0" smtClean="0">
                <a:solidFill>
                  <a:srgbClr val="1F497D"/>
                </a:solidFill>
                <a:latin typeface="Times New Roman" panose="02020603050405020304" pitchFamily="18" charset="0"/>
                <a:cs typeface="Times New Roman" panose="02020603050405020304" pitchFamily="18" charset="0"/>
              </a:rPr>
              <a:t>编码。</a:t>
            </a:r>
            <a:endParaRPr lang="zh-CN" altLang="en-US" sz="2800" b="1" dirty="0">
              <a:solidFill>
                <a:srgbClr val="1F497D"/>
              </a:solidFill>
              <a:latin typeface="Times New Roman" panose="02020603050405020304" pitchFamily="18" charset="0"/>
              <a:cs typeface="Times New Roman" panose="02020603050405020304" pitchFamily="18" charset="0"/>
            </a:endParaRPr>
          </a:p>
          <a:p>
            <a:pPr marL="342900" lvl="0" indent="-342900">
              <a:lnSpc>
                <a:spcPts val="3600"/>
              </a:lnSpc>
              <a:buFont typeface="Wingdings" panose="05000000000000000000" pitchFamily="2" charset="2"/>
              <a:buChar char="l"/>
            </a:pPr>
            <a:r>
              <a:rPr lang="zh-CN" altLang="en-US" sz="2800" b="1" dirty="0">
                <a:solidFill>
                  <a:srgbClr val="1F497D"/>
                </a:solidFill>
                <a:latin typeface="Times New Roman" panose="02020603050405020304" pitchFamily="18" charset="0"/>
                <a:cs typeface="Times New Roman" panose="02020603050405020304" pitchFamily="18" charset="0"/>
              </a:rPr>
              <a:t>阅读器：由</a:t>
            </a:r>
            <a:r>
              <a:rPr lang="zh-CN" altLang="en-US" sz="2800" b="1" dirty="0" smtClean="0">
                <a:solidFill>
                  <a:srgbClr val="1F497D"/>
                </a:solidFill>
                <a:latin typeface="Times New Roman" panose="02020603050405020304" pitchFamily="18" charset="0"/>
                <a:cs typeface="Times New Roman" panose="02020603050405020304" pitchFamily="18" charset="0"/>
              </a:rPr>
              <a:t>天线、耦合元件和芯片</a:t>
            </a:r>
            <a:r>
              <a:rPr lang="zh-CN" altLang="en-US" sz="2800" b="1" dirty="0">
                <a:solidFill>
                  <a:srgbClr val="1F497D"/>
                </a:solidFill>
                <a:latin typeface="Times New Roman" panose="02020603050405020304" pitchFamily="18" charset="0"/>
                <a:cs typeface="Times New Roman" panose="02020603050405020304" pitchFamily="18" charset="0"/>
              </a:rPr>
              <a:t>组成，读取（有时还可以写入）标签信息的</a:t>
            </a:r>
            <a:r>
              <a:rPr lang="zh-CN" altLang="en-US" sz="2800" b="1" dirty="0" smtClean="0">
                <a:solidFill>
                  <a:srgbClr val="1F497D"/>
                </a:solidFill>
                <a:latin typeface="Times New Roman" panose="02020603050405020304" pitchFamily="18" charset="0"/>
                <a:cs typeface="Times New Roman" panose="02020603050405020304" pitchFamily="18" charset="0"/>
              </a:rPr>
              <a:t>设备。</a:t>
            </a:r>
            <a:endParaRPr lang="en-US" altLang="zh-CN" sz="2800" b="1" dirty="0" smtClean="0">
              <a:solidFill>
                <a:srgbClr val="1F497D"/>
              </a:solidFill>
              <a:latin typeface="Times New Roman" panose="02020603050405020304" pitchFamily="18" charset="0"/>
              <a:cs typeface="Times New Roman" panose="02020603050405020304" pitchFamily="18" charset="0"/>
            </a:endParaRPr>
          </a:p>
          <a:p>
            <a:pPr lvl="0">
              <a:lnSpc>
                <a:spcPct val="150000"/>
              </a:lnSpc>
            </a:pPr>
            <a:r>
              <a:rPr lang="zh-CN" altLang="en-US" sz="2800" b="1" dirty="0" smtClean="0">
                <a:solidFill>
                  <a:srgbClr val="FF0000"/>
                </a:solidFill>
                <a:latin typeface="Times New Roman" panose="02020603050405020304" pitchFamily="18" charset="0"/>
                <a:cs typeface="Times New Roman" panose="02020603050405020304" pitchFamily="18" charset="0"/>
              </a:rPr>
              <a:t>分类</a:t>
            </a:r>
            <a:r>
              <a:rPr lang="zh-CN" altLang="en-US" sz="2800" b="1" dirty="0">
                <a:solidFill>
                  <a:srgbClr val="1F497D"/>
                </a:solidFill>
                <a:latin typeface="Times New Roman" panose="02020603050405020304" pitchFamily="18" charset="0"/>
                <a:cs typeface="Times New Roman" panose="02020603050405020304" pitchFamily="18" charset="0"/>
              </a:rPr>
              <a:t>：无源</a:t>
            </a:r>
            <a:r>
              <a:rPr lang="en-US" altLang="zh-CN" sz="2800" b="1" dirty="0" smtClean="0">
                <a:solidFill>
                  <a:srgbClr val="1F497D"/>
                </a:solidFill>
                <a:latin typeface="Times New Roman" panose="02020603050405020304" pitchFamily="18" charset="0"/>
                <a:cs typeface="Times New Roman" panose="02020603050405020304" pitchFamily="18" charset="0"/>
              </a:rPr>
              <a:t>RFID</a:t>
            </a:r>
            <a:r>
              <a:rPr lang="zh-CN" altLang="en-US" sz="2800" b="1" dirty="0" smtClean="0">
                <a:solidFill>
                  <a:srgbClr val="1F497D"/>
                </a:solidFill>
                <a:latin typeface="Times New Roman" panose="02020603050405020304" pitchFamily="18" charset="0"/>
                <a:cs typeface="Times New Roman" panose="02020603050405020304" pitchFamily="18" charset="0"/>
              </a:rPr>
              <a:t>、</a:t>
            </a:r>
            <a:r>
              <a:rPr lang="zh-CN" altLang="en-US" sz="2800" b="1" dirty="0">
                <a:solidFill>
                  <a:srgbClr val="1F497D"/>
                </a:solidFill>
                <a:latin typeface="Times New Roman" panose="02020603050405020304" pitchFamily="18" charset="0"/>
                <a:cs typeface="Times New Roman" panose="02020603050405020304" pitchFamily="18" charset="0"/>
              </a:rPr>
              <a:t>有源</a:t>
            </a:r>
            <a:r>
              <a:rPr lang="en-US" altLang="zh-CN" sz="2800" b="1" dirty="0" smtClean="0">
                <a:solidFill>
                  <a:srgbClr val="1F497D"/>
                </a:solidFill>
                <a:latin typeface="Times New Roman" panose="02020603050405020304" pitchFamily="18" charset="0"/>
                <a:cs typeface="Times New Roman" panose="02020603050405020304" pitchFamily="18" charset="0"/>
              </a:rPr>
              <a:t>RFID</a:t>
            </a:r>
            <a:r>
              <a:rPr lang="zh-CN" altLang="en-US" sz="2800" b="1" dirty="0" smtClean="0">
                <a:solidFill>
                  <a:srgbClr val="1F497D"/>
                </a:solidFill>
                <a:latin typeface="Times New Roman" panose="02020603050405020304" pitchFamily="18" charset="0"/>
                <a:cs typeface="Times New Roman" panose="02020603050405020304" pitchFamily="18" charset="0"/>
              </a:rPr>
              <a:t>、</a:t>
            </a:r>
            <a:r>
              <a:rPr lang="zh-CN" altLang="en-US" sz="2800" b="1" dirty="0">
                <a:solidFill>
                  <a:srgbClr val="1F497D"/>
                </a:solidFill>
                <a:latin typeface="Times New Roman" panose="02020603050405020304" pitchFamily="18" charset="0"/>
                <a:cs typeface="Times New Roman" panose="02020603050405020304" pitchFamily="18" charset="0"/>
              </a:rPr>
              <a:t>半有源</a:t>
            </a:r>
            <a:r>
              <a:rPr lang="en-US" altLang="zh-CN" sz="2800" b="1" dirty="0" smtClean="0">
                <a:solidFill>
                  <a:srgbClr val="1F497D"/>
                </a:solidFill>
                <a:latin typeface="Times New Roman" panose="02020603050405020304" pitchFamily="18" charset="0"/>
                <a:cs typeface="Times New Roman" panose="02020603050405020304" pitchFamily="18" charset="0"/>
              </a:rPr>
              <a:t>RFID</a:t>
            </a:r>
          </a:p>
          <a:p>
            <a:pPr lvl="0">
              <a:lnSpc>
                <a:spcPct val="150000"/>
              </a:lnSpc>
            </a:pPr>
            <a:r>
              <a:rPr lang="zh-CN" altLang="en-US" sz="2800" b="1" dirty="0" smtClean="0">
                <a:solidFill>
                  <a:srgbClr val="FF0000"/>
                </a:solidFill>
                <a:latin typeface="Times New Roman" panose="02020603050405020304" pitchFamily="18" charset="0"/>
                <a:cs typeface="Times New Roman" panose="02020603050405020304" pitchFamily="18" charset="0"/>
              </a:rPr>
              <a:t>工作</a:t>
            </a:r>
            <a:r>
              <a:rPr lang="zh-CN" altLang="en-US" sz="2800" b="1" dirty="0">
                <a:solidFill>
                  <a:srgbClr val="FF0000"/>
                </a:solidFill>
                <a:latin typeface="Times New Roman" panose="02020603050405020304" pitchFamily="18" charset="0"/>
                <a:cs typeface="Times New Roman" panose="02020603050405020304" pitchFamily="18" charset="0"/>
              </a:rPr>
              <a:t>频段</a:t>
            </a:r>
            <a:r>
              <a:rPr lang="zh-CN" altLang="en-US" sz="2800" b="1" dirty="0">
                <a:solidFill>
                  <a:srgbClr val="1F497D"/>
                </a:solidFill>
                <a:latin typeface="Times New Roman" panose="02020603050405020304" pitchFamily="18" charset="0"/>
                <a:cs typeface="Times New Roman" panose="02020603050405020304" pitchFamily="18" charset="0"/>
              </a:rPr>
              <a:t>：</a:t>
            </a:r>
            <a:endParaRPr lang="en-US" altLang="zh-CN" sz="2800" b="1" dirty="0">
              <a:solidFill>
                <a:srgbClr val="1F497D"/>
              </a:solidFill>
              <a:latin typeface="Times New Roman" panose="02020603050405020304" pitchFamily="18" charset="0"/>
              <a:cs typeface="Times New Roman" panose="02020603050405020304" pitchFamily="18" charset="0"/>
            </a:endParaRPr>
          </a:p>
          <a:p>
            <a:pPr marL="457200" lvl="0" indent="-457200">
              <a:lnSpc>
                <a:spcPts val="3600"/>
              </a:lnSpc>
              <a:buFont typeface="Wingdings" panose="05000000000000000000" pitchFamily="2" charset="2"/>
              <a:buChar char="l"/>
            </a:pPr>
            <a:r>
              <a:rPr lang="zh-CN" altLang="en-US" sz="2800" b="1" dirty="0">
                <a:solidFill>
                  <a:srgbClr val="1F497D"/>
                </a:solidFill>
                <a:latin typeface="Times New Roman" panose="02020603050405020304" pitchFamily="18" charset="0"/>
                <a:cs typeface="Times New Roman" panose="02020603050405020304" pitchFamily="18" charset="0"/>
              </a:rPr>
              <a:t>低    </a:t>
            </a:r>
            <a:r>
              <a:rPr lang="zh-CN" altLang="en-US" sz="2800" b="1" dirty="0" smtClean="0">
                <a:solidFill>
                  <a:srgbClr val="1F497D"/>
                </a:solidFill>
                <a:latin typeface="Times New Roman" panose="02020603050405020304" pitchFamily="18" charset="0"/>
                <a:cs typeface="Times New Roman" panose="02020603050405020304" pitchFamily="18" charset="0"/>
              </a:rPr>
              <a:t>频：</a:t>
            </a:r>
            <a:r>
              <a:rPr lang="en-US" altLang="zh-CN" sz="2800" b="1" dirty="0" smtClean="0">
                <a:solidFill>
                  <a:srgbClr val="1F497D"/>
                </a:solidFill>
                <a:latin typeface="Times New Roman" panose="02020603050405020304" pitchFamily="18" charset="0"/>
                <a:cs typeface="Times New Roman" panose="02020603050405020304" pitchFamily="18" charset="0"/>
              </a:rPr>
              <a:t>125-134kHz</a:t>
            </a:r>
            <a:r>
              <a:rPr lang="zh-CN" altLang="en-US" sz="2800" b="1" dirty="0">
                <a:solidFill>
                  <a:srgbClr val="1F497D"/>
                </a:solidFill>
                <a:latin typeface="Times New Roman" panose="02020603050405020304" pitchFamily="18" charset="0"/>
                <a:cs typeface="Times New Roman" panose="02020603050405020304" pitchFamily="18" charset="0"/>
              </a:rPr>
              <a:t>，识别距离</a:t>
            </a:r>
            <a:r>
              <a:rPr lang="en-US" altLang="zh-CN" sz="2800" b="1" dirty="0">
                <a:solidFill>
                  <a:srgbClr val="1F497D"/>
                </a:solidFill>
                <a:latin typeface="Times New Roman" panose="02020603050405020304" pitchFamily="18" charset="0"/>
                <a:cs typeface="Times New Roman" panose="02020603050405020304" pitchFamily="18" charset="0"/>
              </a:rPr>
              <a:t>&lt;0.5m</a:t>
            </a:r>
          </a:p>
          <a:p>
            <a:pPr marL="457200" lvl="0" indent="-457200">
              <a:lnSpc>
                <a:spcPts val="3600"/>
              </a:lnSpc>
              <a:buFont typeface="Wingdings" panose="05000000000000000000" pitchFamily="2" charset="2"/>
              <a:buChar char="l"/>
            </a:pPr>
            <a:r>
              <a:rPr lang="zh-CN" altLang="en-US" sz="2800" b="1" dirty="0">
                <a:solidFill>
                  <a:srgbClr val="1F497D"/>
                </a:solidFill>
                <a:latin typeface="Times New Roman" panose="02020603050405020304" pitchFamily="18" charset="0"/>
                <a:cs typeface="Times New Roman" panose="02020603050405020304" pitchFamily="18" charset="0"/>
              </a:rPr>
              <a:t>高    </a:t>
            </a:r>
            <a:r>
              <a:rPr lang="zh-CN" altLang="en-US" sz="2800" b="1" dirty="0" smtClean="0">
                <a:solidFill>
                  <a:srgbClr val="1F497D"/>
                </a:solidFill>
                <a:latin typeface="Times New Roman" panose="02020603050405020304" pitchFamily="18" charset="0"/>
                <a:cs typeface="Times New Roman" panose="02020603050405020304" pitchFamily="18" charset="0"/>
              </a:rPr>
              <a:t>频：</a:t>
            </a:r>
            <a:r>
              <a:rPr lang="en-US" altLang="zh-CN" sz="2800" b="1" dirty="0" smtClean="0">
                <a:solidFill>
                  <a:srgbClr val="1F497D"/>
                </a:solidFill>
                <a:latin typeface="Times New Roman" panose="02020603050405020304" pitchFamily="18" charset="0"/>
                <a:cs typeface="Times New Roman" panose="02020603050405020304" pitchFamily="18" charset="0"/>
              </a:rPr>
              <a:t>13.56MHz </a:t>
            </a:r>
            <a:r>
              <a:rPr lang="zh-CN" altLang="en-US" sz="2800" b="1" dirty="0">
                <a:solidFill>
                  <a:srgbClr val="1F497D"/>
                </a:solidFill>
                <a:latin typeface="Times New Roman" panose="02020603050405020304" pitchFamily="18" charset="0"/>
                <a:cs typeface="Times New Roman" panose="02020603050405020304" pitchFamily="18" charset="0"/>
              </a:rPr>
              <a:t>， </a:t>
            </a:r>
            <a:r>
              <a:rPr lang="en-US" altLang="zh-CN" sz="2800" b="1" dirty="0">
                <a:solidFill>
                  <a:srgbClr val="1F497D"/>
                </a:solidFill>
                <a:latin typeface="Times New Roman" panose="02020603050405020304" pitchFamily="18" charset="0"/>
                <a:cs typeface="Times New Roman" panose="02020603050405020304" pitchFamily="18" charset="0"/>
              </a:rPr>
              <a:t>&lt;1</a:t>
            </a:r>
            <a:r>
              <a:rPr lang="zh-CN" altLang="en-US" sz="2800" b="1" dirty="0">
                <a:solidFill>
                  <a:srgbClr val="1F497D"/>
                </a:solidFill>
                <a:latin typeface="Times New Roman" panose="02020603050405020304" pitchFamily="18" charset="0"/>
                <a:cs typeface="Times New Roman" panose="02020603050405020304" pitchFamily="18" charset="0"/>
              </a:rPr>
              <a:t>米</a:t>
            </a:r>
          </a:p>
          <a:p>
            <a:pPr marL="457200" lvl="0" indent="-457200">
              <a:lnSpc>
                <a:spcPts val="3600"/>
              </a:lnSpc>
              <a:buFont typeface="Wingdings" panose="05000000000000000000" pitchFamily="2" charset="2"/>
              <a:buChar char="l"/>
            </a:pPr>
            <a:r>
              <a:rPr lang="zh-CN" altLang="en-US" sz="2800" b="1" dirty="0">
                <a:solidFill>
                  <a:srgbClr val="1F497D"/>
                </a:solidFill>
                <a:latin typeface="Times New Roman" panose="02020603050405020304" pitchFamily="18" charset="0"/>
                <a:cs typeface="Times New Roman" panose="02020603050405020304" pitchFamily="18" charset="0"/>
              </a:rPr>
              <a:t>特高频：</a:t>
            </a:r>
            <a:r>
              <a:rPr lang="en-US" altLang="zh-CN" sz="2800" b="1" dirty="0">
                <a:solidFill>
                  <a:srgbClr val="1F497D"/>
                </a:solidFill>
                <a:latin typeface="Times New Roman" panose="02020603050405020304" pitchFamily="18" charset="0"/>
                <a:cs typeface="Times New Roman" panose="02020603050405020304" pitchFamily="18" charset="0"/>
              </a:rPr>
              <a:t>902-928MHz</a:t>
            </a:r>
            <a:r>
              <a:rPr lang="zh-CN" altLang="en-US" sz="2800" b="1" dirty="0">
                <a:solidFill>
                  <a:srgbClr val="1F497D"/>
                </a:solidFill>
                <a:latin typeface="Times New Roman" panose="02020603050405020304" pitchFamily="18" charset="0"/>
                <a:cs typeface="Times New Roman" panose="02020603050405020304" pitchFamily="18" charset="0"/>
              </a:rPr>
              <a:t>，识别距离</a:t>
            </a:r>
            <a:r>
              <a:rPr lang="en-US" altLang="zh-CN" sz="2800" b="1" dirty="0" smtClean="0">
                <a:solidFill>
                  <a:srgbClr val="1F497D"/>
                </a:solidFill>
                <a:latin typeface="Times New Roman" panose="02020603050405020304" pitchFamily="18" charset="0"/>
                <a:cs typeface="Times New Roman" panose="02020603050405020304" pitchFamily="18" charset="0"/>
              </a:rPr>
              <a:t>4 </a:t>
            </a:r>
            <a:r>
              <a:rPr lang="en-US" altLang="zh-CN" sz="2800" b="1" dirty="0" smtClean="0">
                <a:solidFill>
                  <a:srgbClr val="1F497D"/>
                </a:solidFill>
                <a:latin typeface="Times New Roman" panose="02020603050405020304" pitchFamily="18" charset="0"/>
                <a:cs typeface="Times New Roman" panose="02020603050405020304" pitchFamily="18" charset="0"/>
                <a:sym typeface="Symbol"/>
              </a:rPr>
              <a:t></a:t>
            </a:r>
            <a:r>
              <a:rPr lang="en-US" altLang="zh-CN" sz="2800" b="1" dirty="0" smtClean="0">
                <a:solidFill>
                  <a:srgbClr val="1F497D"/>
                </a:solidFill>
                <a:latin typeface="Times New Roman" panose="02020603050405020304" pitchFamily="18" charset="0"/>
                <a:cs typeface="Times New Roman" panose="02020603050405020304" pitchFamily="18" charset="0"/>
              </a:rPr>
              <a:t>10m</a:t>
            </a:r>
            <a:endParaRPr lang="en-US" altLang="zh-CN" sz="2800" b="1" dirty="0">
              <a:solidFill>
                <a:srgbClr val="1F497D"/>
              </a:solidFill>
              <a:latin typeface="Times New Roman" panose="02020603050405020304" pitchFamily="18" charset="0"/>
              <a:cs typeface="Times New Roman" panose="02020603050405020304" pitchFamily="18" charset="0"/>
            </a:endParaRPr>
          </a:p>
          <a:p>
            <a:pPr marL="457200" lvl="0" indent="-457200">
              <a:lnSpc>
                <a:spcPts val="3600"/>
              </a:lnSpc>
              <a:buFont typeface="Wingdings" panose="05000000000000000000" pitchFamily="2" charset="2"/>
              <a:buChar char="l"/>
            </a:pPr>
            <a:r>
              <a:rPr lang="zh-CN" altLang="en-US" sz="2800" b="1" dirty="0">
                <a:solidFill>
                  <a:srgbClr val="1F497D"/>
                </a:solidFill>
                <a:latin typeface="Times New Roman" panose="02020603050405020304" pitchFamily="18" charset="0"/>
                <a:cs typeface="Times New Roman" panose="02020603050405020304" pitchFamily="18" charset="0"/>
              </a:rPr>
              <a:t>微    波： </a:t>
            </a:r>
            <a:r>
              <a:rPr lang="en-US" altLang="zh-CN" sz="2800" b="1" dirty="0">
                <a:solidFill>
                  <a:srgbClr val="1F497D"/>
                </a:solidFill>
                <a:latin typeface="Times New Roman" panose="02020603050405020304" pitchFamily="18" charset="0"/>
                <a:cs typeface="Times New Roman" panose="02020603050405020304" pitchFamily="18" charset="0"/>
              </a:rPr>
              <a:t>2.54GHz</a:t>
            </a:r>
            <a:r>
              <a:rPr lang="zh-CN" altLang="en-US" sz="2800" b="1" dirty="0">
                <a:solidFill>
                  <a:srgbClr val="1F497D"/>
                </a:solidFill>
                <a:latin typeface="Times New Roman" panose="02020603050405020304" pitchFamily="18" charset="0"/>
                <a:cs typeface="Times New Roman" panose="02020603050405020304" pitchFamily="18" charset="0"/>
              </a:rPr>
              <a:t>，识别距离可达</a:t>
            </a:r>
            <a:r>
              <a:rPr lang="en-US" altLang="zh-CN" sz="2800" b="1" dirty="0" smtClean="0">
                <a:solidFill>
                  <a:srgbClr val="1F497D"/>
                </a:solidFill>
                <a:latin typeface="Times New Roman" panose="02020603050405020304" pitchFamily="18" charset="0"/>
                <a:cs typeface="Times New Roman" panose="02020603050405020304" pitchFamily="18" charset="0"/>
              </a:rPr>
              <a:t>100m</a:t>
            </a:r>
          </a:p>
          <a:p>
            <a:pPr lvl="0">
              <a:lnSpc>
                <a:spcPts val="3600"/>
              </a:lnSpc>
              <a:spcBef>
                <a:spcPts val="1200"/>
              </a:spcBef>
            </a:pPr>
            <a:r>
              <a:rPr lang="zh-CN" altLang="en-US" sz="2400" b="1" dirty="0" smtClean="0">
                <a:solidFill>
                  <a:srgbClr val="1F497D"/>
                </a:solidFill>
                <a:latin typeface="Times New Roman" panose="02020603050405020304" pitchFamily="18" charset="0"/>
                <a:cs typeface="Times New Roman" panose="02020603050405020304" pitchFamily="18" charset="0"/>
              </a:rPr>
              <a:t>         </a:t>
            </a:r>
            <a:r>
              <a:rPr lang="zh-CN" altLang="en-US" sz="2800" b="1" dirty="0" smtClean="0">
                <a:solidFill>
                  <a:srgbClr val="1F497D"/>
                </a:solidFill>
                <a:latin typeface="Times New Roman" panose="02020603050405020304" pitchFamily="18" charset="0"/>
                <a:cs typeface="Times New Roman" panose="02020603050405020304" pitchFamily="18" charset="0"/>
              </a:rPr>
              <a:t>广泛</a:t>
            </a:r>
            <a:r>
              <a:rPr lang="zh-CN" altLang="en-US" sz="2800" b="1" dirty="0">
                <a:solidFill>
                  <a:srgbClr val="1F497D"/>
                </a:solidFill>
                <a:latin typeface="Times New Roman" panose="02020603050405020304" pitchFamily="18" charset="0"/>
                <a:cs typeface="Times New Roman" panose="02020603050405020304" pitchFamily="18" charset="0"/>
              </a:rPr>
              <a:t>应用于工业自动化、商业自动化、交通运输控制管理、防伪等众多</a:t>
            </a:r>
            <a:r>
              <a:rPr lang="zh-CN" altLang="en-US" sz="2800" b="1" dirty="0" smtClean="0">
                <a:solidFill>
                  <a:srgbClr val="1F497D"/>
                </a:solidFill>
                <a:latin typeface="Times New Roman" panose="02020603050405020304" pitchFamily="18" charset="0"/>
                <a:cs typeface="Times New Roman" panose="02020603050405020304" pitchFamily="18" charset="0"/>
              </a:rPr>
              <a:t>领域。</a:t>
            </a:r>
            <a:endParaRPr lang="en-US" altLang="zh-CN" sz="2800" b="1" dirty="0">
              <a:solidFill>
                <a:srgbClr val="1F497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56153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251520" y="240951"/>
            <a:ext cx="8640959" cy="6617196"/>
          </a:xfrm>
          <a:prstGeom prst="rect">
            <a:avLst/>
          </a:prstGeom>
        </p:spPr>
        <p:txBody>
          <a:bodyPr wrap="square">
            <a:spAutoFit/>
          </a:bodyPr>
          <a:lstStyle/>
          <a:p>
            <a:r>
              <a:rPr lang="en-US" altLang="zh-CN" sz="3200" b="1" smtClean="0">
                <a:solidFill>
                  <a:srgbClr val="FF0000"/>
                </a:solidFill>
                <a:latin typeface="Times New Roman" panose="02020603050405020304" pitchFamily="18" charset="0"/>
                <a:ea typeface="+mj-ea"/>
                <a:cs typeface="Times New Roman" panose="02020603050405020304" pitchFamily="18" charset="0"/>
              </a:rPr>
              <a:t>NFC</a:t>
            </a:r>
            <a:r>
              <a:rPr lang="zh-CN" altLang="en-US" sz="3200" b="1" smtClean="0">
                <a:solidFill>
                  <a:srgbClr val="FF0000"/>
                </a:solidFill>
                <a:latin typeface="Times New Roman" panose="02020603050405020304" pitchFamily="18" charset="0"/>
                <a:ea typeface="+mj-ea"/>
                <a:cs typeface="Times New Roman" panose="02020603050405020304" pitchFamily="18" charset="0"/>
              </a:rPr>
              <a:t>与</a:t>
            </a:r>
            <a:r>
              <a:rPr lang="en-US" altLang="zh-CN" sz="3200" b="1" smtClean="0">
                <a:solidFill>
                  <a:srgbClr val="FF0000"/>
                </a:solidFill>
                <a:latin typeface="Times New Roman" panose="02020603050405020304" pitchFamily="18" charset="0"/>
                <a:ea typeface="+mj-ea"/>
                <a:cs typeface="Times New Roman" panose="02020603050405020304" pitchFamily="18" charset="0"/>
              </a:rPr>
              <a:t>RFID</a:t>
            </a:r>
            <a:r>
              <a:rPr lang="zh-CN" altLang="en-US" sz="3200" b="1" smtClean="0">
                <a:solidFill>
                  <a:srgbClr val="FF0000"/>
                </a:solidFill>
                <a:latin typeface="Times New Roman" panose="02020603050405020304" pitchFamily="18" charset="0"/>
                <a:ea typeface="+mj-ea"/>
                <a:cs typeface="Times New Roman" panose="02020603050405020304" pitchFamily="18" charset="0"/>
              </a:rPr>
              <a:t>的区别</a:t>
            </a:r>
            <a:r>
              <a:rPr lang="zh-CN" altLang="en-US" sz="2800" b="1" smtClean="0">
                <a:solidFill>
                  <a:schemeClr val="tx2"/>
                </a:solidFill>
                <a:latin typeface="Times New Roman" panose="02020603050405020304" pitchFamily="18" charset="0"/>
                <a:ea typeface="+mj-ea"/>
                <a:cs typeface="Times New Roman" panose="02020603050405020304" pitchFamily="18" charset="0"/>
              </a:rPr>
              <a:t>：</a:t>
            </a:r>
            <a:endParaRPr lang="en-US" altLang="zh-CN" sz="2800" b="1" smtClean="0">
              <a:solidFill>
                <a:schemeClr val="tx2"/>
              </a:solidFill>
              <a:latin typeface="Times New Roman" panose="02020603050405020304" pitchFamily="18" charset="0"/>
              <a:ea typeface="+mj-ea"/>
              <a:cs typeface="Times New Roman" panose="02020603050405020304" pitchFamily="18" charset="0"/>
            </a:endParaRPr>
          </a:p>
          <a:p>
            <a:pPr marL="285750" indent="-285750" algn="just">
              <a:buFont typeface="Wingdings" panose="05000000000000000000" pitchFamily="2" charset="2"/>
              <a:buChar char="l"/>
            </a:pPr>
            <a:r>
              <a:rPr lang="en-US" altLang="zh-CN" sz="2800" b="1" smtClean="0">
                <a:solidFill>
                  <a:schemeClr val="tx2"/>
                </a:solidFill>
                <a:latin typeface="Times New Roman" panose="02020603050405020304" pitchFamily="18" charset="0"/>
                <a:ea typeface="+mj-ea"/>
                <a:cs typeface="Times New Roman" panose="02020603050405020304" pitchFamily="18" charset="0"/>
              </a:rPr>
              <a:t>NFC</a:t>
            </a:r>
            <a:r>
              <a:rPr lang="zh-CN" altLang="en-US" sz="2800" b="1">
                <a:solidFill>
                  <a:schemeClr val="tx2"/>
                </a:solidFill>
                <a:latin typeface="Times New Roman" panose="02020603050405020304" pitchFamily="18" charset="0"/>
                <a:ea typeface="+mj-ea"/>
                <a:cs typeface="Times New Roman" panose="02020603050405020304" pitchFamily="18" charset="0"/>
              </a:rPr>
              <a:t>技术增加了点对点通信功能</a:t>
            </a:r>
            <a:r>
              <a:rPr lang="zh-CN" altLang="en-US" sz="2800" b="1" smtClean="0">
                <a:solidFill>
                  <a:schemeClr val="tx2"/>
                </a:solidFill>
                <a:latin typeface="Times New Roman" panose="02020603050405020304" pitchFamily="18" charset="0"/>
                <a:ea typeface="+mj-ea"/>
                <a:cs typeface="Times New Roman" panose="02020603050405020304" pitchFamily="18" charset="0"/>
              </a:rPr>
              <a:t>，</a:t>
            </a:r>
            <a:r>
              <a:rPr lang="en-US" altLang="zh-CN" sz="2800" b="1" smtClean="0">
                <a:solidFill>
                  <a:schemeClr val="tx2"/>
                </a:solidFill>
                <a:latin typeface="Times New Roman" panose="02020603050405020304" pitchFamily="18" charset="0"/>
                <a:ea typeface="+mj-ea"/>
                <a:cs typeface="Times New Roman" panose="02020603050405020304" pitchFamily="18" charset="0"/>
              </a:rPr>
              <a:t>P2P</a:t>
            </a:r>
            <a:r>
              <a:rPr lang="zh-CN" altLang="en-US" sz="2800" b="1">
                <a:solidFill>
                  <a:schemeClr val="tx2"/>
                </a:solidFill>
                <a:latin typeface="Times New Roman" panose="02020603050405020304" pitchFamily="18" charset="0"/>
                <a:ea typeface="+mj-ea"/>
                <a:cs typeface="Times New Roman" panose="02020603050405020304" pitchFamily="18" charset="0"/>
              </a:rPr>
              <a:t>通信的双方设备是对等的，而</a:t>
            </a:r>
            <a:r>
              <a:rPr lang="en-US" altLang="zh-CN" sz="2800" b="1">
                <a:solidFill>
                  <a:schemeClr val="tx2"/>
                </a:solidFill>
                <a:latin typeface="Times New Roman" panose="02020603050405020304" pitchFamily="18" charset="0"/>
                <a:ea typeface="+mj-ea"/>
                <a:cs typeface="Times New Roman" panose="02020603050405020304" pitchFamily="18" charset="0"/>
              </a:rPr>
              <a:t>RFID</a:t>
            </a:r>
            <a:r>
              <a:rPr lang="zh-CN" altLang="en-US" sz="2800" b="1">
                <a:solidFill>
                  <a:schemeClr val="tx2"/>
                </a:solidFill>
                <a:latin typeface="Times New Roman" panose="02020603050405020304" pitchFamily="18" charset="0"/>
                <a:ea typeface="+mj-ea"/>
                <a:cs typeface="Times New Roman" panose="02020603050405020304" pitchFamily="18" charset="0"/>
              </a:rPr>
              <a:t>通信的双方设备是主从关系</a:t>
            </a:r>
            <a:r>
              <a:rPr lang="zh-CN" altLang="en-US" sz="2800" b="1" smtClean="0">
                <a:solidFill>
                  <a:schemeClr val="tx2"/>
                </a:solidFill>
                <a:latin typeface="Times New Roman" panose="02020603050405020304" pitchFamily="18" charset="0"/>
                <a:ea typeface="+mj-ea"/>
                <a:cs typeface="Times New Roman" panose="02020603050405020304" pitchFamily="18" charset="0"/>
              </a:rPr>
              <a:t>。</a:t>
            </a:r>
            <a:endParaRPr lang="en-US" altLang="zh-CN" sz="2800" b="1" smtClean="0">
              <a:solidFill>
                <a:schemeClr val="tx2"/>
              </a:solidFill>
              <a:latin typeface="Times New Roman" panose="02020603050405020304" pitchFamily="18" charset="0"/>
              <a:ea typeface="+mj-ea"/>
              <a:cs typeface="Times New Roman" panose="02020603050405020304" pitchFamily="18" charset="0"/>
            </a:endParaRPr>
          </a:p>
          <a:p>
            <a:pPr marL="285750" indent="-285750" algn="just">
              <a:spcBef>
                <a:spcPts val="1800"/>
              </a:spcBef>
              <a:buFont typeface="Wingdings" panose="05000000000000000000" pitchFamily="2" charset="2"/>
              <a:buChar char="l"/>
            </a:pPr>
            <a:r>
              <a:rPr lang="en-US" altLang="zh-CN" sz="2800" b="1" smtClean="0">
                <a:solidFill>
                  <a:schemeClr val="tx2"/>
                </a:solidFill>
                <a:latin typeface="Times New Roman" panose="02020603050405020304" pitchFamily="18" charset="0"/>
                <a:ea typeface="+mj-ea"/>
                <a:cs typeface="Times New Roman" panose="02020603050405020304" pitchFamily="18" charset="0"/>
              </a:rPr>
              <a:t>NFC</a:t>
            </a:r>
            <a:r>
              <a:rPr lang="zh-CN" altLang="en-US" sz="2800" b="1">
                <a:solidFill>
                  <a:schemeClr val="tx2"/>
                </a:solidFill>
                <a:latin typeface="Times New Roman" panose="02020603050405020304" pitchFamily="18" charset="0"/>
                <a:ea typeface="+mj-ea"/>
                <a:cs typeface="Times New Roman" panose="02020603050405020304" pitchFamily="18" charset="0"/>
              </a:rPr>
              <a:t>只是限于</a:t>
            </a:r>
            <a:r>
              <a:rPr lang="en-US" altLang="zh-CN" sz="2800" b="1">
                <a:solidFill>
                  <a:schemeClr val="tx2"/>
                </a:solidFill>
                <a:latin typeface="Times New Roman" panose="02020603050405020304" pitchFamily="18" charset="0"/>
                <a:ea typeface="+mj-ea"/>
                <a:cs typeface="Times New Roman" panose="02020603050405020304" pitchFamily="18" charset="0"/>
              </a:rPr>
              <a:t>13.56MHz</a:t>
            </a:r>
            <a:r>
              <a:rPr lang="zh-CN" altLang="en-US" sz="2800" b="1">
                <a:solidFill>
                  <a:schemeClr val="tx2"/>
                </a:solidFill>
                <a:latin typeface="Times New Roman" panose="02020603050405020304" pitchFamily="18" charset="0"/>
                <a:ea typeface="+mj-ea"/>
                <a:cs typeface="Times New Roman" panose="02020603050405020304" pitchFamily="18" charset="0"/>
              </a:rPr>
              <a:t>的</a:t>
            </a:r>
            <a:r>
              <a:rPr lang="zh-CN" altLang="en-US" sz="2800" b="1" smtClean="0">
                <a:solidFill>
                  <a:schemeClr val="tx2"/>
                </a:solidFill>
                <a:latin typeface="Times New Roman" panose="02020603050405020304" pitchFamily="18" charset="0"/>
                <a:ea typeface="+mj-ea"/>
                <a:cs typeface="Times New Roman" panose="02020603050405020304" pitchFamily="18" charset="0"/>
              </a:rPr>
              <a:t>频段，而</a:t>
            </a:r>
            <a:r>
              <a:rPr lang="en-US" altLang="zh-CN" sz="2800" b="1" smtClean="0">
                <a:solidFill>
                  <a:schemeClr val="tx2"/>
                </a:solidFill>
                <a:latin typeface="Times New Roman" panose="02020603050405020304" pitchFamily="18" charset="0"/>
                <a:ea typeface="+mj-ea"/>
                <a:cs typeface="Times New Roman" panose="02020603050405020304" pitchFamily="18" charset="0"/>
              </a:rPr>
              <a:t>RFID</a:t>
            </a:r>
            <a:r>
              <a:rPr lang="zh-CN" altLang="en-US" sz="2800" b="1" smtClean="0">
                <a:solidFill>
                  <a:schemeClr val="tx2"/>
                </a:solidFill>
                <a:latin typeface="Times New Roman" panose="02020603050405020304" pitchFamily="18" charset="0"/>
                <a:ea typeface="+mj-ea"/>
                <a:cs typeface="Times New Roman" panose="02020603050405020304" pitchFamily="18" charset="0"/>
              </a:rPr>
              <a:t>则有多个频段。</a:t>
            </a:r>
            <a:endParaRPr lang="en-US" altLang="zh-CN" sz="2800" b="1" smtClean="0">
              <a:solidFill>
                <a:schemeClr val="tx2"/>
              </a:solidFill>
              <a:latin typeface="Times New Roman" panose="02020603050405020304" pitchFamily="18" charset="0"/>
              <a:ea typeface="+mj-ea"/>
              <a:cs typeface="Times New Roman" panose="02020603050405020304" pitchFamily="18" charset="0"/>
            </a:endParaRPr>
          </a:p>
          <a:p>
            <a:pPr marL="285750" indent="-285750" algn="just">
              <a:spcBef>
                <a:spcPts val="1800"/>
              </a:spcBef>
              <a:buFont typeface="Wingdings" panose="05000000000000000000" pitchFamily="2" charset="2"/>
              <a:buChar char="l"/>
            </a:pPr>
            <a:r>
              <a:rPr lang="zh-CN" altLang="en-US" sz="2800" b="1" smtClean="0">
                <a:solidFill>
                  <a:schemeClr val="tx2"/>
                </a:solidFill>
                <a:latin typeface="Times New Roman" panose="02020603050405020304" pitchFamily="18" charset="0"/>
                <a:ea typeface="+mj-ea"/>
                <a:cs typeface="Times New Roman" panose="02020603050405020304" pitchFamily="18" charset="0"/>
              </a:rPr>
              <a:t>工作</a:t>
            </a:r>
            <a:r>
              <a:rPr lang="zh-CN" altLang="en-US" sz="2800" b="1">
                <a:solidFill>
                  <a:schemeClr val="tx2"/>
                </a:solidFill>
                <a:latin typeface="Times New Roman" panose="02020603050405020304" pitchFamily="18" charset="0"/>
                <a:ea typeface="+mj-ea"/>
                <a:cs typeface="Times New Roman" panose="02020603050405020304" pitchFamily="18" charset="0"/>
              </a:rPr>
              <a:t>有效距离：</a:t>
            </a:r>
            <a:r>
              <a:rPr lang="en-US" altLang="zh-CN" sz="2800" b="1">
                <a:solidFill>
                  <a:schemeClr val="tx2"/>
                </a:solidFill>
                <a:latin typeface="Times New Roman" panose="02020603050405020304" pitchFamily="18" charset="0"/>
                <a:ea typeface="+mj-ea"/>
                <a:cs typeface="Times New Roman" panose="02020603050405020304" pitchFamily="18" charset="0"/>
              </a:rPr>
              <a:t>NFC</a:t>
            </a:r>
            <a:r>
              <a:rPr lang="zh-CN" altLang="en-US" sz="2800" b="1">
                <a:solidFill>
                  <a:schemeClr val="tx2"/>
                </a:solidFill>
                <a:latin typeface="Times New Roman" panose="02020603050405020304" pitchFamily="18" charset="0"/>
                <a:ea typeface="+mj-ea"/>
                <a:cs typeface="Times New Roman" panose="02020603050405020304" pitchFamily="18" charset="0"/>
              </a:rPr>
              <a:t>（小于</a:t>
            </a:r>
            <a:r>
              <a:rPr lang="en-US" altLang="zh-CN" sz="2800" b="1">
                <a:solidFill>
                  <a:schemeClr val="tx2"/>
                </a:solidFill>
                <a:latin typeface="Times New Roman" panose="02020603050405020304" pitchFamily="18" charset="0"/>
                <a:ea typeface="+mj-ea"/>
                <a:cs typeface="Times New Roman" panose="02020603050405020304" pitchFamily="18" charset="0"/>
              </a:rPr>
              <a:t>10cm</a:t>
            </a:r>
            <a:r>
              <a:rPr lang="zh-CN" altLang="en-US" sz="2800" b="1">
                <a:solidFill>
                  <a:schemeClr val="tx2"/>
                </a:solidFill>
                <a:latin typeface="Times New Roman" panose="02020603050405020304" pitchFamily="18" charset="0"/>
                <a:ea typeface="+mj-ea"/>
                <a:cs typeface="Times New Roman" panose="02020603050405020304" pitchFamily="18" charset="0"/>
              </a:rPr>
              <a:t>，所以具有很高的安全性），</a:t>
            </a:r>
            <a:r>
              <a:rPr lang="en-US" altLang="zh-CN" sz="2800" b="1">
                <a:solidFill>
                  <a:schemeClr val="tx2"/>
                </a:solidFill>
                <a:latin typeface="Times New Roman" panose="02020603050405020304" pitchFamily="18" charset="0"/>
                <a:ea typeface="+mj-ea"/>
                <a:cs typeface="Times New Roman" panose="02020603050405020304" pitchFamily="18" charset="0"/>
              </a:rPr>
              <a:t>RFID</a:t>
            </a:r>
            <a:r>
              <a:rPr lang="zh-CN" altLang="en-US" sz="2800" b="1">
                <a:solidFill>
                  <a:schemeClr val="tx2"/>
                </a:solidFill>
                <a:latin typeface="Times New Roman" panose="02020603050405020304" pitchFamily="18" charset="0"/>
                <a:ea typeface="+mj-ea"/>
                <a:cs typeface="Times New Roman" panose="02020603050405020304" pitchFamily="18" charset="0"/>
              </a:rPr>
              <a:t>距离从几米到几十米都</a:t>
            </a:r>
            <a:r>
              <a:rPr lang="zh-CN" altLang="en-US" sz="2800" b="1" smtClean="0">
                <a:solidFill>
                  <a:schemeClr val="tx2"/>
                </a:solidFill>
                <a:latin typeface="Times New Roman" panose="02020603050405020304" pitchFamily="18" charset="0"/>
                <a:ea typeface="+mj-ea"/>
                <a:cs typeface="Times New Roman" panose="02020603050405020304" pitchFamily="18" charset="0"/>
              </a:rPr>
              <a:t>有。</a:t>
            </a:r>
            <a:endParaRPr lang="en-US" altLang="zh-CN" sz="2800" b="1" smtClean="0">
              <a:solidFill>
                <a:schemeClr val="tx2"/>
              </a:solidFill>
              <a:latin typeface="Times New Roman" panose="02020603050405020304" pitchFamily="18" charset="0"/>
              <a:ea typeface="+mj-ea"/>
              <a:cs typeface="Times New Roman" panose="02020603050405020304" pitchFamily="18" charset="0"/>
            </a:endParaRPr>
          </a:p>
          <a:p>
            <a:pPr marL="285750" indent="-285750" algn="just">
              <a:spcBef>
                <a:spcPts val="1800"/>
              </a:spcBef>
              <a:buFont typeface="Wingdings" panose="05000000000000000000" pitchFamily="2" charset="2"/>
              <a:buChar char="l"/>
            </a:pPr>
            <a:r>
              <a:rPr lang="zh-CN" altLang="en-US" sz="2800" b="1" smtClean="0">
                <a:solidFill>
                  <a:schemeClr val="tx2"/>
                </a:solidFill>
                <a:latin typeface="Times New Roman" panose="02020603050405020304" pitchFamily="18" charset="0"/>
                <a:ea typeface="+mj-ea"/>
                <a:cs typeface="Times New Roman" panose="02020603050405020304" pitchFamily="18" charset="0"/>
              </a:rPr>
              <a:t>因为</a:t>
            </a:r>
            <a:r>
              <a:rPr lang="zh-CN" altLang="en-US" sz="2800" b="1">
                <a:solidFill>
                  <a:schemeClr val="tx2"/>
                </a:solidFill>
                <a:latin typeface="Times New Roman" panose="02020603050405020304" pitchFamily="18" charset="0"/>
                <a:ea typeface="+mj-ea"/>
                <a:cs typeface="Times New Roman" panose="02020603050405020304" pitchFamily="18" charset="0"/>
              </a:rPr>
              <a:t>同样工作于</a:t>
            </a:r>
            <a:r>
              <a:rPr lang="en-US" altLang="zh-CN" sz="2800" b="1">
                <a:solidFill>
                  <a:schemeClr val="tx2"/>
                </a:solidFill>
                <a:latin typeface="Times New Roman" panose="02020603050405020304" pitchFamily="18" charset="0"/>
                <a:ea typeface="+mj-ea"/>
                <a:cs typeface="Times New Roman" panose="02020603050405020304" pitchFamily="18" charset="0"/>
              </a:rPr>
              <a:t>13.56MHz</a:t>
            </a:r>
            <a:r>
              <a:rPr lang="zh-CN" altLang="en-US" sz="2800" b="1">
                <a:solidFill>
                  <a:schemeClr val="tx2"/>
                </a:solidFill>
                <a:latin typeface="Times New Roman" panose="02020603050405020304" pitchFamily="18" charset="0"/>
                <a:ea typeface="+mj-ea"/>
                <a:cs typeface="Times New Roman" panose="02020603050405020304" pitchFamily="18" charset="0"/>
              </a:rPr>
              <a:t>，</a:t>
            </a:r>
            <a:r>
              <a:rPr lang="en-US" altLang="zh-CN" sz="2800" b="1">
                <a:solidFill>
                  <a:schemeClr val="tx2"/>
                </a:solidFill>
                <a:latin typeface="Times New Roman" panose="02020603050405020304" pitchFamily="18" charset="0"/>
                <a:ea typeface="+mj-ea"/>
                <a:cs typeface="Times New Roman" panose="02020603050405020304" pitchFamily="18" charset="0"/>
              </a:rPr>
              <a:t>NFC</a:t>
            </a:r>
            <a:r>
              <a:rPr lang="zh-CN" altLang="en-US" sz="2800" b="1">
                <a:solidFill>
                  <a:schemeClr val="tx2"/>
                </a:solidFill>
                <a:latin typeface="Times New Roman" panose="02020603050405020304" pitchFamily="18" charset="0"/>
                <a:ea typeface="+mj-ea"/>
                <a:cs typeface="Times New Roman" panose="02020603050405020304" pitchFamily="18" charset="0"/>
              </a:rPr>
              <a:t>与现有非接触智能卡技术兼容，所以很多的厂商和相关团体都支持</a:t>
            </a:r>
            <a:r>
              <a:rPr lang="en-US" altLang="zh-CN" sz="2800" b="1">
                <a:solidFill>
                  <a:schemeClr val="tx2"/>
                </a:solidFill>
                <a:latin typeface="Times New Roman" panose="02020603050405020304" pitchFamily="18" charset="0"/>
                <a:ea typeface="+mj-ea"/>
                <a:cs typeface="Times New Roman" panose="02020603050405020304" pitchFamily="18" charset="0"/>
              </a:rPr>
              <a:t>NFC</a:t>
            </a:r>
            <a:r>
              <a:rPr lang="zh-CN" altLang="en-US" sz="2800" b="1">
                <a:solidFill>
                  <a:schemeClr val="tx2"/>
                </a:solidFill>
                <a:latin typeface="Times New Roman" panose="02020603050405020304" pitchFamily="18" charset="0"/>
                <a:ea typeface="+mj-ea"/>
                <a:cs typeface="Times New Roman" panose="02020603050405020304" pitchFamily="18" charset="0"/>
              </a:rPr>
              <a:t>，而</a:t>
            </a:r>
            <a:r>
              <a:rPr lang="en-US" altLang="zh-CN" sz="2800" b="1">
                <a:solidFill>
                  <a:schemeClr val="tx2"/>
                </a:solidFill>
                <a:latin typeface="Times New Roman" panose="02020603050405020304" pitchFamily="18" charset="0"/>
                <a:ea typeface="+mj-ea"/>
                <a:cs typeface="Times New Roman" panose="02020603050405020304" pitchFamily="18" charset="0"/>
              </a:rPr>
              <a:t>RFID</a:t>
            </a:r>
            <a:r>
              <a:rPr lang="zh-CN" altLang="en-US" sz="2800" b="1">
                <a:solidFill>
                  <a:schemeClr val="tx2"/>
                </a:solidFill>
                <a:latin typeface="Times New Roman" panose="02020603050405020304" pitchFamily="18" charset="0"/>
                <a:ea typeface="+mj-ea"/>
                <a:cs typeface="Times New Roman" panose="02020603050405020304" pitchFamily="18" charset="0"/>
              </a:rPr>
              <a:t>标准较多，统一较为</a:t>
            </a:r>
            <a:r>
              <a:rPr lang="zh-CN" altLang="en-US" sz="2800" b="1" smtClean="0">
                <a:solidFill>
                  <a:schemeClr val="tx2"/>
                </a:solidFill>
                <a:latin typeface="Times New Roman" panose="02020603050405020304" pitchFamily="18" charset="0"/>
                <a:ea typeface="+mj-ea"/>
                <a:cs typeface="Times New Roman" panose="02020603050405020304" pitchFamily="18" charset="0"/>
              </a:rPr>
              <a:t>复杂</a:t>
            </a:r>
            <a:endParaRPr lang="en-US" altLang="zh-CN" sz="2800" b="1" smtClean="0">
              <a:solidFill>
                <a:schemeClr val="tx2"/>
              </a:solidFill>
              <a:latin typeface="Times New Roman" panose="02020603050405020304" pitchFamily="18" charset="0"/>
              <a:ea typeface="+mj-ea"/>
              <a:cs typeface="Times New Roman" panose="02020603050405020304" pitchFamily="18" charset="0"/>
            </a:endParaRPr>
          </a:p>
          <a:p>
            <a:pPr marL="285750" indent="-285750" algn="just">
              <a:spcBef>
                <a:spcPts val="1800"/>
              </a:spcBef>
              <a:buFont typeface="Wingdings" panose="05000000000000000000" pitchFamily="2" charset="2"/>
              <a:buChar char="l"/>
            </a:pPr>
            <a:r>
              <a:rPr lang="zh-CN" altLang="en-US" sz="2800" b="1">
                <a:solidFill>
                  <a:schemeClr val="tx2"/>
                </a:solidFill>
                <a:latin typeface="Times New Roman" panose="02020603050405020304" pitchFamily="18" charset="0"/>
                <a:ea typeface="+mj-ea"/>
                <a:cs typeface="Times New Roman" panose="02020603050405020304" pitchFamily="18" charset="0"/>
              </a:rPr>
              <a:t>应用：</a:t>
            </a:r>
            <a:r>
              <a:rPr lang="en-US" altLang="zh-CN" sz="2800" b="1">
                <a:solidFill>
                  <a:schemeClr val="tx2"/>
                </a:solidFill>
                <a:latin typeface="Times New Roman" panose="02020603050405020304" pitchFamily="18" charset="0"/>
                <a:ea typeface="+mj-ea"/>
                <a:cs typeface="Times New Roman" panose="02020603050405020304" pitchFamily="18" charset="0"/>
              </a:rPr>
              <a:t>RFID</a:t>
            </a:r>
            <a:r>
              <a:rPr lang="zh-CN" altLang="en-US" sz="2800" b="1">
                <a:solidFill>
                  <a:schemeClr val="tx2"/>
                </a:solidFill>
                <a:latin typeface="Times New Roman" panose="02020603050405020304" pitchFamily="18" charset="0"/>
                <a:ea typeface="+mj-ea"/>
                <a:cs typeface="Times New Roman" panose="02020603050405020304" pitchFamily="18" charset="0"/>
              </a:rPr>
              <a:t>更多的被应用在生产、物流、跟踪、资产管理上，而</a:t>
            </a:r>
            <a:r>
              <a:rPr lang="en-US" altLang="zh-CN" sz="2800" b="1">
                <a:solidFill>
                  <a:schemeClr val="tx2"/>
                </a:solidFill>
                <a:latin typeface="Times New Roman" panose="02020603050405020304" pitchFamily="18" charset="0"/>
                <a:ea typeface="+mj-ea"/>
                <a:cs typeface="Times New Roman" panose="02020603050405020304" pitchFamily="18" charset="0"/>
              </a:rPr>
              <a:t>NFC</a:t>
            </a:r>
            <a:r>
              <a:rPr lang="zh-CN" altLang="en-US" sz="2800" b="1">
                <a:solidFill>
                  <a:schemeClr val="tx2"/>
                </a:solidFill>
                <a:latin typeface="Times New Roman" panose="02020603050405020304" pitchFamily="18" charset="0"/>
                <a:ea typeface="+mj-ea"/>
                <a:cs typeface="Times New Roman" panose="02020603050405020304" pitchFamily="18" charset="0"/>
              </a:rPr>
              <a:t>则在门禁、公交、手机支付等领域内发挥着巨大的作用。</a:t>
            </a:r>
          </a:p>
        </p:txBody>
      </p:sp>
    </p:spTree>
    <p:extLst>
      <p:ext uri="{BB962C8B-B14F-4D97-AF65-F5344CB8AC3E}">
        <p14:creationId xmlns:p14="http://schemas.microsoft.com/office/powerpoint/2010/main" val="147372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85822" y="404664"/>
            <a:ext cx="8568951" cy="6337632"/>
          </a:xfrm>
          <a:prstGeom prst="rect">
            <a:avLst/>
          </a:prstGeom>
        </p:spPr>
        <p:txBody>
          <a:bodyPr wrap="square">
            <a:spAutoFit/>
          </a:bodyPr>
          <a:lstStyle/>
          <a:p>
            <a:pPr lvl="0">
              <a:lnSpc>
                <a:spcPts val="4100"/>
              </a:lnSpc>
            </a:pPr>
            <a:r>
              <a:rPr lang="en-US" altLang="zh-CN" sz="3200" b="1" dirty="0">
                <a:solidFill>
                  <a:srgbClr val="FF0000"/>
                </a:solidFill>
                <a:latin typeface="+mn-ea"/>
                <a:cs typeface="Times New Roman" panose="02020603050405020304" pitchFamily="18" charset="0"/>
              </a:rPr>
              <a:t>(8</a:t>
            </a:r>
            <a:r>
              <a:rPr lang="en-US" altLang="zh-CN" sz="3200" b="1" dirty="0" smtClean="0">
                <a:solidFill>
                  <a:srgbClr val="FF0000"/>
                </a:solidFill>
                <a:latin typeface="+mn-ea"/>
                <a:cs typeface="Times New Roman" panose="02020603050405020304" pitchFamily="18" charset="0"/>
              </a:rPr>
              <a:t>)</a:t>
            </a:r>
            <a:r>
              <a:rPr lang="zh-CN" altLang="en-US" sz="3200" b="1" dirty="0">
                <a:solidFill>
                  <a:srgbClr val="FF0000"/>
                </a:solidFill>
                <a:latin typeface="+mn-ea"/>
                <a:cs typeface="Times New Roman" panose="02020603050405020304" pitchFamily="18" charset="0"/>
              </a:rPr>
              <a:t>无线收发芯片</a:t>
            </a:r>
            <a:r>
              <a:rPr lang="en-US" altLang="zh-CN" sz="3200" b="1" dirty="0" smtClean="0">
                <a:solidFill>
                  <a:srgbClr val="FF0000"/>
                </a:solidFill>
                <a:latin typeface="Times New Roman" panose="02020603050405020304" pitchFamily="18" charset="0"/>
                <a:cs typeface="Times New Roman" panose="02020603050405020304" pitchFamily="18" charset="0"/>
              </a:rPr>
              <a:t>nRF24L01</a:t>
            </a:r>
            <a:r>
              <a:rPr lang="zh-CN" altLang="en-US" sz="3200" b="1" dirty="0" smtClean="0">
                <a:solidFill>
                  <a:schemeClr val="tx2"/>
                </a:solidFill>
                <a:latin typeface="+mn-ea"/>
                <a:cs typeface="Times New Roman" panose="02020603050405020304" pitchFamily="18" charset="0"/>
              </a:rPr>
              <a:t> </a:t>
            </a:r>
            <a:endParaRPr lang="en-US" altLang="zh-CN" sz="3200" b="1" dirty="0" smtClean="0">
              <a:solidFill>
                <a:schemeClr val="tx2"/>
              </a:solidFill>
              <a:latin typeface="+mn-ea"/>
              <a:cs typeface="Times New Roman" panose="02020603050405020304" pitchFamily="18" charset="0"/>
            </a:endParaRPr>
          </a:p>
          <a:p>
            <a:pPr lvl="0">
              <a:lnSpc>
                <a:spcPts val="4100"/>
              </a:lnSpc>
            </a:pPr>
            <a:r>
              <a:rPr lang="en-US" altLang="zh-CN" sz="2800" b="1" dirty="0" smtClean="0">
                <a:solidFill>
                  <a:schemeClr val="tx2"/>
                </a:solidFill>
                <a:latin typeface="+mn-ea"/>
                <a:cs typeface="Times New Roman" panose="02020603050405020304" pitchFamily="18" charset="0"/>
              </a:rPr>
              <a:t>    </a:t>
            </a:r>
            <a:r>
              <a:rPr lang="en-US" altLang="zh-CN" sz="2800" b="1" dirty="0" smtClean="0">
                <a:solidFill>
                  <a:schemeClr val="tx2"/>
                </a:solidFill>
                <a:latin typeface="Times New Roman" panose="02020603050405020304" pitchFamily="18" charset="0"/>
                <a:cs typeface="Times New Roman" panose="02020603050405020304" pitchFamily="18" charset="0"/>
              </a:rPr>
              <a:t>nRF24L01</a:t>
            </a:r>
            <a:r>
              <a:rPr lang="zh-CN" altLang="en-US" sz="2800" b="1" dirty="0" smtClean="0">
                <a:solidFill>
                  <a:schemeClr val="tx2"/>
                </a:solidFill>
                <a:latin typeface="+mn-ea"/>
                <a:cs typeface="Times New Roman" panose="02020603050405020304" pitchFamily="18" charset="0"/>
              </a:rPr>
              <a:t>是</a:t>
            </a:r>
            <a:r>
              <a:rPr lang="zh-CN" altLang="en-US" sz="2800" b="1" dirty="0">
                <a:solidFill>
                  <a:schemeClr val="tx2"/>
                </a:solidFill>
                <a:latin typeface="+mn-ea"/>
                <a:cs typeface="Times New Roman" panose="02020603050405020304" pitchFamily="18" charset="0"/>
              </a:rPr>
              <a:t>一款工作在</a:t>
            </a:r>
            <a:r>
              <a:rPr lang="en-US" altLang="zh-CN" sz="2800" b="1" dirty="0" smtClean="0">
                <a:solidFill>
                  <a:schemeClr val="tx2"/>
                </a:solidFill>
                <a:latin typeface="Times New Roman" panose="02020603050405020304" pitchFamily="18" charset="0"/>
                <a:cs typeface="Times New Roman" panose="02020603050405020304" pitchFamily="18" charset="0"/>
              </a:rPr>
              <a:t>2.4</a:t>
            </a:r>
            <a:r>
              <a:rPr lang="en-US" altLang="zh-CN" sz="2800" b="1" dirty="0" smtClean="0">
                <a:solidFill>
                  <a:schemeClr val="tx2"/>
                </a:solidFill>
                <a:latin typeface="Times New Roman" panose="02020603050405020304" pitchFamily="18" charset="0"/>
                <a:cs typeface="Times New Roman" panose="02020603050405020304" pitchFamily="18" charset="0"/>
                <a:sym typeface="Symbol"/>
              </a:rPr>
              <a:t></a:t>
            </a:r>
            <a:r>
              <a:rPr lang="en-US" altLang="zh-CN" sz="2800" b="1" dirty="0" smtClean="0">
                <a:solidFill>
                  <a:schemeClr val="tx2"/>
                </a:solidFill>
                <a:latin typeface="Times New Roman" panose="02020603050405020304" pitchFamily="18" charset="0"/>
                <a:cs typeface="Times New Roman" panose="02020603050405020304" pitchFamily="18" charset="0"/>
              </a:rPr>
              <a:t>2.5GHz</a:t>
            </a:r>
            <a:r>
              <a:rPr lang="zh-CN" altLang="en-US" sz="2800" b="1" dirty="0" smtClean="0">
                <a:solidFill>
                  <a:schemeClr val="tx2"/>
                </a:solidFill>
                <a:latin typeface="+mn-ea"/>
                <a:cs typeface="Times New Roman" panose="02020603050405020304" pitchFamily="18" charset="0"/>
              </a:rPr>
              <a:t>世界</a:t>
            </a:r>
            <a:r>
              <a:rPr lang="zh-CN" altLang="en-US" sz="2800" b="1" dirty="0">
                <a:solidFill>
                  <a:schemeClr val="tx2"/>
                </a:solidFill>
                <a:latin typeface="+mn-ea"/>
                <a:cs typeface="Times New Roman" panose="02020603050405020304" pitchFamily="18" charset="0"/>
              </a:rPr>
              <a:t>通用</a:t>
            </a:r>
            <a:r>
              <a:rPr lang="en-US" altLang="zh-CN" sz="2800" b="1" dirty="0">
                <a:solidFill>
                  <a:schemeClr val="tx2"/>
                </a:solidFill>
                <a:latin typeface="Times New Roman" panose="02020603050405020304" pitchFamily="18" charset="0"/>
                <a:cs typeface="Times New Roman" panose="02020603050405020304" pitchFamily="18" charset="0"/>
              </a:rPr>
              <a:t>ISM</a:t>
            </a:r>
            <a:r>
              <a:rPr lang="en-US" altLang="zh-CN" sz="2800" b="1" dirty="0">
                <a:solidFill>
                  <a:schemeClr val="tx2"/>
                </a:solidFill>
                <a:latin typeface="+mn-ea"/>
                <a:cs typeface="Times New Roman" panose="02020603050405020304" pitchFamily="18" charset="0"/>
              </a:rPr>
              <a:t> </a:t>
            </a:r>
            <a:r>
              <a:rPr lang="zh-CN" altLang="en-US" sz="2800" b="1" dirty="0">
                <a:solidFill>
                  <a:schemeClr val="tx2"/>
                </a:solidFill>
                <a:latin typeface="+mn-ea"/>
                <a:cs typeface="Times New Roman" panose="02020603050405020304" pitchFamily="18" charset="0"/>
              </a:rPr>
              <a:t>频段的单片无线收发器芯片</a:t>
            </a:r>
            <a:r>
              <a:rPr lang="zh-CN" altLang="en-US" sz="2800" b="1" dirty="0" smtClean="0">
                <a:solidFill>
                  <a:schemeClr val="tx2"/>
                </a:solidFill>
                <a:latin typeface="+mn-ea"/>
                <a:cs typeface="Times New Roman" panose="02020603050405020304" pitchFamily="18" charset="0"/>
              </a:rPr>
              <a:t>。</a:t>
            </a:r>
            <a:endParaRPr lang="en-US" altLang="zh-CN" sz="2800" b="1" dirty="0" smtClean="0">
              <a:solidFill>
                <a:schemeClr val="tx2"/>
              </a:solidFill>
              <a:latin typeface="+mn-ea"/>
              <a:cs typeface="Times New Roman" panose="02020603050405020304" pitchFamily="18" charset="0"/>
            </a:endParaRPr>
          </a:p>
          <a:p>
            <a:pPr lvl="0">
              <a:lnSpc>
                <a:spcPts val="4100"/>
              </a:lnSpc>
              <a:spcBef>
                <a:spcPts val="1800"/>
              </a:spcBef>
            </a:pPr>
            <a:r>
              <a:rPr lang="zh-CN" altLang="en-US" sz="2800" b="1" dirty="0" smtClean="0">
                <a:solidFill>
                  <a:schemeClr val="tx2"/>
                </a:solidFill>
                <a:latin typeface="+mn-ea"/>
                <a:cs typeface="Times New Roman" panose="02020603050405020304" pitchFamily="18" charset="0"/>
              </a:rPr>
              <a:t>    无线</a:t>
            </a:r>
            <a:r>
              <a:rPr lang="zh-CN" altLang="en-US" sz="2800" b="1" dirty="0">
                <a:solidFill>
                  <a:schemeClr val="tx2"/>
                </a:solidFill>
                <a:latin typeface="+mn-ea"/>
                <a:cs typeface="Times New Roman" panose="02020603050405020304" pitchFamily="18" charset="0"/>
              </a:rPr>
              <a:t>收发器包括</a:t>
            </a:r>
            <a:r>
              <a:rPr lang="en-US" altLang="zh-CN" sz="2800" b="1" dirty="0" smtClean="0">
                <a:solidFill>
                  <a:schemeClr val="tx2"/>
                </a:solidFill>
                <a:latin typeface="+mn-ea"/>
                <a:cs typeface="Times New Roman" panose="02020603050405020304" pitchFamily="18" charset="0"/>
              </a:rPr>
              <a:t>:</a:t>
            </a:r>
          </a:p>
          <a:p>
            <a:pPr lvl="0">
              <a:lnSpc>
                <a:spcPts val="4100"/>
              </a:lnSpc>
            </a:pPr>
            <a:r>
              <a:rPr lang="zh-CN" altLang="en-US" sz="2800" b="1" smtClean="0">
                <a:solidFill>
                  <a:schemeClr val="tx2"/>
                </a:solidFill>
                <a:latin typeface="+mn-ea"/>
                <a:cs typeface="Times New Roman" panose="02020603050405020304" pitchFamily="18" charset="0"/>
              </a:rPr>
              <a:t>    </a:t>
            </a:r>
            <a:r>
              <a:rPr lang="zh-CN" altLang="en-US" sz="2800" b="1" smtClean="0">
                <a:solidFill>
                  <a:schemeClr val="tx2"/>
                </a:solidFill>
                <a:latin typeface="+mn-ea"/>
                <a:cs typeface="Times New Roman" panose="02020603050405020304" pitchFamily="18" charset="0"/>
                <a:sym typeface="Symbol"/>
              </a:rPr>
              <a:t></a:t>
            </a:r>
            <a:r>
              <a:rPr lang="zh-CN" altLang="en-US" sz="2800" b="1" smtClean="0">
                <a:solidFill>
                  <a:schemeClr val="tx2"/>
                </a:solidFill>
                <a:latin typeface="+mn-ea"/>
                <a:cs typeface="Times New Roman" panose="02020603050405020304" pitchFamily="18" charset="0"/>
              </a:rPr>
              <a:t>频率</a:t>
            </a:r>
            <a:r>
              <a:rPr lang="zh-CN" altLang="en-US" sz="2800" b="1" dirty="0" smtClean="0">
                <a:solidFill>
                  <a:schemeClr val="tx2"/>
                </a:solidFill>
                <a:latin typeface="+mn-ea"/>
                <a:cs typeface="Times New Roman" panose="02020603050405020304" pitchFamily="18" charset="0"/>
              </a:rPr>
              <a:t>发生器     </a:t>
            </a:r>
            <a:r>
              <a:rPr lang="zh-CN" altLang="en-US" sz="2800" b="1" dirty="0" smtClean="0">
                <a:solidFill>
                  <a:schemeClr val="tx2"/>
                </a:solidFill>
                <a:latin typeface="+mn-ea"/>
                <a:cs typeface="Times New Roman" panose="02020603050405020304" pitchFamily="18" charset="0"/>
                <a:sym typeface="Symbol"/>
              </a:rPr>
              <a:t></a:t>
            </a:r>
            <a:r>
              <a:rPr lang="zh-CN" altLang="en-US" sz="2800" b="1" dirty="0" smtClean="0">
                <a:solidFill>
                  <a:schemeClr val="tx2"/>
                </a:solidFill>
                <a:latin typeface="+mn-ea"/>
                <a:cs typeface="Times New Roman" panose="02020603050405020304" pitchFamily="18" charset="0"/>
              </a:rPr>
              <a:t>增强型模式控制器</a:t>
            </a:r>
            <a:endParaRPr lang="en-US" altLang="zh-CN" sz="2800" b="1" dirty="0" smtClean="0">
              <a:solidFill>
                <a:schemeClr val="tx2"/>
              </a:solidFill>
              <a:latin typeface="+mn-ea"/>
              <a:cs typeface="Times New Roman" panose="02020603050405020304" pitchFamily="18" charset="0"/>
            </a:endParaRPr>
          </a:p>
          <a:p>
            <a:pPr lvl="0">
              <a:lnSpc>
                <a:spcPts val="4100"/>
              </a:lnSpc>
            </a:pPr>
            <a:r>
              <a:rPr lang="zh-CN" altLang="en-US" sz="2800" b="1">
                <a:solidFill>
                  <a:schemeClr val="tx2"/>
                </a:solidFill>
                <a:latin typeface="+mn-ea"/>
                <a:cs typeface="Times New Roman" panose="02020603050405020304" pitchFamily="18" charset="0"/>
                <a:sym typeface="Symbol"/>
              </a:rPr>
              <a:t> </a:t>
            </a:r>
            <a:r>
              <a:rPr lang="zh-CN" altLang="en-US" sz="2800" b="1" smtClean="0">
                <a:solidFill>
                  <a:schemeClr val="tx2"/>
                </a:solidFill>
                <a:latin typeface="+mn-ea"/>
                <a:cs typeface="Times New Roman" panose="02020603050405020304" pitchFamily="18" charset="0"/>
                <a:sym typeface="Symbol"/>
              </a:rPr>
              <a:t>   </a:t>
            </a:r>
            <a:r>
              <a:rPr lang="zh-CN" altLang="en-US" sz="2800" b="1" smtClean="0">
                <a:solidFill>
                  <a:schemeClr val="tx2"/>
                </a:solidFill>
                <a:latin typeface="+mn-ea"/>
                <a:cs typeface="Times New Roman" panose="02020603050405020304" pitchFamily="18" charset="0"/>
              </a:rPr>
              <a:t>功率放大器     </a:t>
            </a:r>
            <a:r>
              <a:rPr lang="zh-CN" altLang="en-US" sz="2800" b="1" dirty="0" smtClean="0">
                <a:solidFill>
                  <a:schemeClr val="tx2"/>
                </a:solidFill>
                <a:latin typeface="+mn-ea"/>
                <a:cs typeface="Times New Roman" panose="02020603050405020304" pitchFamily="18" charset="0"/>
                <a:sym typeface="Symbol"/>
              </a:rPr>
              <a:t></a:t>
            </a:r>
            <a:r>
              <a:rPr lang="zh-CN" altLang="en-US" sz="2800" b="1" dirty="0" smtClean="0">
                <a:solidFill>
                  <a:schemeClr val="tx2"/>
                </a:solidFill>
                <a:latin typeface="+mn-ea"/>
                <a:cs typeface="Times New Roman" panose="02020603050405020304" pitchFamily="18" charset="0"/>
              </a:rPr>
              <a:t>晶体振荡器</a:t>
            </a:r>
            <a:endParaRPr lang="en-US" altLang="zh-CN" sz="2800" b="1" dirty="0" smtClean="0">
              <a:solidFill>
                <a:schemeClr val="tx2"/>
              </a:solidFill>
              <a:latin typeface="+mn-ea"/>
              <a:cs typeface="Times New Roman" panose="02020603050405020304" pitchFamily="18" charset="0"/>
            </a:endParaRPr>
          </a:p>
          <a:p>
            <a:pPr lvl="0">
              <a:lnSpc>
                <a:spcPts val="4100"/>
              </a:lnSpc>
            </a:pPr>
            <a:r>
              <a:rPr lang="zh-CN" altLang="en-US" sz="2800" b="1" dirty="0" smtClean="0">
                <a:solidFill>
                  <a:schemeClr val="tx2"/>
                </a:solidFill>
                <a:latin typeface="+mn-ea"/>
                <a:cs typeface="Times New Roman" panose="02020603050405020304" pitchFamily="18" charset="0"/>
                <a:sym typeface="Symbol"/>
              </a:rPr>
              <a:t>    </a:t>
            </a:r>
            <a:r>
              <a:rPr lang="zh-CN" altLang="en-US" sz="2800" b="1" dirty="0" smtClean="0">
                <a:solidFill>
                  <a:schemeClr val="tx2"/>
                </a:solidFill>
                <a:latin typeface="+mn-ea"/>
                <a:cs typeface="Times New Roman" panose="02020603050405020304" pitchFamily="18" charset="0"/>
              </a:rPr>
              <a:t>调制器         </a:t>
            </a:r>
            <a:r>
              <a:rPr lang="zh-CN" altLang="en-US" sz="2800" b="1" dirty="0" smtClean="0">
                <a:solidFill>
                  <a:schemeClr val="tx2"/>
                </a:solidFill>
                <a:latin typeface="+mn-ea"/>
                <a:cs typeface="Times New Roman" panose="02020603050405020304" pitchFamily="18" charset="0"/>
                <a:sym typeface="Symbol"/>
              </a:rPr>
              <a:t></a:t>
            </a:r>
            <a:r>
              <a:rPr lang="zh-CN" altLang="en-US" sz="2800" b="1" dirty="0" smtClean="0">
                <a:solidFill>
                  <a:schemeClr val="tx2"/>
                </a:solidFill>
                <a:latin typeface="+mn-ea"/>
                <a:cs typeface="Times New Roman" panose="02020603050405020304" pitchFamily="18" charset="0"/>
              </a:rPr>
              <a:t>解调器。</a:t>
            </a:r>
            <a:endParaRPr lang="en-US" altLang="zh-CN" sz="2800" b="1" dirty="0" smtClean="0">
              <a:solidFill>
                <a:schemeClr val="tx2"/>
              </a:solidFill>
              <a:latin typeface="+mn-ea"/>
              <a:cs typeface="Times New Roman" panose="02020603050405020304" pitchFamily="18" charset="0"/>
            </a:endParaRPr>
          </a:p>
          <a:p>
            <a:pPr lvl="0">
              <a:lnSpc>
                <a:spcPts val="4100"/>
              </a:lnSpc>
              <a:spcBef>
                <a:spcPts val="1800"/>
              </a:spcBef>
            </a:pPr>
            <a:r>
              <a:rPr lang="en-US" altLang="zh-CN" sz="2800" b="1" dirty="0" smtClean="0">
                <a:solidFill>
                  <a:schemeClr val="tx2"/>
                </a:solidFill>
                <a:latin typeface="Times New Roman" panose="02020603050405020304" pitchFamily="18" charset="0"/>
                <a:cs typeface="Times New Roman" panose="02020603050405020304" pitchFamily="18" charset="0"/>
              </a:rPr>
              <a:t>        SPI </a:t>
            </a:r>
            <a:r>
              <a:rPr lang="zh-CN" altLang="en-US" sz="2800" b="1" dirty="0" smtClean="0">
                <a:solidFill>
                  <a:schemeClr val="tx2"/>
                </a:solidFill>
                <a:latin typeface="+mn-ea"/>
                <a:cs typeface="Times New Roman" panose="02020603050405020304" pitchFamily="18" charset="0"/>
              </a:rPr>
              <a:t>接口可设置：</a:t>
            </a:r>
            <a:endParaRPr lang="en-US" altLang="zh-CN" sz="2800" b="1" dirty="0" smtClean="0">
              <a:solidFill>
                <a:schemeClr val="tx2"/>
              </a:solidFill>
              <a:latin typeface="+mn-ea"/>
              <a:cs typeface="Times New Roman" panose="02020603050405020304" pitchFamily="18" charset="0"/>
            </a:endParaRPr>
          </a:p>
          <a:p>
            <a:pPr lvl="0">
              <a:lnSpc>
                <a:spcPts val="4100"/>
              </a:lnSpc>
            </a:pPr>
            <a:r>
              <a:rPr lang="en-US" altLang="zh-CN" sz="2800" b="1" dirty="0">
                <a:solidFill>
                  <a:schemeClr val="tx2"/>
                </a:solidFill>
                <a:latin typeface="+mn-ea"/>
                <a:cs typeface="Times New Roman" panose="02020603050405020304" pitchFamily="18" charset="0"/>
              </a:rPr>
              <a:t> </a:t>
            </a:r>
            <a:r>
              <a:rPr lang="en-US" altLang="zh-CN" sz="2800" b="1" dirty="0" smtClean="0">
                <a:solidFill>
                  <a:schemeClr val="tx2"/>
                </a:solidFill>
                <a:latin typeface="+mn-ea"/>
                <a:cs typeface="Times New Roman" panose="02020603050405020304" pitchFamily="18" charset="0"/>
              </a:rPr>
              <a:t>   </a:t>
            </a:r>
            <a:r>
              <a:rPr lang="zh-CN" altLang="en-US" sz="3200" b="1" dirty="0" smtClean="0">
                <a:solidFill>
                  <a:schemeClr val="tx2"/>
                </a:solidFill>
                <a:latin typeface="+mn-ea"/>
                <a:cs typeface="Times New Roman" panose="02020603050405020304" pitchFamily="18" charset="0"/>
                <a:sym typeface="Symbol"/>
              </a:rPr>
              <a:t></a:t>
            </a:r>
            <a:r>
              <a:rPr lang="zh-CN" altLang="en-US" sz="2800" b="1" dirty="0" smtClean="0">
                <a:solidFill>
                  <a:schemeClr val="tx2"/>
                </a:solidFill>
                <a:latin typeface="+mn-ea"/>
                <a:cs typeface="Times New Roman" panose="02020603050405020304" pitchFamily="18" charset="0"/>
              </a:rPr>
              <a:t>输出功率</a:t>
            </a:r>
            <a:endParaRPr lang="en-US" altLang="zh-CN" sz="2800" b="1" dirty="0" smtClean="0">
              <a:solidFill>
                <a:schemeClr val="tx2"/>
              </a:solidFill>
              <a:latin typeface="+mn-ea"/>
              <a:cs typeface="Times New Roman" panose="02020603050405020304" pitchFamily="18" charset="0"/>
            </a:endParaRPr>
          </a:p>
          <a:p>
            <a:pPr lvl="0">
              <a:lnSpc>
                <a:spcPts val="4100"/>
              </a:lnSpc>
            </a:pPr>
            <a:r>
              <a:rPr lang="zh-CN" altLang="en-US" sz="2800" b="1" dirty="0" smtClean="0">
                <a:solidFill>
                  <a:schemeClr val="tx2"/>
                </a:solidFill>
                <a:latin typeface="+mn-ea"/>
                <a:cs typeface="Times New Roman" panose="02020603050405020304" pitchFamily="18" charset="0"/>
                <a:sym typeface="Symbol"/>
              </a:rPr>
              <a:t>    </a:t>
            </a:r>
            <a:r>
              <a:rPr lang="zh-CN" altLang="en-US" sz="2800" b="1" dirty="0" smtClean="0">
                <a:solidFill>
                  <a:schemeClr val="tx2"/>
                </a:solidFill>
                <a:latin typeface="+mn-ea"/>
                <a:cs typeface="Times New Roman" panose="02020603050405020304" pitchFamily="18" charset="0"/>
              </a:rPr>
              <a:t>频道选择</a:t>
            </a:r>
            <a:endParaRPr lang="en-US" altLang="zh-CN" sz="2800" b="1" dirty="0" smtClean="0">
              <a:solidFill>
                <a:schemeClr val="tx2"/>
              </a:solidFill>
              <a:latin typeface="+mn-ea"/>
              <a:cs typeface="Times New Roman" panose="02020603050405020304" pitchFamily="18" charset="0"/>
            </a:endParaRPr>
          </a:p>
          <a:p>
            <a:pPr lvl="0">
              <a:lnSpc>
                <a:spcPts val="4100"/>
              </a:lnSpc>
            </a:pPr>
            <a:r>
              <a:rPr lang="zh-CN" altLang="en-US" sz="2800" b="1" dirty="0" smtClean="0">
                <a:solidFill>
                  <a:schemeClr val="tx2"/>
                </a:solidFill>
                <a:latin typeface="+mn-ea"/>
                <a:cs typeface="Times New Roman" panose="02020603050405020304" pitchFamily="18" charset="0"/>
                <a:sym typeface="Symbol"/>
              </a:rPr>
              <a:t>    通信</a:t>
            </a:r>
            <a:r>
              <a:rPr lang="zh-CN" altLang="en-US" sz="2800" b="1" dirty="0" smtClean="0">
                <a:solidFill>
                  <a:schemeClr val="tx2"/>
                </a:solidFill>
                <a:latin typeface="+mn-ea"/>
                <a:cs typeface="Times New Roman" panose="02020603050405020304" pitchFamily="18" charset="0"/>
              </a:rPr>
              <a:t>协议</a:t>
            </a:r>
            <a:endParaRPr lang="en-US" altLang="zh-CN" sz="2800" b="1" dirty="0">
              <a:solidFill>
                <a:schemeClr val="tx2"/>
              </a:solidFill>
              <a:latin typeface="+mn-ea"/>
              <a:cs typeface="Times New Roman" panose="02020603050405020304" pitchFamily="18" charset="0"/>
            </a:endParaRPr>
          </a:p>
        </p:txBody>
      </p:sp>
    </p:spTree>
    <p:extLst>
      <p:ext uri="{BB962C8B-B14F-4D97-AF65-F5344CB8AC3E}">
        <p14:creationId xmlns:p14="http://schemas.microsoft.com/office/powerpoint/2010/main" val="22960422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568059" y="542091"/>
            <a:ext cx="6552728" cy="5945217"/>
          </a:xfrm>
          <a:prstGeom prst="rect">
            <a:avLst/>
          </a:prstGeom>
        </p:spPr>
        <p:txBody>
          <a:bodyPr wrap="square">
            <a:spAutoFit/>
          </a:bodyPr>
          <a:lstStyle/>
          <a:p>
            <a:r>
              <a:rPr lang="zh-CN" altLang="en-US" sz="3200" b="1" dirty="0">
                <a:solidFill>
                  <a:srgbClr val="FF0000"/>
                </a:solidFill>
                <a:latin typeface="Times New Roman" panose="02020603050405020304" pitchFamily="18" charset="0"/>
                <a:cs typeface="Times New Roman" panose="02020603050405020304" pitchFamily="18" charset="0"/>
              </a:rPr>
              <a:t>功能描述</a:t>
            </a:r>
            <a:r>
              <a:rPr lang="zh-CN" altLang="en-US" sz="3200" b="1" dirty="0">
                <a:solidFill>
                  <a:schemeClr val="tx2"/>
                </a:solidFill>
                <a:latin typeface="Times New Roman" panose="02020603050405020304" pitchFamily="18" charset="0"/>
                <a:cs typeface="Times New Roman" panose="02020603050405020304" pitchFamily="18" charset="0"/>
              </a:rPr>
              <a:t>：</a:t>
            </a:r>
          </a:p>
          <a:p>
            <a:pPr marL="715963" indent="-182563">
              <a:lnSpc>
                <a:spcPts val="3800"/>
              </a:lnSpc>
              <a:buFont typeface="Wingdings" panose="05000000000000000000" pitchFamily="2" charset="2"/>
              <a:buChar char="l"/>
            </a:pPr>
            <a:r>
              <a:rPr lang="zh-CN" altLang="en-US" sz="2800" b="1" smtClean="0">
                <a:solidFill>
                  <a:schemeClr val="tx2"/>
                </a:solidFill>
                <a:latin typeface="Times New Roman" panose="02020603050405020304" pitchFamily="18" charset="0"/>
                <a:cs typeface="Times New Roman" panose="02020603050405020304" pitchFamily="18" charset="0"/>
              </a:rPr>
              <a:t>真正</a:t>
            </a:r>
            <a:r>
              <a:rPr lang="zh-CN" altLang="en-US" sz="2800" b="1" dirty="0">
                <a:solidFill>
                  <a:schemeClr val="tx2"/>
                </a:solidFill>
                <a:latin typeface="Times New Roman" panose="02020603050405020304" pitchFamily="18" charset="0"/>
                <a:cs typeface="Times New Roman" panose="02020603050405020304" pitchFamily="18" charset="0"/>
              </a:rPr>
              <a:t>的</a:t>
            </a:r>
            <a:r>
              <a:rPr lang="en-US" altLang="zh-CN" sz="2800" b="1" dirty="0">
                <a:solidFill>
                  <a:schemeClr val="tx2"/>
                </a:solidFill>
                <a:latin typeface="Times New Roman" panose="02020603050405020304" pitchFamily="18" charset="0"/>
                <a:cs typeface="Times New Roman" panose="02020603050405020304" pitchFamily="18" charset="0"/>
              </a:rPr>
              <a:t>GFSK </a:t>
            </a:r>
            <a:r>
              <a:rPr lang="zh-CN" altLang="en-US" sz="2800" b="1" dirty="0">
                <a:solidFill>
                  <a:schemeClr val="tx2"/>
                </a:solidFill>
                <a:latin typeface="Times New Roman" panose="02020603050405020304" pitchFamily="18" charset="0"/>
                <a:cs typeface="Times New Roman" panose="02020603050405020304" pitchFamily="18" charset="0"/>
              </a:rPr>
              <a:t>单片式</a:t>
            </a:r>
            <a:r>
              <a:rPr lang="zh-CN" altLang="en-US" sz="2800" b="1">
                <a:solidFill>
                  <a:schemeClr val="tx2"/>
                </a:solidFill>
                <a:latin typeface="Times New Roman" panose="02020603050405020304" pitchFamily="18" charset="0"/>
                <a:cs typeface="Times New Roman" panose="02020603050405020304" pitchFamily="18" charset="0"/>
              </a:rPr>
              <a:t>收发</a:t>
            </a:r>
            <a:r>
              <a:rPr lang="zh-CN" altLang="en-US" sz="2800" b="1" smtClean="0">
                <a:solidFill>
                  <a:schemeClr val="tx2"/>
                </a:solidFill>
                <a:latin typeface="Times New Roman" panose="02020603050405020304" pitchFamily="18" charset="0"/>
                <a:cs typeface="Times New Roman" panose="02020603050405020304" pitchFamily="18" charset="0"/>
              </a:rPr>
              <a:t>芯片</a:t>
            </a:r>
            <a:endParaRPr lang="en-US" altLang="zh-CN" sz="2800" b="1" smtClean="0">
              <a:solidFill>
                <a:schemeClr val="tx2"/>
              </a:solidFill>
              <a:latin typeface="Times New Roman" panose="02020603050405020304" pitchFamily="18" charset="0"/>
              <a:cs typeface="Times New Roman" panose="02020603050405020304" pitchFamily="18" charset="0"/>
            </a:endParaRPr>
          </a:p>
          <a:p>
            <a:pPr marL="715963" indent="-182563">
              <a:lnSpc>
                <a:spcPts val="3800"/>
              </a:lnSpc>
              <a:buFont typeface="Wingdings" panose="05000000000000000000" pitchFamily="2" charset="2"/>
              <a:buChar char="l"/>
            </a:pPr>
            <a:r>
              <a:rPr lang="zh-CN" altLang="en-US" sz="2800" b="1" smtClean="0">
                <a:solidFill>
                  <a:schemeClr val="tx2"/>
                </a:solidFill>
                <a:latin typeface="Times New Roman" panose="02020603050405020304" pitchFamily="18" charset="0"/>
                <a:cs typeface="Times New Roman" panose="02020603050405020304" pitchFamily="18" charset="0"/>
              </a:rPr>
              <a:t>增强型</a:t>
            </a:r>
            <a:r>
              <a:rPr lang="en-US" altLang="zh-CN" sz="2800" b="1" err="1">
                <a:solidFill>
                  <a:schemeClr val="accent6">
                    <a:lumMod val="75000"/>
                  </a:schemeClr>
                </a:solidFill>
                <a:latin typeface="Times New Roman" panose="02020603050405020304" pitchFamily="18" charset="0"/>
                <a:cs typeface="Times New Roman" panose="02020603050405020304" pitchFamily="18" charset="0"/>
              </a:rPr>
              <a:t>ShockBurst</a:t>
            </a:r>
            <a:r>
              <a:rPr lang="en-US" altLang="zh-CN" sz="2800" b="1" baseline="30000" err="1">
                <a:solidFill>
                  <a:schemeClr val="accent6">
                    <a:lumMod val="75000"/>
                  </a:schemeClr>
                </a:solidFill>
                <a:latin typeface="Times New Roman" panose="02020603050405020304" pitchFamily="18" charset="0"/>
                <a:cs typeface="Times New Roman" panose="02020603050405020304" pitchFamily="18" charset="0"/>
              </a:rPr>
              <a:t>TM</a:t>
            </a:r>
            <a:r>
              <a:rPr lang="en-US" altLang="zh-CN" sz="2800" b="1" baseline="30000">
                <a:solidFill>
                  <a:schemeClr val="tx2"/>
                </a:solidFill>
                <a:latin typeface="Times New Roman" panose="02020603050405020304" pitchFamily="18" charset="0"/>
                <a:cs typeface="Times New Roman" panose="02020603050405020304" pitchFamily="18" charset="0"/>
              </a:rPr>
              <a:t> </a:t>
            </a:r>
            <a:r>
              <a:rPr lang="zh-CN" altLang="en-US" sz="2800" b="1" smtClean="0">
                <a:solidFill>
                  <a:schemeClr val="tx2"/>
                </a:solidFill>
                <a:latin typeface="Times New Roman" panose="02020603050405020304" pitchFamily="18" charset="0"/>
                <a:cs typeface="Times New Roman" panose="02020603050405020304" pitchFamily="18" charset="0"/>
              </a:rPr>
              <a:t>功能</a:t>
            </a:r>
            <a:endParaRPr lang="en-US" altLang="zh-CN" sz="2800" b="1" smtClean="0">
              <a:solidFill>
                <a:schemeClr val="tx2"/>
              </a:solidFill>
              <a:latin typeface="Times New Roman" panose="02020603050405020304" pitchFamily="18" charset="0"/>
              <a:cs typeface="Times New Roman" panose="02020603050405020304" pitchFamily="18" charset="0"/>
            </a:endParaRPr>
          </a:p>
          <a:p>
            <a:pPr marL="715963" indent="-182563">
              <a:lnSpc>
                <a:spcPts val="3800"/>
              </a:lnSpc>
              <a:buFont typeface="Wingdings" panose="05000000000000000000" pitchFamily="2" charset="2"/>
              <a:buChar char="l"/>
            </a:pPr>
            <a:r>
              <a:rPr lang="zh-CN" altLang="en-US" sz="2800" b="1" smtClean="0">
                <a:solidFill>
                  <a:schemeClr val="tx2"/>
                </a:solidFill>
                <a:latin typeface="Times New Roman" panose="02020603050405020304" pitchFamily="18" charset="0"/>
                <a:cs typeface="Times New Roman" panose="02020603050405020304" pitchFamily="18" charset="0"/>
              </a:rPr>
              <a:t>自动应答</a:t>
            </a:r>
            <a:r>
              <a:rPr lang="zh-CN" altLang="en-US" sz="2800" b="1" dirty="0">
                <a:solidFill>
                  <a:schemeClr val="tx2"/>
                </a:solidFill>
                <a:latin typeface="Times New Roman" panose="02020603050405020304" pitchFamily="18" charset="0"/>
                <a:cs typeface="Times New Roman" panose="02020603050405020304" pitchFamily="18" charset="0"/>
              </a:rPr>
              <a:t>及自动</a:t>
            </a:r>
            <a:r>
              <a:rPr lang="zh-CN" altLang="en-US" sz="2800" b="1">
                <a:solidFill>
                  <a:schemeClr val="tx2"/>
                </a:solidFill>
                <a:latin typeface="Times New Roman" panose="02020603050405020304" pitchFamily="18" charset="0"/>
                <a:cs typeface="Times New Roman" panose="02020603050405020304" pitchFamily="18" charset="0"/>
              </a:rPr>
              <a:t>重发</a:t>
            </a:r>
            <a:r>
              <a:rPr lang="zh-CN" altLang="en-US" sz="2800" b="1" smtClean="0">
                <a:solidFill>
                  <a:schemeClr val="tx2"/>
                </a:solidFill>
                <a:latin typeface="Times New Roman" panose="02020603050405020304" pitchFamily="18" charset="0"/>
                <a:cs typeface="Times New Roman" panose="02020603050405020304" pitchFamily="18" charset="0"/>
              </a:rPr>
              <a:t>功能</a:t>
            </a:r>
            <a:endParaRPr lang="en-US" altLang="zh-CN" sz="2800" b="1" smtClean="0">
              <a:solidFill>
                <a:schemeClr val="tx2"/>
              </a:solidFill>
              <a:latin typeface="Times New Roman" panose="02020603050405020304" pitchFamily="18" charset="0"/>
              <a:cs typeface="Times New Roman" panose="02020603050405020304" pitchFamily="18" charset="0"/>
            </a:endParaRPr>
          </a:p>
          <a:p>
            <a:pPr marL="715963" indent="-182563">
              <a:lnSpc>
                <a:spcPts val="3800"/>
              </a:lnSpc>
              <a:buFont typeface="Wingdings" panose="05000000000000000000" pitchFamily="2" charset="2"/>
              <a:buChar char="l"/>
            </a:pPr>
            <a:r>
              <a:rPr lang="zh-CN" altLang="en-US" sz="2800" b="1" smtClean="0">
                <a:solidFill>
                  <a:schemeClr val="tx2"/>
                </a:solidFill>
                <a:latin typeface="Times New Roman" panose="02020603050405020304" pitchFamily="18" charset="0"/>
                <a:cs typeface="Times New Roman" panose="02020603050405020304" pitchFamily="18" charset="0"/>
              </a:rPr>
              <a:t>地址</a:t>
            </a:r>
            <a:r>
              <a:rPr lang="zh-CN" altLang="en-US" sz="2800" b="1" dirty="0">
                <a:solidFill>
                  <a:schemeClr val="tx2"/>
                </a:solidFill>
                <a:latin typeface="Times New Roman" panose="02020603050405020304" pitchFamily="18" charset="0"/>
                <a:cs typeface="Times New Roman" panose="02020603050405020304" pitchFamily="18" charset="0"/>
              </a:rPr>
              <a:t>及</a:t>
            </a:r>
            <a:r>
              <a:rPr lang="en-US" altLang="zh-CN" sz="2800" b="1" dirty="0">
                <a:solidFill>
                  <a:schemeClr val="tx2"/>
                </a:solidFill>
                <a:latin typeface="Times New Roman" panose="02020603050405020304" pitchFamily="18" charset="0"/>
                <a:cs typeface="Times New Roman" panose="02020603050405020304" pitchFamily="18" charset="0"/>
              </a:rPr>
              <a:t>CRC </a:t>
            </a:r>
            <a:r>
              <a:rPr lang="zh-CN" altLang="en-US" sz="2800" b="1">
                <a:solidFill>
                  <a:schemeClr val="tx2"/>
                </a:solidFill>
                <a:latin typeface="Times New Roman" panose="02020603050405020304" pitchFamily="18" charset="0"/>
                <a:cs typeface="Times New Roman" panose="02020603050405020304" pitchFamily="18" charset="0"/>
              </a:rPr>
              <a:t>检验</a:t>
            </a:r>
            <a:r>
              <a:rPr lang="zh-CN" altLang="en-US" sz="2800" b="1" smtClean="0">
                <a:solidFill>
                  <a:schemeClr val="tx2"/>
                </a:solidFill>
                <a:latin typeface="Times New Roman" panose="02020603050405020304" pitchFamily="18" charset="0"/>
                <a:cs typeface="Times New Roman" panose="02020603050405020304" pitchFamily="18" charset="0"/>
              </a:rPr>
              <a:t>功能</a:t>
            </a:r>
            <a:endParaRPr lang="en-US" altLang="zh-CN" sz="2800" b="1" smtClean="0">
              <a:solidFill>
                <a:schemeClr val="tx2"/>
              </a:solidFill>
              <a:latin typeface="Times New Roman" panose="02020603050405020304" pitchFamily="18" charset="0"/>
              <a:cs typeface="Times New Roman" panose="02020603050405020304" pitchFamily="18" charset="0"/>
            </a:endParaRPr>
          </a:p>
          <a:p>
            <a:pPr marL="715963" indent="-182563">
              <a:lnSpc>
                <a:spcPts val="3800"/>
              </a:lnSpc>
              <a:buFont typeface="Wingdings" panose="05000000000000000000" pitchFamily="2" charset="2"/>
              <a:buChar char="l"/>
            </a:pPr>
            <a:r>
              <a:rPr lang="zh-CN" altLang="en-US" sz="2800" b="1" smtClean="0">
                <a:solidFill>
                  <a:schemeClr val="tx2"/>
                </a:solidFill>
                <a:latin typeface="Times New Roman" panose="02020603050405020304" pitchFamily="18" charset="0"/>
                <a:cs typeface="Times New Roman" panose="02020603050405020304" pitchFamily="18" charset="0"/>
              </a:rPr>
              <a:t>无线</a:t>
            </a:r>
            <a:r>
              <a:rPr lang="zh-CN" altLang="en-US" sz="2800" b="1" dirty="0">
                <a:solidFill>
                  <a:schemeClr val="tx2"/>
                </a:solidFill>
                <a:latin typeface="Times New Roman" panose="02020603050405020304" pitchFamily="18" charset="0"/>
                <a:cs typeface="Times New Roman" panose="02020603050405020304" pitchFamily="18" charset="0"/>
              </a:rPr>
              <a:t>速率： </a:t>
            </a:r>
            <a:r>
              <a:rPr lang="en-US" altLang="zh-CN" sz="2800" b="1" dirty="0">
                <a:solidFill>
                  <a:schemeClr val="tx2"/>
                </a:solidFill>
                <a:latin typeface="Times New Roman" panose="02020603050405020304" pitchFamily="18" charset="0"/>
                <a:cs typeface="Times New Roman" panose="02020603050405020304" pitchFamily="18" charset="0"/>
              </a:rPr>
              <a:t>1 </a:t>
            </a:r>
            <a:r>
              <a:rPr lang="zh-CN" altLang="en-US" sz="2800" b="1">
                <a:solidFill>
                  <a:schemeClr val="tx2"/>
                </a:solidFill>
                <a:latin typeface="Times New Roman" panose="02020603050405020304" pitchFamily="18" charset="0"/>
                <a:cs typeface="Times New Roman" panose="02020603050405020304" pitchFamily="18" charset="0"/>
              </a:rPr>
              <a:t>或</a:t>
            </a:r>
            <a:r>
              <a:rPr lang="en-US" altLang="zh-CN" sz="2800" b="1" smtClean="0">
                <a:solidFill>
                  <a:schemeClr val="tx2"/>
                </a:solidFill>
                <a:latin typeface="Times New Roman" panose="02020603050405020304" pitchFamily="18" charset="0"/>
                <a:cs typeface="Times New Roman" panose="02020603050405020304" pitchFamily="18" charset="0"/>
              </a:rPr>
              <a:t>2Mbps</a:t>
            </a:r>
          </a:p>
          <a:p>
            <a:pPr marL="715963" indent="-182563">
              <a:lnSpc>
                <a:spcPts val="3800"/>
              </a:lnSpc>
              <a:buFont typeface="Wingdings" panose="05000000000000000000" pitchFamily="2" charset="2"/>
              <a:buChar char="l"/>
            </a:pPr>
            <a:r>
              <a:rPr lang="en-US" altLang="zh-CN" sz="2800" b="1" smtClean="0">
                <a:solidFill>
                  <a:schemeClr val="tx2"/>
                </a:solidFill>
                <a:latin typeface="Times New Roman" panose="02020603050405020304" pitchFamily="18" charset="0"/>
                <a:cs typeface="Times New Roman" panose="02020603050405020304" pitchFamily="18" charset="0"/>
              </a:rPr>
              <a:t>SPI </a:t>
            </a:r>
            <a:r>
              <a:rPr lang="zh-CN" altLang="en-US" sz="2800" b="1" smtClean="0">
                <a:solidFill>
                  <a:schemeClr val="tx2"/>
                </a:solidFill>
                <a:latin typeface="Times New Roman" panose="02020603050405020304" pitchFamily="18" charset="0"/>
                <a:cs typeface="Times New Roman" panose="02020603050405020304" pitchFamily="18" charset="0"/>
              </a:rPr>
              <a:t>接口，速率</a:t>
            </a:r>
            <a:r>
              <a:rPr lang="zh-CN" altLang="en-US" sz="2800" b="1">
                <a:solidFill>
                  <a:schemeClr val="tx2"/>
                </a:solidFill>
                <a:latin typeface="Times New Roman" panose="02020603050405020304" pitchFamily="18" charset="0"/>
                <a:cs typeface="Times New Roman" panose="02020603050405020304" pitchFamily="18" charset="0"/>
              </a:rPr>
              <a:t>：</a:t>
            </a:r>
            <a:r>
              <a:rPr lang="en-US" altLang="zh-CN" sz="2800" b="1" smtClean="0">
                <a:solidFill>
                  <a:schemeClr val="tx2"/>
                </a:solidFill>
                <a:latin typeface="Times New Roman" panose="02020603050405020304" pitchFamily="18" charset="0"/>
                <a:cs typeface="Times New Roman" panose="02020603050405020304" pitchFamily="18" charset="0"/>
              </a:rPr>
              <a:t>0~8Mbps</a:t>
            </a:r>
          </a:p>
          <a:p>
            <a:pPr marL="715963" indent="-182563">
              <a:lnSpc>
                <a:spcPts val="3800"/>
              </a:lnSpc>
              <a:buFont typeface="Wingdings" panose="05000000000000000000" pitchFamily="2" charset="2"/>
              <a:buChar char="l"/>
            </a:pPr>
            <a:r>
              <a:rPr lang="en-US" altLang="zh-CN" sz="2800" b="1" smtClean="0">
                <a:solidFill>
                  <a:schemeClr val="tx2"/>
                </a:solidFill>
                <a:latin typeface="Times New Roman" panose="02020603050405020304" pitchFamily="18" charset="0"/>
                <a:cs typeface="Times New Roman" panose="02020603050405020304" pitchFamily="18" charset="0"/>
              </a:rPr>
              <a:t>125 </a:t>
            </a:r>
            <a:r>
              <a:rPr lang="zh-CN" altLang="en-US" sz="2800" b="1" dirty="0">
                <a:solidFill>
                  <a:schemeClr val="tx2"/>
                </a:solidFill>
                <a:latin typeface="Times New Roman" panose="02020603050405020304" pitchFamily="18" charset="0"/>
                <a:cs typeface="Times New Roman" panose="02020603050405020304" pitchFamily="18" charset="0"/>
              </a:rPr>
              <a:t>个可选</a:t>
            </a:r>
            <a:r>
              <a:rPr lang="zh-CN" altLang="en-US" sz="2800" b="1">
                <a:solidFill>
                  <a:schemeClr val="tx2"/>
                </a:solidFill>
                <a:latin typeface="Times New Roman" panose="02020603050405020304" pitchFamily="18" charset="0"/>
                <a:cs typeface="Times New Roman" panose="02020603050405020304" pitchFamily="18" charset="0"/>
              </a:rPr>
              <a:t>工作</a:t>
            </a:r>
            <a:r>
              <a:rPr lang="zh-CN" altLang="en-US" sz="2800" b="1" smtClean="0">
                <a:solidFill>
                  <a:schemeClr val="tx2"/>
                </a:solidFill>
                <a:latin typeface="Times New Roman" panose="02020603050405020304" pitchFamily="18" charset="0"/>
                <a:cs typeface="Times New Roman" panose="02020603050405020304" pitchFamily="18" charset="0"/>
              </a:rPr>
              <a:t>频道</a:t>
            </a:r>
            <a:endParaRPr lang="en-US" altLang="zh-CN" sz="2800" b="1" smtClean="0">
              <a:solidFill>
                <a:schemeClr val="tx2"/>
              </a:solidFill>
              <a:latin typeface="Times New Roman" panose="02020603050405020304" pitchFamily="18" charset="0"/>
              <a:cs typeface="Times New Roman" panose="02020603050405020304" pitchFamily="18" charset="0"/>
            </a:endParaRPr>
          </a:p>
          <a:p>
            <a:pPr marL="715963" indent="-182563">
              <a:lnSpc>
                <a:spcPts val="3800"/>
              </a:lnSpc>
              <a:buFont typeface="Wingdings" panose="05000000000000000000" pitchFamily="2" charset="2"/>
              <a:buChar char="l"/>
            </a:pPr>
            <a:r>
              <a:rPr lang="zh-CN" altLang="en-US" sz="2800" b="1" smtClean="0">
                <a:solidFill>
                  <a:schemeClr val="tx2"/>
                </a:solidFill>
                <a:latin typeface="Times New Roman" panose="02020603050405020304" pitchFamily="18" charset="0"/>
                <a:cs typeface="Times New Roman" panose="02020603050405020304" pitchFamily="18" charset="0"/>
              </a:rPr>
              <a:t>很</a:t>
            </a:r>
            <a:r>
              <a:rPr lang="zh-CN" altLang="en-US" sz="2800" b="1" dirty="0">
                <a:solidFill>
                  <a:schemeClr val="tx2"/>
                </a:solidFill>
                <a:latin typeface="Times New Roman" panose="02020603050405020304" pitchFamily="18" charset="0"/>
                <a:cs typeface="Times New Roman" panose="02020603050405020304" pitchFamily="18" charset="0"/>
              </a:rPr>
              <a:t>短的频道切换时间，可用于</a:t>
            </a:r>
            <a:r>
              <a:rPr lang="zh-CN" altLang="en-US" sz="2800" b="1">
                <a:solidFill>
                  <a:schemeClr val="tx2"/>
                </a:solidFill>
                <a:latin typeface="Times New Roman" panose="02020603050405020304" pitchFamily="18" charset="0"/>
                <a:cs typeface="Times New Roman" panose="02020603050405020304" pitchFamily="18" charset="0"/>
              </a:rPr>
              <a:t>跳</a:t>
            </a:r>
            <a:r>
              <a:rPr lang="zh-CN" altLang="en-US" sz="2800" b="1" smtClean="0">
                <a:solidFill>
                  <a:schemeClr val="tx2"/>
                </a:solidFill>
                <a:latin typeface="Times New Roman" panose="02020603050405020304" pitchFamily="18" charset="0"/>
                <a:cs typeface="Times New Roman" panose="02020603050405020304" pitchFamily="18" charset="0"/>
              </a:rPr>
              <a:t>频</a:t>
            </a:r>
            <a:endParaRPr lang="en-US" altLang="zh-CN" sz="2800" b="1" smtClean="0">
              <a:solidFill>
                <a:schemeClr val="tx2"/>
              </a:solidFill>
              <a:latin typeface="Times New Roman" panose="02020603050405020304" pitchFamily="18" charset="0"/>
              <a:cs typeface="Times New Roman" panose="02020603050405020304" pitchFamily="18" charset="0"/>
            </a:endParaRPr>
          </a:p>
          <a:p>
            <a:pPr marL="715963" indent="-182563">
              <a:lnSpc>
                <a:spcPts val="3800"/>
              </a:lnSpc>
              <a:buFont typeface="Wingdings" panose="05000000000000000000" pitchFamily="2" charset="2"/>
              <a:buChar char="l"/>
            </a:pPr>
            <a:r>
              <a:rPr lang="en-US" altLang="zh-CN" sz="2800" b="1" smtClean="0">
                <a:solidFill>
                  <a:schemeClr val="tx2"/>
                </a:solidFill>
                <a:latin typeface="Times New Roman" panose="02020603050405020304" pitchFamily="18" charset="0"/>
                <a:cs typeface="Times New Roman" panose="02020603050405020304" pitchFamily="18" charset="0"/>
              </a:rPr>
              <a:t>I/O </a:t>
            </a:r>
            <a:r>
              <a:rPr lang="zh-CN" altLang="en-US" sz="2800" b="1" dirty="0">
                <a:solidFill>
                  <a:schemeClr val="tx2"/>
                </a:solidFill>
                <a:latin typeface="Times New Roman" panose="02020603050405020304" pitchFamily="18" charset="0"/>
                <a:cs typeface="Times New Roman" panose="02020603050405020304" pitchFamily="18" charset="0"/>
              </a:rPr>
              <a:t>可接受</a:t>
            </a:r>
            <a:r>
              <a:rPr lang="en-US" altLang="zh-CN" sz="2800" b="1" dirty="0">
                <a:solidFill>
                  <a:schemeClr val="tx2"/>
                </a:solidFill>
                <a:latin typeface="Times New Roman" panose="02020603050405020304" pitchFamily="18" charset="0"/>
                <a:cs typeface="Times New Roman" panose="02020603050405020304" pitchFamily="18" charset="0"/>
              </a:rPr>
              <a:t>5V </a:t>
            </a:r>
            <a:r>
              <a:rPr lang="zh-CN" altLang="en-US" sz="2800" b="1" dirty="0">
                <a:solidFill>
                  <a:schemeClr val="tx2"/>
                </a:solidFill>
                <a:latin typeface="Times New Roman" panose="02020603050405020304" pitchFamily="18" charset="0"/>
                <a:cs typeface="Times New Roman" panose="02020603050405020304" pitchFamily="18" charset="0"/>
              </a:rPr>
              <a:t>电平</a:t>
            </a:r>
            <a:r>
              <a:rPr lang="zh-CN" altLang="en-US" sz="2800" b="1">
                <a:solidFill>
                  <a:schemeClr val="tx2"/>
                </a:solidFill>
                <a:latin typeface="Times New Roman" panose="02020603050405020304" pitchFamily="18" charset="0"/>
                <a:cs typeface="Times New Roman" panose="02020603050405020304" pitchFamily="18" charset="0"/>
              </a:rPr>
              <a:t>的</a:t>
            </a:r>
            <a:r>
              <a:rPr lang="zh-CN" altLang="en-US" sz="2800" b="1" smtClean="0">
                <a:solidFill>
                  <a:schemeClr val="tx2"/>
                </a:solidFill>
                <a:latin typeface="Times New Roman" panose="02020603050405020304" pitchFamily="18" charset="0"/>
                <a:cs typeface="Times New Roman" panose="02020603050405020304" pitchFamily="18" charset="0"/>
              </a:rPr>
              <a:t>输入</a:t>
            </a:r>
            <a:endParaRPr lang="en-US" altLang="zh-CN" sz="2800" b="1" smtClean="0">
              <a:solidFill>
                <a:schemeClr val="tx2"/>
              </a:solidFill>
              <a:latin typeface="Times New Roman" panose="02020603050405020304" pitchFamily="18" charset="0"/>
              <a:cs typeface="Times New Roman" panose="02020603050405020304" pitchFamily="18" charset="0"/>
            </a:endParaRPr>
          </a:p>
          <a:p>
            <a:pPr marL="715963" indent="-182563">
              <a:lnSpc>
                <a:spcPts val="3800"/>
              </a:lnSpc>
              <a:buFont typeface="Wingdings" panose="05000000000000000000" pitchFamily="2" charset="2"/>
              <a:buChar char="l"/>
            </a:pPr>
            <a:r>
              <a:rPr lang="zh-CN" altLang="en-US" sz="2800" b="1" smtClean="0">
                <a:solidFill>
                  <a:schemeClr val="tx2"/>
                </a:solidFill>
                <a:latin typeface="Times New Roman" panose="02020603050405020304" pitchFamily="18" charset="0"/>
                <a:cs typeface="Times New Roman" panose="02020603050405020304" pitchFamily="18" charset="0"/>
              </a:rPr>
              <a:t>低</a:t>
            </a:r>
            <a:r>
              <a:rPr lang="zh-CN" altLang="en-US" sz="2800" b="1" dirty="0">
                <a:solidFill>
                  <a:schemeClr val="tx2"/>
                </a:solidFill>
                <a:latin typeface="Times New Roman" panose="02020603050405020304" pitchFamily="18" charset="0"/>
                <a:cs typeface="Times New Roman" panose="02020603050405020304" pitchFamily="18" charset="0"/>
              </a:rPr>
              <a:t>工作电压</a:t>
            </a:r>
            <a:r>
              <a:rPr lang="zh-CN" altLang="en-US" sz="2800" b="1">
                <a:solidFill>
                  <a:schemeClr val="tx2"/>
                </a:solidFill>
                <a:latin typeface="Times New Roman" panose="02020603050405020304" pitchFamily="18" charset="0"/>
                <a:cs typeface="Times New Roman" panose="02020603050405020304" pitchFamily="18" charset="0"/>
              </a:rPr>
              <a:t>：</a:t>
            </a:r>
            <a:r>
              <a:rPr lang="en-US" altLang="zh-CN" sz="2800" b="1" smtClean="0">
                <a:solidFill>
                  <a:schemeClr val="tx2"/>
                </a:solidFill>
                <a:latin typeface="Times New Roman" panose="02020603050405020304" pitchFamily="18" charset="0"/>
                <a:cs typeface="Times New Roman" panose="02020603050405020304" pitchFamily="18" charset="0"/>
              </a:rPr>
              <a:t>1.9~3.6V</a:t>
            </a:r>
          </a:p>
          <a:p>
            <a:pPr marL="715963" indent="-182563">
              <a:lnSpc>
                <a:spcPts val="3800"/>
              </a:lnSpc>
              <a:buFont typeface="Wingdings" panose="05000000000000000000" pitchFamily="2" charset="2"/>
              <a:buChar char="l"/>
            </a:pPr>
            <a:r>
              <a:rPr lang="zh-CN" altLang="en-US" sz="2800" b="1" smtClean="0">
                <a:solidFill>
                  <a:schemeClr val="tx2"/>
                </a:solidFill>
                <a:latin typeface="Times New Roman" panose="02020603050405020304" pitchFamily="18" charset="0"/>
                <a:cs typeface="Times New Roman" panose="02020603050405020304" pitchFamily="18" charset="0"/>
              </a:rPr>
              <a:t>传输</a:t>
            </a:r>
            <a:r>
              <a:rPr lang="zh-CN" altLang="en-US" sz="2800" b="1" dirty="0" smtClean="0">
                <a:solidFill>
                  <a:schemeClr val="tx2"/>
                </a:solidFill>
                <a:latin typeface="Times New Roman" panose="02020603050405020304" pitchFamily="18" charset="0"/>
                <a:cs typeface="Times New Roman" panose="02020603050405020304" pitchFamily="18" charset="0"/>
              </a:rPr>
              <a:t>距离：</a:t>
            </a:r>
            <a:r>
              <a:rPr lang="en-US" altLang="zh-CN" sz="2800" b="1" dirty="0" smtClean="0">
                <a:solidFill>
                  <a:schemeClr val="tx2"/>
                </a:solidFill>
                <a:latin typeface="Times New Roman" panose="02020603050405020304" pitchFamily="18" charset="0"/>
                <a:cs typeface="Times New Roman" panose="02020603050405020304" pitchFamily="18" charset="0"/>
              </a:rPr>
              <a:t>100~1000m</a:t>
            </a:r>
            <a:endParaRPr lang="zh-CN" altLang="en-US" sz="28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40537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36415" y="203636"/>
            <a:ext cx="8568951" cy="3477875"/>
          </a:xfrm>
          <a:prstGeom prst="rect">
            <a:avLst/>
          </a:prstGeom>
        </p:spPr>
        <p:txBody>
          <a:bodyPr wrap="square">
            <a:spAutoFit/>
          </a:bodyPr>
          <a:lstStyle/>
          <a:p>
            <a:pPr lvl="0">
              <a:lnSpc>
                <a:spcPts val="4000"/>
              </a:lnSpc>
            </a:pPr>
            <a:r>
              <a:rPr lang="en-US" altLang="zh-CN" sz="2800" b="1" dirty="0" smtClean="0">
                <a:solidFill>
                  <a:srgbClr val="FF0000"/>
                </a:solidFill>
                <a:latin typeface="Times New Roman" panose="02020603050405020304" pitchFamily="18" charset="0"/>
                <a:cs typeface="Times New Roman" panose="02020603050405020304" pitchFamily="18" charset="0"/>
              </a:rPr>
              <a:t>SPI</a:t>
            </a:r>
            <a:r>
              <a:rPr lang="zh-CN" altLang="en-US" sz="2800" b="1" dirty="0" smtClean="0">
                <a:solidFill>
                  <a:srgbClr val="FF0000"/>
                </a:solidFill>
                <a:latin typeface="Times New Roman" panose="02020603050405020304" pitchFamily="18" charset="0"/>
                <a:cs typeface="Times New Roman" panose="02020603050405020304" pitchFamily="18" charset="0"/>
              </a:rPr>
              <a:t>接口和</a:t>
            </a:r>
            <a:r>
              <a:rPr lang="en-US" altLang="zh-CN" sz="2800" b="1" dirty="0" smtClean="0">
                <a:solidFill>
                  <a:srgbClr val="FF0000"/>
                </a:solidFill>
                <a:latin typeface="Times New Roman" panose="02020603050405020304" pitchFamily="18" charset="0"/>
                <a:cs typeface="Times New Roman" panose="02020603050405020304" pitchFamily="18" charset="0"/>
              </a:rPr>
              <a:t>USB</a:t>
            </a:r>
            <a:r>
              <a:rPr lang="zh-CN" altLang="en-US" sz="2800" b="1" dirty="0" smtClean="0">
                <a:solidFill>
                  <a:srgbClr val="FF0000"/>
                </a:solidFill>
                <a:latin typeface="Times New Roman" panose="02020603050405020304" pitchFamily="18" charset="0"/>
                <a:cs typeface="Times New Roman" panose="02020603050405020304" pitchFamily="18" charset="0"/>
              </a:rPr>
              <a:t>接口收发模块</a:t>
            </a:r>
            <a:endParaRPr lang="en-US" altLang="zh-CN" sz="2800" b="1" dirty="0" smtClean="0">
              <a:solidFill>
                <a:srgbClr val="FF0000"/>
              </a:solidFill>
              <a:latin typeface="Times New Roman" panose="02020603050405020304" pitchFamily="18" charset="0"/>
              <a:cs typeface="Times New Roman" panose="02020603050405020304" pitchFamily="18" charset="0"/>
            </a:endParaRPr>
          </a:p>
          <a:p>
            <a:pPr marL="457200" lvl="0" indent="-457200">
              <a:lnSpc>
                <a:spcPts val="3200"/>
              </a:lnSpc>
              <a:buFont typeface="Wingdings" panose="05000000000000000000" pitchFamily="2" charset="2"/>
              <a:buChar char="l"/>
            </a:pPr>
            <a:r>
              <a:rPr lang="zh-CN" altLang="en-US" sz="2800" b="1" dirty="0" smtClean="0">
                <a:solidFill>
                  <a:schemeClr val="tx2"/>
                </a:solidFill>
                <a:latin typeface="Times New Roman" panose="02020603050405020304" pitchFamily="18" charset="0"/>
                <a:cs typeface="Times New Roman" panose="02020603050405020304" pitchFamily="18" charset="0"/>
              </a:rPr>
              <a:t>通信接口：</a:t>
            </a:r>
            <a:r>
              <a:rPr lang="en-US" altLang="zh-CN" sz="2800" b="1" dirty="0" smtClean="0">
                <a:solidFill>
                  <a:schemeClr val="tx2"/>
                </a:solidFill>
                <a:latin typeface="Times New Roman" panose="02020603050405020304" pitchFamily="18" charset="0"/>
                <a:cs typeface="Times New Roman" panose="02020603050405020304" pitchFamily="18" charset="0"/>
              </a:rPr>
              <a:t>SPI</a:t>
            </a:r>
          </a:p>
          <a:p>
            <a:pPr marL="457200" lvl="0" indent="-457200">
              <a:lnSpc>
                <a:spcPts val="3200"/>
              </a:lnSpc>
              <a:buFont typeface="Wingdings" panose="05000000000000000000" pitchFamily="2" charset="2"/>
              <a:buChar char="l"/>
            </a:pPr>
            <a:r>
              <a:rPr lang="zh-CN" altLang="en-US" sz="2800" b="1" dirty="0" smtClean="0">
                <a:solidFill>
                  <a:schemeClr val="tx2"/>
                </a:solidFill>
                <a:latin typeface="Times New Roman" panose="02020603050405020304" pitchFamily="18" charset="0"/>
                <a:cs typeface="Times New Roman" panose="02020603050405020304" pitchFamily="18" charset="0"/>
              </a:rPr>
              <a:t>中心频段：</a:t>
            </a:r>
            <a:r>
              <a:rPr lang="en-US" altLang="zh-CN" sz="2800" b="1" dirty="0" smtClean="0">
                <a:solidFill>
                  <a:schemeClr val="tx2"/>
                </a:solidFill>
                <a:latin typeface="Times New Roman" panose="02020603050405020304" pitchFamily="18" charset="0"/>
                <a:cs typeface="Times New Roman" panose="02020603050405020304" pitchFamily="18" charset="0"/>
              </a:rPr>
              <a:t>2.4~2.5GHz</a:t>
            </a:r>
          </a:p>
          <a:p>
            <a:pPr marL="457200" lvl="0" indent="-457200">
              <a:lnSpc>
                <a:spcPts val="3200"/>
              </a:lnSpc>
              <a:buFont typeface="Wingdings" panose="05000000000000000000" pitchFamily="2" charset="2"/>
              <a:buChar char="l"/>
            </a:pPr>
            <a:r>
              <a:rPr lang="zh-CN" altLang="en-US" sz="2800" b="1" smtClean="0">
                <a:solidFill>
                  <a:schemeClr val="tx2"/>
                </a:solidFill>
                <a:latin typeface="Times New Roman" panose="02020603050405020304" pitchFamily="18" charset="0"/>
                <a:cs typeface="Times New Roman" panose="02020603050405020304" pitchFamily="18" charset="0"/>
              </a:rPr>
              <a:t>最大功率</a:t>
            </a:r>
            <a:r>
              <a:rPr lang="zh-CN" altLang="en-US" sz="2800" b="1" dirty="0" smtClean="0">
                <a:solidFill>
                  <a:schemeClr val="tx2"/>
                </a:solidFill>
                <a:latin typeface="Times New Roman" panose="02020603050405020304" pitchFamily="18" charset="0"/>
                <a:cs typeface="Times New Roman" panose="02020603050405020304" pitchFamily="18" charset="0"/>
              </a:rPr>
              <a:t>：</a:t>
            </a:r>
            <a:r>
              <a:rPr lang="en-US" altLang="zh-CN" sz="2800" b="1" dirty="0" smtClean="0">
                <a:solidFill>
                  <a:schemeClr val="tx2"/>
                </a:solidFill>
                <a:latin typeface="Times New Roman" panose="02020603050405020304" pitchFamily="18" charset="0"/>
                <a:cs typeface="Times New Roman" panose="02020603050405020304" pitchFamily="18" charset="0"/>
              </a:rPr>
              <a:t>100mW</a:t>
            </a:r>
          </a:p>
          <a:p>
            <a:pPr marL="457200" lvl="0" indent="-457200">
              <a:lnSpc>
                <a:spcPts val="3200"/>
              </a:lnSpc>
              <a:buFont typeface="Wingdings" panose="05000000000000000000" pitchFamily="2" charset="2"/>
              <a:buChar char="l"/>
            </a:pPr>
            <a:r>
              <a:rPr lang="zh-CN" altLang="en-US" sz="2800" b="1" dirty="0" smtClean="0">
                <a:solidFill>
                  <a:schemeClr val="tx2"/>
                </a:solidFill>
                <a:latin typeface="Times New Roman" panose="02020603050405020304" pitchFamily="18" charset="0"/>
                <a:cs typeface="Times New Roman" panose="02020603050405020304" pitchFamily="18" charset="0"/>
              </a:rPr>
              <a:t>通信速率：</a:t>
            </a:r>
            <a:r>
              <a:rPr lang="en-US" altLang="zh-CN" sz="2800" b="1" dirty="0" smtClean="0">
                <a:solidFill>
                  <a:schemeClr val="tx2"/>
                </a:solidFill>
                <a:latin typeface="Times New Roman" panose="02020603050405020304" pitchFamily="18" charset="0"/>
                <a:cs typeface="Times New Roman" panose="02020603050405020304" pitchFamily="18" charset="0"/>
              </a:rPr>
              <a:t>250K~2M</a:t>
            </a:r>
          </a:p>
          <a:p>
            <a:pPr marL="457200" lvl="0" indent="-457200">
              <a:lnSpc>
                <a:spcPts val="3200"/>
              </a:lnSpc>
              <a:buFont typeface="Wingdings" panose="05000000000000000000" pitchFamily="2" charset="2"/>
              <a:buChar char="l"/>
            </a:pPr>
            <a:r>
              <a:rPr lang="zh-CN" altLang="en-US" sz="2800" b="1" dirty="0" smtClean="0">
                <a:solidFill>
                  <a:schemeClr val="tx2"/>
                </a:solidFill>
                <a:latin typeface="Times New Roman" panose="02020603050405020304" pitchFamily="18" charset="0"/>
                <a:cs typeface="Times New Roman" panose="02020603050405020304" pitchFamily="18" charset="0"/>
              </a:rPr>
              <a:t>天线</a:t>
            </a:r>
            <a:r>
              <a:rPr lang="zh-CN" altLang="en-US" sz="2800" b="1" smtClean="0">
                <a:solidFill>
                  <a:schemeClr val="tx2"/>
                </a:solidFill>
                <a:latin typeface="Times New Roman" panose="02020603050405020304" pitchFamily="18" charset="0"/>
                <a:cs typeface="Times New Roman" panose="02020603050405020304" pitchFamily="18" charset="0"/>
              </a:rPr>
              <a:t>形式：印板或</a:t>
            </a:r>
            <a:r>
              <a:rPr lang="en-US" altLang="zh-CN" sz="2800" b="1" smtClean="0">
                <a:solidFill>
                  <a:schemeClr val="tx2"/>
                </a:solidFill>
                <a:latin typeface="Times New Roman" panose="02020603050405020304" pitchFamily="18" charset="0"/>
                <a:cs typeface="Times New Roman" panose="02020603050405020304" pitchFamily="18" charset="0"/>
              </a:rPr>
              <a:t>SMA</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marL="457200" lvl="0" indent="-457200">
              <a:lnSpc>
                <a:spcPts val="3200"/>
              </a:lnSpc>
              <a:buFont typeface="Wingdings" panose="05000000000000000000" pitchFamily="2" charset="2"/>
              <a:buChar char="l"/>
            </a:pPr>
            <a:r>
              <a:rPr lang="zh-CN" altLang="en-US" sz="2800" b="1" dirty="0" smtClean="0">
                <a:solidFill>
                  <a:schemeClr val="tx2"/>
                </a:solidFill>
                <a:latin typeface="Times New Roman" panose="02020603050405020304" pitchFamily="18" charset="0"/>
                <a:cs typeface="Times New Roman" panose="02020603050405020304" pitchFamily="18" charset="0"/>
              </a:rPr>
              <a:t>通信</a:t>
            </a:r>
            <a:r>
              <a:rPr lang="zh-CN" altLang="en-US" sz="2800" b="1" smtClean="0">
                <a:solidFill>
                  <a:schemeClr val="tx2"/>
                </a:solidFill>
                <a:latin typeface="Times New Roman" panose="02020603050405020304" pitchFamily="18" charset="0"/>
                <a:cs typeface="Times New Roman" panose="02020603050405020304" pitchFamily="18" charset="0"/>
              </a:rPr>
              <a:t>距离：</a:t>
            </a:r>
            <a:r>
              <a:rPr lang="en-US" altLang="zh-CN" sz="2800" b="1" smtClean="0">
                <a:solidFill>
                  <a:schemeClr val="tx2"/>
                </a:solidFill>
                <a:latin typeface="Times New Roman" panose="02020603050405020304" pitchFamily="18" charset="0"/>
                <a:cs typeface="Times New Roman" panose="02020603050405020304" pitchFamily="18" charset="0"/>
              </a:rPr>
              <a:t>100m~1Km</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marL="457200" lvl="0" indent="-457200">
              <a:lnSpc>
                <a:spcPts val="3200"/>
              </a:lnSpc>
              <a:buFont typeface="Wingdings" panose="05000000000000000000" pitchFamily="2" charset="2"/>
              <a:buChar char="l"/>
            </a:pPr>
            <a:r>
              <a:rPr lang="zh-CN" altLang="en-US" sz="2800" b="1" dirty="0" smtClean="0">
                <a:solidFill>
                  <a:schemeClr val="tx2"/>
                </a:solidFill>
                <a:latin typeface="Times New Roman" panose="02020603050405020304" pitchFamily="18" charset="0"/>
                <a:cs typeface="Times New Roman" panose="02020603050405020304" pitchFamily="18" charset="0"/>
              </a:rPr>
              <a:t>工作电压：</a:t>
            </a:r>
            <a:r>
              <a:rPr lang="en-US" altLang="zh-CN" sz="2800" b="1" dirty="0" smtClean="0">
                <a:solidFill>
                  <a:schemeClr val="tx2"/>
                </a:solidFill>
                <a:latin typeface="Times New Roman" panose="02020603050405020304" pitchFamily="18" charset="0"/>
                <a:cs typeface="Times New Roman" panose="02020603050405020304" pitchFamily="18" charset="0"/>
              </a:rPr>
              <a:t>1.8~3.6V</a:t>
            </a:r>
            <a:endParaRPr lang="en-US" altLang="zh-CN" sz="2800" b="1" dirty="0">
              <a:solidFill>
                <a:schemeClr val="tx2"/>
              </a:solidFill>
              <a:latin typeface="Times New Roman" panose="02020603050405020304" pitchFamily="18" charset="0"/>
              <a:cs typeface="Times New Roman" panose="02020603050405020304" pitchFamily="18"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332656"/>
            <a:ext cx="2808858" cy="115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1249" y="2542722"/>
            <a:ext cx="2957898" cy="1030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1521959"/>
            <a:ext cx="2736850" cy="102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972" y="3573015"/>
            <a:ext cx="7671981" cy="3330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94095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84185" y="294862"/>
            <a:ext cx="8568951" cy="6374822"/>
          </a:xfrm>
          <a:prstGeom prst="rect">
            <a:avLst/>
          </a:prstGeom>
        </p:spPr>
        <p:txBody>
          <a:bodyPr wrap="square">
            <a:spAutoFit/>
          </a:bodyPr>
          <a:lstStyle/>
          <a:p>
            <a:pPr lvl="0" algn="just">
              <a:lnSpc>
                <a:spcPts val="4300"/>
              </a:lnSpc>
            </a:pPr>
            <a:r>
              <a:rPr lang="zh-CN" altLang="en-US" sz="3200" b="1" dirty="0">
                <a:solidFill>
                  <a:srgbClr val="FF0000"/>
                </a:solidFill>
                <a:latin typeface="黑体" panose="02010609060101010101" pitchFamily="49" charset="-122"/>
                <a:ea typeface="黑体" panose="02010609060101010101" pitchFamily="49" charset="-122"/>
                <a:cs typeface="Times New Roman" panose="02020603050405020304" pitchFamily="18" charset="0"/>
              </a:rPr>
              <a:t>四、数据采集（传感器）</a:t>
            </a:r>
            <a:r>
              <a:rPr lang="zh-CN" altLang="en-US" sz="3200" b="1" dirty="0" smtClean="0">
                <a:solidFill>
                  <a:srgbClr val="FF0000"/>
                </a:solidFill>
                <a:latin typeface="黑体" panose="02010609060101010101" pitchFamily="49" charset="-122"/>
                <a:ea typeface="黑体" panose="02010609060101010101" pitchFamily="49" charset="-122"/>
                <a:cs typeface="Times New Roman" panose="02020603050405020304" pitchFamily="18" charset="0"/>
              </a:rPr>
              <a:t>部分</a:t>
            </a:r>
            <a:endParaRPr lang="en-US" altLang="zh-CN" sz="3200" b="1" dirty="0" smtClean="0">
              <a:solidFill>
                <a:srgbClr val="FF0000"/>
              </a:solidFill>
              <a:latin typeface="黑体" panose="02010609060101010101" pitchFamily="49" charset="-122"/>
              <a:ea typeface="黑体" panose="02010609060101010101" pitchFamily="49" charset="-122"/>
              <a:cs typeface="Times New Roman" panose="02020603050405020304" pitchFamily="18" charset="0"/>
            </a:endParaRPr>
          </a:p>
          <a:p>
            <a:pPr lvl="0" algn="just">
              <a:lnSpc>
                <a:spcPts val="3900"/>
              </a:lnSpc>
            </a:pPr>
            <a:r>
              <a:rPr lang="zh-CN" altLang="en-US" sz="3200" b="1" dirty="0" smtClean="0">
                <a:solidFill>
                  <a:schemeClr val="tx2"/>
                </a:solidFill>
                <a:latin typeface="+mn-ea"/>
                <a:cs typeface="Times New Roman" panose="02020603050405020304" pitchFamily="18" charset="0"/>
              </a:rPr>
              <a:t>    利用传感器从</a:t>
            </a:r>
            <a:r>
              <a:rPr lang="zh-CN" altLang="en-US" sz="3200" b="1" dirty="0">
                <a:solidFill>
                  <a:schemeClr val="tx2"/>
                </a:solidFill>
                <a:latin typeface="+mn-ea"/>
                <a:cs typeface="Times New Roman" panose="02020603050405020304" pitchFamily="18" charset="0"/>
              </a:rPr>
              <a:t>系统</a:t>
            </a:r>
            <a:r>
              <a:rPr lang="zh-CN" altLang="en-US" sz="3200" b="1" dirty="0" smtClean="0">
                <a:solidFill>
                  <a:schemeClr val="tx2"/>
                </a:solidFill>
                <a:latin typeface="+mn-ea"/>
                <a:cs typeface="Times New Roman" panose="02020603050405020304" pitchFamily="18" charset="0"/>
              </a:rPr>
              <a:t>外部获取数据</a:t>
            </a:r>
            <a:r>
              <a:rPr lang="zh-CN" altLang="en-US" sz="3200" b="1" dirty="0">
                <a:solidFill>
                  <a:schemeClr val="tx2"/>
                </a:solidFill>
                <a:latin typeface="+mn-ea"/>
                <a:cs typeface="Times New Roman" panose="02020603050405020304" pitchFamily="18" charset="0"/>
              </a:rPr>
              <a:t>并输入到系统内部的一个接口</a:t>
            </a:r>
            <a:r>
              <a:rPr lang="zh-CN" altLang="en-US" sz="3200" b="1" dirty="0" smtClean="0">
                <a:solidFill>
                  <a:schemeClr val="tx2"/>
                </a:solidFill>
                <a:latin typeface="+mn-ea"/>
                <a:cs typeface="Times New Roman" panose="02020603050405020304" pitchFamily="18" charset="0"/>
              </a:rPr>
              <a:t>。</a:t>
            </a:r>
            <a:endParaRPr lang="en-US" altLang="zh-CN" sz="3200" b="1" dirty="0" smtClean="0">
              <a:solidFill>
                <a:schemeClr val="tx2"/>
              </a:solidFill>
              <a:latin typeface="+mn-ea"/>
              <a:cs typeface="Times New Roman" panose="02020603050405020304" pitchFamily="18" charset="0"/>
            </a:endParaRPr>
          </a:p>
          <a:p>
            <a:pPr lvl="0" algn="just">
              <a:lnSpc>
                <a:spcPts val="3900"/>
              </a:lnSpc>
            </a:pPr>
            <a:endParaRPr lang="en-US" altLang="zh-CN" sz="3200" b="1" dirty="0" smtClean="0">
              <a:solidFill>
                <a:schemeClr val="tx2"/>
              </a:solidFill>
              <a:latin typeface="+mn-ea"/>
              <a:cs typeface="Times New Roman" panose="02020603050405020304" pitchFamily="18" charset="0"/>
            </a:endParaRPr>
          </a:p>
          <a:p>
            <a:pPr lvl="0" algn="just">
              <a:lnSpc>
                <a:spcPts val="4100"/>
              </a:lnSpc>
            </a:pPr>
            <a:r>
              <a:rPr lang="zh-CN" altLang="en-US" sz="3200" b="1" dirty="0" smtClean="0">
                <a:solidFill>
                  <a:schemeClr val="tx2"/>
                </a:solidFill>
                <a:latin typeface="+mn-ea"/>
                <a:cs typeface="Times New Roman" panose="02020603050405020304" pitchFamily="18" charset="0"/>
              </a:rPr>
              <a:t>特点：</a:t>
            </a:r>
            <a:endParaRPr lang="en-US" altLang="zh-CN" sz="3200" b="1" dirty="0" smtClean="0">
              <a:solidFill>
                <a:schemeClr val="tx2"/>
              </a:solidFill>
              <a:latin typeface="+mn-ea"/>
              <a:cs typeface="Times New Roman" panose="02020603050405020304" pitchFamily="18" charset="0"/>
            </a:endParaRPr>
          </a:p>
          <a:p>
            <a:pPr marL="457200" lvl="0" indent="-457200" algn="just">
              <a:lnSpc>
                <a:spcPts val="4200"/>
              </a:lnSpc>
              <a:buFont typeface="Wingdings" panose="05000000000000000000" pitchFamily="2" charset="2"/>
              <a:buChar char="l"/>
            </a:pPr>
            <a:r>
              <a:rPr lang="zh-CN" altLang="en-US" sz="3200" b="1" dirty="0" smtClean="0">
                <a:solidFill>
                  <a:schemeClr val="tx2"/>
                </a:solidFill>
                <a:latin typeface="+mn-ea"/>
                <a:cs typeface="Times New Roman" panose="02020603050405020304" pitchFamily="18" charset="0"/>
              </a:rPr>
              <a:t>被</a:t>
            </a:r>
            <a:r>
              <a:rPr lang="zh-CN" altLang="en-US" sz="3200" b="1" dirty="0">
                <a:solidFill>
                  <a:schemeClr val="tx2"/>
                </a:solidFill>
                <a:latin typeface="+mn-ea"/>
                <a:cs typeface="Times New Roman" panose="02020603050405020304" pitchFamily="18" charset="0"/>
              </a:rPr>
              <a:t>采集数据是已被转换为</a:t>
            </a:r>
            <a:r>
              <a:rPr lang="zh-CN" altLang="en-US" sz="3200" b="1" dirty="0" smtClean="0">
                <a:solidFill>
                  <a:schemeClr val="tx2"/>
                </a:solidFill>
                <a:latin typeface="+mn-ea"/>
                <a:cs typeface="Times New Roman" panose="02020603050405020304" pitchFamily="18" charset="0"/>
              </a:rPr>
              <a:t>电信号的</a:t>
            </a:r>
            <a:r>
              <a:rPr lang="zh-CN" altLang="en-US" sz="3200" b="1" dirty="0">
                <a:solidFill>
                  <a:schemeClr val="tx2"/>
                </a:solidFill>
                <a:latin typeface="+mn-ea"/>
                <a:cs typeface="Times New Roman" panose="02020603050405020304" pitchFamily="18" charset="0"/>
              </a:rPr>
              <a:t>各种物理量，</a:t>
            </a:r>
            <a:r>
              <a:rPr lang="zh-CN" altLang="en-US" sz="3200" b="1" dirty="0" smtClean="0">
                <a:solidFill>
                  <a:schemeClr val="tx2"/>
                </a:solidFill>
                <a:latin typeface="+mn-ea"/>
                <a:cs typeface="Times New Roman" panose="02020603050405020304" pitchFamily="18" charset="0"/>
              </a:rPr>
              <a:t>如温度</a:t>
            </a:r>
            <a:r>
              <a:rPr lang="zh-CN" altLang="en-US" sz="3200" b="1" dirty="0">
                <a:solidFill>
                  <a:schemeClr val="tx2"/>
                </a:solidFill>
                <a:latin typeface="+mn-ea"/>
                <a:cs typeface="Times New Roman" panose="02020603050405020304" pitchFamily="18" charset="0"/>
              </a:rPr>
              <a:t>、湿度</a:t>
            </a:r>
            <a:r>
              <a:rPr lang="zh-CN" altLang="en-US" sz="3200" b="1" dirty="0" smtClean="0">
                <a:solidFill>
                  <a:schemeClr val="tx2"/>
                </a:solidFill>
                <a:latin typeface="+mn-ea"/>
                <a:cs typeface="Times New Roman" panose="02020603050405020304" pitchFamily="18" charset="0"/>
              </a:rPr>
              <a:t>、磁场</a:t>
            </a:r>
            <a:r>
              <a:rPr lang="zh-CN" altLang="en-US" sz="3200" b="1" dirty="0">
                <a:solidFill>
                  <a:schemeClr val="tx2"/>
                </a:solidFill>
                <a:latin typeface="+mn-ea"/>
                <a:cs typeface="Times New Roman" panose="02020603050405020304" pitchFamily="18" charset="0"/>
              </a:rPr>
              <a:t>、水位、风速、压力</a:t>
            </a:r>
            <a:r>
              <a:rPr lang="zh-CN" altLang="en-US" sz="3200" b="1" dirty="0" smtClean="0">
                <a:solidFill>
                  <a:schemeClr val="tx2"/>
                </a:solidFill>
                <a:latin typeface="+mn-ea"/>
                <a:cs typeface="Times New Roman" panose="02020603050405020304" pitchFamily="18" charset="0"/>
              </a:rPr>
              <a:t>、</a:t>
            </a:r>
            <a:r>
              <a:rPr lang="zh-CN" altLang="en-US" sz="3200" b="1" dirty="0">
                <a:solidFill>
                  <a:schemeClr val="tx2"/>
                </a:solidFill>
                <a:latin typeface="+mn-ea"/>
                <a:cs typeface="Times New Roman" panose="02020603050405020304" pitchFamily="18" charset="0"/>
              </a:rPr>
              <a:t>光强，声音、图像等</a:t>
            </a:r>
            <a:r>
              <a:rPr lang="zh-CN" altLang="en-US" sz="3200" b="1" dirty="0" smtClean="0">
                <a:solidFill>
                  <a:schemeClr val="tx2"/>
                </a:solidFill>
                <a:latin typeface="+mn-ea"/>
                <a:cs typeface="Times New Roman" panose="02020603050405020304" pitchFamily="18" charset="0"/>
              </a:rPr>
              <a:t>信息等。</a:t>
            </a:r>
            <a:endParaRPr lang="en-US" altLang="zh-CN" sz="3200" b="1" dirty="0" smtClean="0">
              <a:solidFill>
                <a:schemeClr val="tx2"/>
              </a:solidFill>
              <a:latin typeface="+mn-ea"/>
              <a:cs typeface="Times New Roman" panose="02020603050405020304" pitchFamily="18" charset="0"/>
            </a:endParaRPr>
          </a:p>
          <a:p>
            <a:pPr marL="457200" lvl="0" indent="-457200" algn="just">
              <a:lnSpc>
                <a:spcPts val="4200"/>
              </a:lnSpc>
              <a:buFont typeface="Wingdings" panose="05000000000000000000" pitchFamily="2" charset="2"/>
              <a:buChar char="l"/>
            </a:pPr>
            <a:r>
              <a:rPr lang="zh-CN" altLang="en-US" sz="3200" b="1" dirty="0" smtClean="0">
                <a:solidFill>
                  <a:schemeClr val="tx2"/>
                </a:solidFill>
                <a:latin typeface="+mn-ea"/>
                <a:cs typeface="Times New Roman" panose="02020603050405020304" pitchFamily="18" charset="0"/>
              </a:rPr>
              <a:t>可以</a:t>
            </a:r>
            <a:r>
              <a:rPr lang="zh-CN" altLang="en-US" sz="3200" b="1" dirty="0">
                <a:solidFill>
                  <a:schemeClr val="tx2"/>
                </a:solidFill>
                <a:latin typeface="+mn-ea"/>
                <a:cs typeface="Times New Roman" panose="02020603050405020304" pitchFamily="18" charset="0"/>
              </a:rPr>
              <a:t>是模拟量，也可以是数字</a:t>
            </a:r>
            <a:r>
              <a:rPr lang="zh-CN" altLang="en-US" sz="3200" b="1" dirty="0" smtClean="0">
                <a:solidFill>
                  <a:schemeClr val="tx2"/>
                </a:solidFill>
                <a:latin typeface="+mn-ea"/>
                <a:cs typeface="Times New Roman" panose="02020603050405020304" pitchFamily="18" charset="0"/>
              </a:rPr>
              <a:t>量。</a:t>
            </a:r>
            <a:endParaRPr lang="en-US" altLang="zh-CN" sz="3200" b="1" dirty="0" smtClean="0">
              <a:solidFill>
                <a:schemeClr val="tx2"/>
              </a:solidFill>
              <a:latin typeface="+mn-ea"/>
              <a:cs typeface="Times New Roman" panose="02020603050405020304" pitchFamily="18" charset="0"/>
            </a:endParaRPr>
          </a:p>
          <a:p>
            <a:pPr marL="457200" lvl="0" indent="-457200" algn="just">
              <a:lnSpc>
                <a:spcPts val="4200"/>
              </a:lnSpc>
              <a:buFont typeface="Wingdings" panose="05000000000000000000" pitchFamily="2" charset="2"/>
              <a:buChar char="l"/>
            </a:pPr>
            <a:r>
              <a:rPr lang="zh-CN" altLang="en-US" sz="3200" b="1" dirty="0" smtClean="0">
                <a:solidFill>
                  <a:schemeClr val="tx2"/>
                </a:solidFill>
                <a:latin typeface="+mn-ea"/>
                <a:cs typeface="Times New Roman" panose="02020603050405020304" pitchFamily="18" charset="0"/>
              </a:rPr>
              <a:t>不同数据采集类型使用不同的传感器。</a:t>
            </a:r>
            <a:endParaRPr lang="en-US" altLang="zh-CN" sz="3200" b="1" dirty="0" smtClean="0">
              <a:solidFill>
                <a:schemeClr val="tx2"/>
              </a:solidFill>
              <a:latin typeface="+mn-ea"/>
              <a:cs typeface="Times New Roman" panose="02020603050405020304" pitchFamily="18" charset="0"/>
            </a:endParaRPr>
          </a:p>
          <a:p>
            <a:pPr marL="457200" lvl="0" indent="-457200" algn="just">
              <a:lnSpc>
                <a:spcPts val="4200"/>
              </a:lnSpc>
              <a:buFont typeface="Wingdings" panose="05000000000000000000" pitchFamily="2" charset="2"/>
              <a:buChar char="l"/>
            </a:pPr>
            <a:r>
              <a:rPr lang="zh-CN" altLang="en-US" sz="3200" b="1" dirty="0" smtClean="0">
                <a:solidFill>
                  <a:schemeClr val="tx2"/>
                </a:solidFill>
                <a:latin typeface="+mn-ea"/>
                <a:cs typeface="Times New Roman" panose="02020603050405020304" pitchFamily="18" charset="0"/>
              </a:rPr>
              <a:t>常用传感器类型：</a:t>
            </a:r>
            <a:r>
              <a:rPr lang="zh-CN" altLang="en-US" sz="3200" b="1" dirty="0" smtClean="0">
                <a:solidFill>
                  <a:srgbClr val="1F497D"/>
                </a:solidFill>
                <a:latin typeface="宋体"/>
              </a:rPr>
              <a:t>测距、气体、温度、湿度、光强、声音、加速度、定位、图像</a:t>
            </a:r>
            <a:r>
              <a:rPr lang="en-US" altLang="zh-CN" sz="3200" b="1" dirty="0" smtClean="0">
                <a:solidFill>
                  <a:srgbClr val="1F497D"/>
                </a:solidFill>
                <a:latin typeface="宋体"/>
              </a:rPr>
              <a:t>……</a:t>
            </a:r>
            <a:endParaRPr lang="en-US" altLang="zh-CN" sz="2800" b="1" dirty="0">
              <a:solidFill>
                <a:schemeClr val="tx2"/>
              </a:solidFill>
              <a:latin typeface="+mn-ea"/>
              <a:cs typeface="Times New Roman" panose="02020603050405020304" pitchFamily="18" charset="0"/>
            </a:endParaRPr>
          </a:p>
        </p:txBody>
      </p:sp>
    </p:spTree>
    <p:extLst>
      <p:ext uri="{BB962C8B-B14F-4D97-AF65-F5344CB8AC3E}">
        <p14:creationId xmlns:p14="http://schemas.microsoft.com/office/powerpoint/2010/main" val="31366603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
            <a:ext cx="9144000" cy="702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86500" y="260648"/>
            <a:ext cx="8501259" cy="6812121"/>
          </a:xfrm>
          <a:prstGeom prst="rect">
            <a:avLst/>
          </a:prstGeom>
          <a:noFill/>
        </p:spPr>
        <p:txBody>
          <a:bodyPr wrap="square" rtlCol="0">
            <a:spAutoFit/>
          </a:bodyPr>
          <a:lstStyle/>
          <a:p>
            <a:pPr marL="457200" indent="-457200" algn="just">
              <a:lnSpc>
                <a:spcPts val="3600"/>
              </a:lnSpc>
              <a:buFont typeface="Wingdings" panose="05000000000000000000" pitchFamily="2" charset="2"/>
              <a:buChar char="Ø"/>
            </a:pPr>
            <a:r>
              <a:rPr lang="zh-CN" altLang="en-US" sz="3200" b="1" dirty="0" smtClean="0">
                <a:solidFill>
                  <a:srgbClr val="FF0000"/>
                </a:solidFill>
              </a:rPr>
              <a:t>输入部分</a:t>
            </a:r>
            <a:r>
              <a:rPr lang="zh-CN" altLang="en-US" sz="3200" b="1" dirty="0" smtClean="0">
                <a:solidFill>
                  <a:schemeClr val="tx2"/>
                </a:solidFill>
              </a:rPr>
              <a:t>：由各种传感器组成，负责数据采集，输入信息可以有各种形式。</a:t>
            </a:r>
            <a:endParaRPr lang="en-US" altLang="zh-CN" sz="3200" b="1" dirty="0" smtClean="0">
              <a:solidFill>
                <a:schemeClr val="tx2"/>
              </a:solidFill>
            </a:endParaRPr>
          </a:p>
          <a:p>
            <a:pPr marL="447675" algn="just">
              <a:lnSpc>
                <a:spcPts val="3600"/>
              </a:lnSpc>
            </a:pPr>
            <a:r>
              <a:rPr lang="en-US" altLang="zh-CN" sz="3200" b="1" dirty="0">
                <a:solidFill>
                  <a:schemeClr val="tx2"/>
                </a:solidFill>
              </a:rPr>
              <a:t> </a:t>
            </a:r>
            <a:r>
              <a:rPr lang="en-US" altLang="zh-CN" sz="3200" b="1" dirty="0" smtClean="0">
                <a:solidFill>
                  <a:schemeClr val="tx2"/>
                </a:solidFill>
              </a:rPr>
              <a:t>        </a:t>
            </a:r>
            <a:r>
              <a:rPr lang="zh-CN" altLang="en-US" sz="3200" b="1" dirty="0" smtClean="0">
                <a:solidFill>
                  <a:schemeClr val="tx2"/>
                </a:solidFill>
              </a:rPr>
              <a:t>可以是作用力，</a:t>
            </a:r>
            <a:r>
              <a:rPr lang="zh-CN" altLang="en-US" sz="3200" b="1" dirty="0">
                <a:solidFill>
                  <a:schemeClr val="tx2"/>
                </a:solidFill>
              </a:rPr>
              <a:t>也可以是</a:t>
            </a:r>
            <a:r>
              <a:rPr lang="zh-CN" altLang="en-US" sz="3200" b="1" dirty="0" smtClean="0">
                <a:solidFill>
                  <a:schemeClr val="tx2"/>
                </a:solidFill>
              </a:rPr>
              <a:t>温度、湿度、   磁场、光强、声音、图像等信息。</a:t>
            </a:r>
            <a:endParaRPr lang="en-US" altLang="zh-CN" sz="3200" b="1" dirty="0" smtClean="0">
              <a:solidFill>
                <a:schemeClr val="tx2"/>
              </a:solidFill>
            </a:endParaRPr>
          </a:p>
          <a:p>
            <a:pPr marL="457200" indent="-457200" algn="just">
              <a:lnSpc>
                <a:spcPts val="3840"/>
              </a:lnSpc>
              <a:spcBef>
                <a:spcPts val="600"/>
              </a:spcBef>
              <a:buFont typeface="Wingdings" panose="05000000000000000000" pitchFamily="2" charset="2"/>
              <a:buChar char="Ø"/>
            </a:pPr>
            <a:r>
              <a:rPr lang="zh-CN" altLang="en-US" sz="3200" b="1" dirty="0" smtClean="0">
                <a:solidFill>
                  <a:srgbClr val="FF0000"/>
                </a:solidFill>
              </a:rPr>
              <a:t>控制</a:t>
            </a:r>
            <a:r>
              <a:rPr lang="en-US" altLang="zh-CN" sz="3200" b="1" dirty="0" smtClean="0">
                <a:solidFill>
                  <a:srgbClr val="FF0000"/>
                </a:solidFill>
                <a:latin typeface="Times New Roman" panose="02020603050405020304" pitchFamily="18" charset="0"/>
                <a:cs typeface="Times New Roman" panose="02020603050405020304" pitchFamily="18" charset="0"/>
              </a:rPr>
              <a:t>(</a:t>
            </a:r>
            <a:r>
              <a:rPr lang="zh-CN" altLang="en-US" sz="3200" b="1" dirty="0" smtClean="0">
                <a:solidFill>
                  <a:srgbClr val="FF0000"/>
                </a:solidFill>
                <a:latin typeface="Times New Roman" panose="02020603050405020304" pitchFamily="18" charset="0"/>
                <a:cs typeface="Times New Roman" panose="02020603050405020304" pitchFamily="18" charset="0"/>
              </a:rPr>
              <a:t>处理</a:t>
            </a:r>
            <a:r>
              <a:rPr lang="en-US" altLang="zh-CN" sz="3200" b="1" dirty="0" smtClean="0">
                <a:solidFill>
                  <a:srgbClr val="FF0000"/>
                </a:solidFill>
                <a:latin typeface="Times New Roman" panose="02020603050405020304" pitchFamily="18" charset="0"/>
                <a:cs typeface="Times New Roman" panose="02020603050405020304" pitchFamily="18" charset="0"/>
              </a:rPr>
              <a:t>)</a:t>
            </a:r>
            <a:r>
              <a:rPr lang="zh-CN" altLang="en-US" sz="3200" b="1" dirty="0" smtClean="0">
                <a:solidFill>
                  <a:srgbClr val="FF0000"/>
                </a:solidFill>
                <a:latin typeface="Times New Roman" panose="02020603050405020304" pitchFamily="18" charset="0"/>
                <a:cs typeface="Times New Roman" panose="02020603050405020304" pitchFamily="18" charset="0"/>
              </a:rPr>
              <a:t>部分</a:t>
            </a:r>
            <a:r>
              <a:rPr lang="zh-CN" altLang="en-US" sz="3200" b="1" dirty="0" smtClean="0">
                <a:solidFill>
                  <a:schemeClr val="tx2"/>
                </a:solidFill>
                <a:latin typeface="Times New Roman" panose="02020603050405020304" pitchFamily="18" charset="0"/>
                <a:cs typeface="Times New Roman" panose="02020603050405020304" pitchFamily="18" charset="0"/>
              </a:rPr>
              <a:t>：由具有各种控制功能的电子电路</a:t>
            </a:r>
            <a:r>
              <a:rPr lang="en-US" altLang="zh-CN" sz="3200" b="1" dirty="0" smtClean="0">
                <a:solidFill>
                  <a:schemeClr val="tx2"/>
                </a:solidFill>
                <a:latin typeface="Times New Roman" panose="02020603050405020304" pitchFamily="18" charset="0"/>
                <a:cs typeface="Times New Roman" panose="02020603050405020304" pitchFamily="18" charset="0"/>
              </a:rPr>
              <a:t>(</a:t>
            </a:r>
            <a:r>
              <a:rPr lang="zh-CN" altLang="en-US" sz="3200" b="1" dirty="0" smtClean="0">
                <a:solidFill>
                  <a:schemeClr val="tx2"/>
                </a:solidFill>
                <a:latin typeface="Times New Roman" panose="02020603050405020304" pitchFamily="18" charset="0"/>
                <a:cs typeface="Times New Roman" panose="02020603050405020304" pitchFamily="18" charset="0"/>
              </a:rPr>
              <a:t>或微处理器</a:t>
            </a:r>
            <a:r>
              <a:rPr lang="en-US" altLang="zh-CN" sz="3200" b="1" dirty="0" smtClean="0">
                <a:solidFill>
                  <a:schemeClr val="tx2"/>
                </a:solidFill>
                <a:latin typeface="Times New Roman" panose="02020603050405020304" pitchFamily="18" charset="0"/>
                <a:cs typeface="Times New Roman" panose="02020603050405020304" pitchFamily="18" charset="0"/>
              </a:rPr>
              <a:t>)</a:t>
            </a:r>
            <a:r>
              <a:rPr lang="zh-CN" altLang="en-US" sz="3200" b="1" dirty="0" smtClean="0">
                <a:solidFill>
                  <a:schemeClr val="tx2"/>
                </a:solidFill>
              </a:rPr>
              <a:t>组成，对输入信息进行分析和处理，并发出控制指令。</a:t>
            </a:r>
            <a:endParaRPr lang="en-US" altLang="zh-CN" sz="3200" b="1" dirty="0" smtClean="0">
              <a:solidFill>
                <a:schemeClr val="tx2"/>
              </a:solidFill>
            </a:endParaRPr>
          </a:p>
          <a:p>
            <a:pPr marL="457200" lvl="0" indent="-457200" algn="just">
              <a:lnSpc>
                <a:spcPts val="3600"/>
              </a:lnSpc>
              <a:spcBef>
                <a:spcPts val="600"/>
              </a:spcBef>
              <a:buFont typeface="Wingdings" panose="05000000000000000000" pitchFamily="2" charset="2"/>
              <a:buChar char="Ø"/>
            </a:pPr>
            <a:r>
              <a:rPr lang="zh-CN" altLang="en-US" sz="3200" b="1" dirty="0">
                <a:solidFill>
                  <a:srgbClr val="FF0000"/>
                </a:solidFill>
              </a:rPr>
              <a:t>输出部分</a:t>
            </a:r>
            <a:r>
              <a:rPr lang="zh-CN" altLang="en-US" sz="3200" b="1" dirty="0">
                <a:solidFill>
                  <a:srgbClr val="1F497D"/>
                </a:solidFill>
              </a:rPr>
              <a:t>：由多种执行机构组成，输出信号可以是</a:t>
            </a:r>
            <a:r>
              <a:rPr lang="zh-CN" altLang="en-US" sz="3200" b="1" dirty="0" smtClean="0">
                <a:solidFill>
                  <a:srgbClr val="1F497D"/>
                </a:solidFill>
              </a:rPr>
              <a:t>声、</a:t>
            </a:r>
            <a:r>
              <a:rPr lang="zh-CN" altLang="en-US" sz="3200" b="1" dirty="0">
                <a:solidFill>
                  <a:srgbClr val="1F497D"/>
                </a:solidFill>
              </a:rPr>
              <a:t>光、电、</a:t>
            </a:r>
            <a:r>
              <a:rPr lang="zh-CN" altLang="en-US" sz="3200" b="1" dirty="0" smtClean="0">
                <a:solidFill>
                  <a:srgbClr val="1F497D"/>
                </a:solidFill>
              </a:rPr>
              <a:t>控制信号等，或者信息输出。</a:t>
            </a:r>
            <a:r>
              <a:rPr lang="zh-CN" altLang="en-US" sz="3200" b="1" dirty="0">
                <a:solidFill>
                  <a:srgbClr val="1F497D"/>
                </a:solidFill>
              </a:rPr>
              <a:t>它的作用是执行处理部分的指令</a:t>
            </a:r>
            <a:r>
              <a:rPr lang="zh-CN" altLang="en-US" sz="3200" b="1" dirty="0" smtClean="0">
                <a:solidFill>
                  <a:srgbClr val="1F497D"/>
                </a:solidFill>
              </a:rPr>
              <a:t>，实现控制功能。</a:t>
            </a:r>
            <a:endParaRPr lang="en-US" altLang="zh-CN" sz="3200" b="1" dirty="0" smtClean="0">
              <a:solidFill>
                <a:srgbClr val="1F497D"/>
              </a:solidFill>
            </a:endParaRPr>
          </a:p>
          <a:p>
            <a:pPr marL="457200" lvl="0" indent="-457200" algn="just">
              <a:lnSpc>
                <a:spcPts val="3840"/>
              </a:lnSpc>
              <a:spcBef>
                <a:spcPts val="1800"/>
              </a:spcBef>
              <a:buFont typeface="Wingdings" panose="05000000000000000000" pitchFamily="2" charset="2"/>
              <a:buChar char="Ø"/>
            </a:pPr>
            <a:r>
              <a:rPr lang="zh-CN" altLang="en-US" sz="3200" b="1" dirty="0" smtClean="0">
                <a:solidFill>
                  <a:srgbClr val="FF0000"/>
                </a:solidFill>
              </a:rPr>
              <a:t>数据通信</a:t>
            </a:r>
            <a:r>
              <a:rPr lang="zh-CN" altLang="en-US" sz="3200" b="1" dirty="0" smtClean="0">
                <a:solidFill>
                  <a:schemeClr val="tx2"/>
                </a:solidFill>
              </a:rPr>
              <a:t>：传感器</a:t>
            </a:r>
            <a:r>
              <a:rPr lang="zh-CN" altLang="en-US" sz="3200" b="1" dirty="0">
                <a:solidFill>
                  <a:schemeClr val="tx2"/>
                </a:solidFill>
              </a:rPr>
              <a:t>输入</a:t>
            </a:r>
            <a:r>
              <a:rPr lang="zh-CN" altLang="en-US" sz="3200" b="1" dirty="0" smtClean="0">
                <a:solidFill>
                  <a:schemeClr val="tx2"/>
                </a:solidFill>
              </a:rPr>
              <a:t>数据</a:t>
            </a:r>
            <a:r>
              <a:rPr lang="zh-CN" altLang="en-US" sz="3200" b="1" dirty="0" smtClean="0">
                <a:solidFill>
                  <a:srgbClr val="1F497D"/>
                </a:solidFill>
              </a:rPr>
              <a:t>的传输、控制</a:t>
            </a:r>
            <a:r>
              <a:rPr lang="zh-CN" altLang="en-US" sz="3200" b="1" dirty="0">
                <a:solidFill>
                  <a:srgbClr val="1F497D"/>
                </a:solidFill>
              </a:rPr>
              <a:t>命令</a:t>
            </a:r>
            <a:r>
              <a:rPr lang="zh-CN" altLang="en-US" sz="3200" b="1" dirty="0" smtClean="0">
                <a:solidFill>
                  <a:srgbClr val="1F497D"/>
                </a:solidFill>
              </a:rPr>
              <a:t>的传输和信息共享。</a:t>
            </a:r>
            <a:endParaRPr lang="zh-CN" altLang="en-US" sz="3200" b="1" dirty="0">
              <a:solidFill>
                <a:srgbClr val="FF0000"/>
              </a:solidFill>
            </a:endParaRPr>
          </a:p>
        </p:txBody>
      </p:sp>
    </p:spTree>
    <p:extLst>
      <p:ext uri="{BB962C8B-B14F-4D97-AF65-F5344CB8AC3E}">
        <p14:creationId xmlns:p14="http://schemas.microsoft.com/office/powerpoint/2010/main" val="29437416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05383" y="332656"/>
            <a:ext cx="8496944" cy="6401753"/>
          </a:xfrm>
          <a:prstGeom prst="rect">
            <a:avLst/>
          </a:prstGeom>
        </p:spPr>
        <p:txBody>
          <a:bodyPr wrap="square">
            <a:spAutoFit/>
          </a:bodyPr>
          <a:lstStyle/>
          <a:p>
            <a:pPr marL="342900" indent="-342900">
              <a:buFont typeface="+mj-lt"/>
              <a:buAutoNum type="arabicPeriod"/>
            </a:pPr>
            <a:r>
              <a:rPr lang="zh-CN" altLang="en-US" sz="3200" b="1" dirty="0" smtClean="0">
                <a:solidFill>
                  <a:srgbClr val="FF0000"/>
                </a:solidFill>
                <a:latin typeface="+mn-ea"/>
              </a:rPr>
              <a:t>测距</a:t>
            </a:r>
            <a:endParaRPr lang="en-US" altLang="zh-CN" sz="3200" b="1" dirty="0" smtClean="0">
              <a:solidFill>
                <a:srgbClr val="FF0000"/>
              </a:solidFill>
              <a:latin typeface="+mn-ea"/>
            </a:endParaRPr>
          </a:p>
          <a:p>
            <a:r>
              <a:rPr lang="en-US" altLang="zh-CN" sz="3200" b="1" dirty="0">
                <a:solidFill>
                  <a:srgbClr val="FF0000"/>
                </a:solidFill>
                <a:latin typeface="+mn-ea"/>
              </a:rPr>
              <a:t> </a:t>
            </a:r>
            <a:r>
              <a:rPr lang="en-US" altLang="zh-CN" sz="3200" b="1" dirty="0" smtClean="0">
                <a:solidFill>
                  <a:srgbClr val="FF0000"/>
                </a:solidFill>
                <a:latin typeface="+mn-ea"/>
              </a:rPr>
              <a:t>  </a:t>
            </a:r>
            <a:r>
              <a:rPr lang="zh-CN" altLang="en-US" sz="2800" b="1" dirty="0" smtClean="0">
                <a:solidFill>
                  <a:schemeClr val="tx2"/>
                </a:solidFill>
                <a:latin typeface="+mn-ea"/>
              </a:rPr>
              <a:t>主要有超声波测距和红外测距两种</a:t>
            </a:r>
            <a:r>
              <a:rPr lang="en-US" altLang="zh-CN" sz="2800" b="1" dirty="0" smtClean="0">
                <a:solidFill>
                  <a:schemeClr val="tx2"/>
                </a:solidFill>
                <a:latin typeface="+mn-ea"/>
              </a:rPr>
              <a:t>:</a:t>
            </a:r>
          </a:p>
          <a:p>
            <a:pPr>
              <a:lnSpc>
                <a:spcPts val="4200"/>
              </a:lnSpc>
            </a:pPr>
            <a:r>
              <a:rPr lang="en-US" altLang="zh-CN" sz="2800" b="1" dirty="0" smtClean="0">
                <a:solidFill>
                  <a:schemeClr val="tx2"/>
                </a:solidFill>
                <a:latin typeface="+mn-ea"/>
              </a:rPr>
              <a:t>(1) </a:t>
            </a:r>
            <a:r>
              <a:rPr lang="zh-CN" altLang="en-US" sz="2800" b="1" dirty="0" smtClean="0">
                <a:solidFill>
                  <a:srgbClr val="FF0000"/>
                </a:solidFill>
                <a:latin typeface="+mn-ea"/>
              </a:rPr>
              <a:t>超声波测距</a:t>
            </a:r>
            <a:endParaRPr lang="en-US" altLang="zh-CN" sz="2800" b="1" dirty="0" smtClean="0">
              <a:solidFill>
                <a:srgbClr val="FF0000"/>
              </a:solidFill>
              <a:latin typeface="+mn-ea"/>
            </a:endParaRPr>
          </a:p>
          <a:p>
            <a:pPr algn="just">
              <a:lnSpc>
                <a:spcPts val="4200"/>
              </a:lnSpc>
            </a:pPr>
            <a:r>
              <a:rPr lang="en-US" altLang="zh-CN" sz="2800" dirty="0" smtClean="0"/>
              <a:t>         </a:t>
            </a:r>
            <a:r>
              <a:rPr lang="zh-CN" altLang="zh-CN" sz="2800" b="1" dirty="0" smtClean="0">
                <a:solidFill>
                  <a:schemeClr val="tx2"/>
                </a:solidFill>
              </a:rPr>
              <a:t>超声波</a:t>
            </a:r>
            <a:r>
              <a:rPr lang="zh-CN" altLang="zh-CN" sz="2800" b="1" dirty="0">
                <a:solidFill>
                  <a:schemeClr val="tx2"/>
                </a:solidFill>
              </a:rPr>
              <a:t>易于定向发射、方向性好、强度易控制、与被测量物体不需要直接接触的优点，在介质中传播的距离较</a:t>
            </a:r>
            <a:r>
              <a:rPr lang="zh-CN" altLang="zh-CN" sz="2800" b="1" dirty="0" smtClean="0">
                <a:solidFill>
                  <a:schemeClr val="tx2"/>
                </a:solidFill>
              </a:rPr>
              <a:t>远</a:t>
            </a:r>
            <a:r>
              <a:rPr lang="zh-CN" altLang="en-US" sz="2800" b="1" dirty="0" smtClean="0">
                <a:solidFill>
                  <a:schemeClr val="tx2"/>
                </a:solidFill>
              </a:rPr>
              <a:t>。</a:t>
            </a:r>
            <a:endParaRPr lang="en-US" altLang="zh-CN" sz="2800" b="1" dirty="0">
              <a:solidFill>
                <a:schemeClr val="tx2"/>
              </a:solidFill>
            </a:endParaRPr>
          </a:p>
          <a:p>
            <a:pPr algn="just">
              <a:lnSpc>
                <a:spcPts val="4200"/>
              </a:lnSpc>
            </a:pPr>
            <a:r>
              <a:rPr lang="zh-CN" altLang="zh-CN" sz="2800" b="1" kern="0" dirty="0" smtClean="0">
                <a:solidFill>
                  <a:srgbClr val="FF0000"/>
                </a:solidFill>
                <a:latin typeface="Arial"/>
                <a:cs typeface="Arial"/>
              </a:rPr>
              <a:t>原理</a:t>
            </a:r>
            <a:r>
              <a:rPr lang="zh-CN" altLang="en-US" sz="2800" b="1" kern="0" dirty="0" smtClean="0">
                <a:solidFill>
                  <a:srgbClr val="FF0000"/>
                </a:solidFill>
                <a:latin typeface="Arial"/>
                <a:cs typeface="Arial"/>
              </a:rPr>
              <a:t>：</a:t>
            </a:r>
            <a:r>
              <a:rPr lang="zh-CN" altLang="zh-CN" sz="2800" b="1" kern="0" dirty="0" smtClean="0">
                <a:solidFill>
                  <a:schemeClr val="tx2"/>
                </a:solidFill>
                <a:latin typeface="Arial"/>
                <a:cs typeface="Arial"/>
              </a:rPr>
              <a:t>利用</a:t>
            </a:r>
            <a:r>
              <a:rPr lang="zh-CN" altLang="zh-CN" sz="2800" b="1" kern="0" dirty="0">
                <a:solidFill>
                  <a:schemeClr val="tx2"/>
                </a:solidFill>
                <a:latin typeface="Arial"/>
                <a:cs typeface="Arial"/>
              </a:rPr>
              <a:t>超声波在空气中的传播速度为已知，测量声波在发射后遇到障碍物反射回来的时间</a:t>
            </a:r>
            <a:r>
              <a:rPr lang="zh-CN" altLang="zh-CN" sz="2800" b="1" kern="0" dirty="0" smtClean="0">
                <a:solidFill>
                  <a:schemeClr val="tx2"/>
                </a:solidFill>
                <a:latin typeface="Arial"/>
                <a:cs typeface="Arial"/>
              </a:rPr>
              <a:t>，计算出的</a:t>
            </a:r>
            <a:r>
              <a:rPr lang="zh-CN" altLang="zh-CN" sz="2800" b="1" kern="0" dirty="0">
                <a:solidFill>
                  <a:schemeClr val="tx2"/>
                </a:solidFill>
                <a:latin typeface="Arial"/>
                <a:cs typeface="Arial"/>
              </a:rPr>
              <a:t>实际距离</a:t>
            </a:r>
            <a:r>
              <a:rPr lang="zh-CN" altLang="zh-CN" sz="2800" b="1" kern="0" dirty="0" smtClean="0">
                <a:solidFill>
                  <a:schemeClr val="tx2"/>
                </a:solidFill>
                <a:latin typeface="Arial"/>
                <a:cs typeface="Arial"/>
              </a:rPr>
              <a:t>。</a:t>
            </a:r>
            <a:r>
              <a:rPr lang="en-US" altLang="zh-CN" sz="2800" b="1" kern="0" dirty="0" smtClean="0">
                <a:solidFill>
                  <a:schemeClr val="tx2"/>
                </a:solidFill>
                <a:latin typeface="Arial"/>
                <a:cs typeface="Arial"/>
              </a:rPr>
              <a:t> </a:t>
            </a:r>
            <a:r>
              <a:rPr lang="en-US" altLang="zh-CN" sz="2800" b="1" i="1" kern="0" dirty="0" smtClean="0">
                <a:solidFill>
                  <a:schemeClr val="tx2"/>
                </a:solidFill>
                <a:latin typeface="Times New Roman" panose="02020603050405020304" pitchFamily="18" charset="0"/>
                <a:cs typeface="Times New Roman" panose="02020603050405020304" pitchFamily="18" charset="0"/>
              </a:rPr>
              <a:t>L=C</a:t>
            </a:r>
            <a:r>
              <a:rPr lang="en-US" altLang="zh-CN" sz="2000" b="1" kern="0" dirty="0" smtClean="0">
                <a:solidFill>
                  <a:schemeClr val="tx2"/>
                </a:solidFill>
                <a:latin typeface="Times New Roman" panose="02020603050405020304" pitchFamily="18" charset="0"/>
                <a:cs typeface="Times New Roman" panose="02020603050405020304" pitchFamily="18" charset="0"/>
              </a:rPr>
              <a:t>×</a:t>
            </a:r>
            <a:r>
              <a:rPr lang="en-US" altLang="zh-CN" sz="2800" b="1" i="1" kern="0" dirty="0" smtClean="0">
                <a:solidFill>
                  <a:schemeClr val="tx2"/>
                </a:solidFill>
                <a:latin typeface="Times New Roman" panose="02020603050405020304" pitchFamily="18" charset="0"/>
                <a:cs typeface="Times New Roman" panose="02020603050405020304" pitchFamily="18" charset="0"/>
              </a:rPr>
              <a:t>T/2=C</a:t>
            </a:r>
            <a:r>
              <a:rPr lang="en-US" altLang="zh-CN" sz="2000" b="1" kern="0" dirty="0" smtClean="0">
                <a:solidFill>
                  <a:schemeClr val="tx2"/>
                </a:solidFill>
                <a:latin typeface="Times New Roman" panose="02020603050405020304" pitchFamily="18" charset="0"/>
                <a:cs typeface="Times New Roman" panose="02020603050405020304" pitchFamily="18" charset="0"/>
              </a:rPr>
              <a:t>×</a:t>
            </a:r>
            <a:r>
              <a:rPr lang="en-US" altLang="zh-CN" sz="2400" b="1" kern="0" dirty="0" smtClean="0">
                <a:solidFill>
                  <a:schemeClr val="tx2"/>
                </a:solidFill>
                <a:latin typeface="Times New Roman" panose="02020603050405020304" pitchFamily="18" charset="0"/>
                <a:cs typeface="Times New Roman" panose="02020603050405020304" pitchFamily="18" charset="0"/>
              </a:rPr>
              <a:t>(</a:t>
            </a:r>
            <a:r>
              <a:rPr lang="en-US" altLang="zh-CN" sz="3200" b="1" i="1" kern="0" dirty="0" smtClean="0">
                <a:solidFill>
                  <a:schemeClr val="tx2"/>
                </a:solidFill>
                <a:latin typeface="Times New Roman" panose="02020603050405020304" pitchFamily="18" charset="0"/>
                <a:cs typeface="Times New Roman" panose="02020603050405020304" pitchFamily="18" charset="0"/>
              </a:rPr>
              <a:t>n</a:t>
            </a:r>
            <a:r>
              <a:rPr lang="en-US" altLang="zh-CN" sz="1600" b="1" kern="0" dirty="0" smtClean="0">
                <a:solidFill>
                  <a:schemeClr val="tx2"/>
                </a:solidFill>
                <a:latin typeface="Times New Roman" panose="02020603050405020304" pitchFamily="18" charset="0"/>
                <a:cs typeface="Times New Roman" panose="02020603050405020304" pitchFamily="18" charset="0"/>
                <a:sym typeface="Symbol"/>
              </a:rPr>
              <a:t></a:t>
            </a:r>
            <a:r>
              <a:rPr lang="zh-CN" altLang="zh-CN" sz="2000" dirty="0" smtClean="0">
                <a:solidFill>
                  <a:schemeClr val="tx2"/>
                </a:solidFill>
                <a:cs typeface="Times New Roman"/>
              </a:rPr>
              <a:t>△</a:t>
            </a:r>
            <a:r>
              <a:rPr lang="en-US" altLang="zh-CN" sz="3200" b="1" i="1" dirty="0" smtClean="0">
                <a:solidFill>
                  <a:schemeClr val="tx2"/>
                </a:solidFill>
                <a:latin typeface="Times New Roman" panose="02020603050405020304" pitchFamily="18" charset="0"/>
                <a:cs typeface="Times New Roman" panose="02020603050405020304" pitchFamily="18" charset="0"/>
              </a:rPr>
              <a:t>t</a:t>
            </a:r>
            <a:r>
              <a:rPr lang="en-US" altLang="zh-CN" sz="2800" b="1" dirty="0" smtClean="0">
                <a:solidFill>
                  <a:schemeClr val="tx2"/>
                </a:solidFill>
                <a:latin typeface="Times New Roman" panose="02020603050405020304" pitchFamily="18" charset="0"/>
                <a:cs typeface="Times New Roman" panose="02020603050405020304" pitchFamily="18" charset="0"/>
              </a:rPr>
              <a:t>)/2</a:t>
            </a:r>
          </a:p>
          <a:p>
            <a:pPr algn="just">
              <a:lnSpc>
                <a:spcPts val="4200"/>
              </a:lnSpc>
            </a:pPr>
            <a:r>
              <a:rPr lang="zh-CN" altLang="en-US" sz="2800" b="1" kern="100" dirty="0" smtClean="0">
                <a:solidFill>
                  <a:srgbClr val="FF0000"/>
                </a:solidFill>
                <a:latin typeface="Times New Roman" panose="02020603050405020304" pitchFamily="18" charset="0"/>
                <a:cs typeface="Times New Roman" panose="02020603050405020304" pitchFamily="18" charset="0"/>
              </a:rPr>
              <a:t>精度</a:t>
            </a:r>
            <a:r>
              <a:rPr lang="zh-CN" altLang="en-US" sz="2800" b="1" kern="100" dirty="0" smtClean="0">
                <a:solidFill>
                  <a:schemeClr val="tx2"/>
                </a:solidFill>
                <a:latin typeface="Times New Roman" panose="02020603050405020304" pitchFamily="18" charset="0"/>
                <a:cs typeface="Times New Roman" panose="02020603050405020304" pitchFamily="18" charset="0"/>
              </a:rPr>
              <a:t>：</a:t>
            </a:r>
            <a:r>
              <a:rPr lang="zh-CN" altLang="zh-CN" sz="2800" b="1" kern="100" dirty="0" smtClean="0">
                <a:solidFill>
                  <a:schemeClr val="tx2"/>
                </a:solidFill>
                <a:cs typeface="Times New Roman"/>
              </a:rPr>
              <a:t>当</a:t>
            </a:r>
            <a:r>
              <a:rPr lang="zh-CN" altLang="zh-CN" sz="2800" b="1" kern="100" dirty="0">
                <a:solidFill>
                  <a:schemeClr val="tx2"/>
                </a:solidFill>
                <a:cs typeface="Times New Roman"/>
              </a:rPr>
              <a:t>要求测距误差小于</a:t>
            </a:r>
            <a:r>
              <a:rPr lang="en-US" altLang="zh-CN" sz="2800" b="1" kern="100" dirty="0" smtClean="0">
                <a:solidFill>
                  <a:schemeClr val="tx2"/>
                </a:solidFill>
                <a:latin typeface="Times New Roman" panose="02020603050405020304" pitchFamily="18" charset="0"/>
                <a:cs typeface="Times New Roman" panose="02020603050405020304" pitchFamily="18" charset="0"/>
              </a:rPr>
              <a:t>1 </a:t>
            </a:r>
            <a:r>
              <a:rPr lang="en-US" altLang="zh-CN" sz="2800" b="1" i="1" kern="100" dirty="0" smtClean="0">
                <a:solidFill>
                  <a:schemeClr val="tx2"/>
                </a:solidFill>
                <a:latin typeface="Times New Roman" panose="02020603050405020304" pitchFamily="18" charset="0"/>
                <a:cs typeface="Times New Roman" panose="02020603050405020304" pitchFamily="18" charset="0"/>
              </a:rPr>
              <a:t>mm </a:t>
            </a:r>
            <a:r>
              <a:rPr lang="zh-CN" altLang="zh-CN" sz="2800" b="1" kern="100" dirty="0" smtClean="0">
                <a:solidFill>
                  <a:schemeClr val="tx2"/>
                </a:solidFill>
                <a:cs typeface="Times New Roman"/>
              </a:rPr>
              <a:t>时</a:t>
            </a:r>
            <a:r>
              <a:rPr lang="en-US" altLang="zh-CN" sz="2800" b="1" kern="100" dirty="0" smtClean="0">
                <a:solidFill>
                  <a:schemeClr val="tx2"/>
                </a:solidFill>
                <a:latin typeface="Times New Roman" panose="02020603050405020304" pitchFamily="18" charset="0"/>
                <a:cs typeface="Times New Roman" panose="02020603050405020304" pitchFamily="18" charset="0"/>
              </a:rPr>
              <a:t>,</a:t>
            </a:r>
            <a:r>
              <a:rPr lang="zh-CN" altLang="zh-CN" sz="2800" b="1" kern="100" dirty="0" smtClean="0">
                <a:solidFill>
                  <a:schemeClr val="tx2"/>
                </a:solidFill>
                <a:cs typeface="Times New Roman"/>
              </a:rPr>
              <a:t>已知</a:t>
            </a:r>
            <a:r>
              <a:rPr lang="zh-CN" altLang="zh-CN" sz="2800" b="1" kern="100" dirty="0">
                <a:solidFill>
                  <a:schemeClr val="tx2"/>
                </a:solidFill>
                <a:cs typeface="Times New Roman"/>
              </a:rPr>
              <a:t>超声波速度</a:t>
            </a:r>
            <a:r>
              <a:rPr lang="en-US" altLang="zh-CN" sz="2800" b="1" kern="100" dirty="0">
                <a:solidFill>
                  <a:schemeClr val="tx2"/>
                </a:solidFill>
                <a:latin typeface="Times New Roman" panose="02020603050405020304" pitchFamily="18" charset="0"/>
                <a:cs typeface="Times New Roman" panose="02020603050405020304" pitchFamily="18" charset="0"/>
              </a:rPr>
              <a:t>C=344m/s</a:t>
            </a:r>
            <a:r>
              <a:rPr lang="en-US" altLang="zh-CN" sz="2800" b="1" kern="100" dirty="0">
                <a:solidFill>
                  <a:schemeClr val="tx2"/>
                </a:solidFill>
                <a:cs typeface="Times New Roman"/>
              </a:rPr>
              <a:t> </a:t>
            </a:r>
            <a:r>
              <a:rPr lang="zh-CN" altLang="zh-CN" sz="2800" b="1" kern="100" dirty="0" smtClean="0">
                <a:solidFill>
                  <a:schemeClr val="tx2"/>
                </a:solidFill>
                <a:cs typeface="Times New Roman"/>
              </a:rPr>
              <a:t>，测距</a:t>
            </a:r>
            <a:r>
              <a:rPr lang="zh-CN" altLang="zh-CN" sz="2800" b="1" kern="100" dirty="0">
                <a:solidFill>
                  <a:schemeClr val="tx2"/>
                </a:solidFill>
                <a:cs typeface="Times New Roman"/>
              </a:rPr>
              <a:t>误差</a:t>
            </a:r>
            <a:r>
              <a:rPr lang="en-US" altLang="zh-CN" sz="2800" b="1" kern="100" dirty="0" err="1" smtClean="0">
                <a:solidFill>
                  <a:schemeClr val="tx2"/>
                </a:solidFill>
                <a:latin typeface="Times New Roman" panose="02020603050405020304" pitchFamily="18" charset="0"/>
                <a:cs typeface="Times New Roman" panose="02020603050405020304" pitchFamily="18" charset="0"/>
              </a:rPr>
              <a:t>s</a:t>
            </a:r>
            <a:r>
              <a:rPr lang="en-US" altLang="zh-CN" sz="2000" b="1" kern="100" dirty="0" err="1" smtClean="0">
                <a:solidFill>
                  <a:schemeClr val="tx2"/>
                </a:solidFill>
                <a:latin typeface="Times New Roman" panose="02020603050405020304" pitchFamily="18" charset="0"/>
                <a:cs typeface="Times New Roman" panose="02020603050405020304" pitchFamily="18" charset="0"/>
                <a:sym typeface="Symbol"/>
              </a:rPr>
              <a:t></a:t>
            </a:r>
            <a:r>
              <a:rPr lang="en-US" altLang="zh-CN" sz="2800" b="1" kern="100" dirty="0" err="1" smtClean="0">
                <a:solidFill>
                  <a:schemeClr val="tx2"/>
                </a:solidFill>
                <a:latin typeface="Times New Roman" panose="02020603050405020304" pitchFamily="18" charset="0"/>
                <a:cs typeface="Times New Roman" panose="02020603050405020304" pitchFamily="18" charset="0"/>
              </a:rPr>
              <a:t>t</a:t>
            </a:r>
            <a:r>
              <a:rPr lang="en-US" altLang="zh-CN" sz="2800" b="1" kern="100" dirty="0">
                <a:solidFill>
                  <a:schemeClr val="tx2"/>
                </a:solidFill>
                <a:latin typeface="Times New Roman" panose="02020603050405020304" pitchFamily="18" charset="0"/>
                <a:cs typeface="Times New Roman" panose="02020603050405020304" pitchFamily="18" charset="0"/>
              </a:rPr>
              <a:t>&lt;(0.001/344) </a:t>
            </a:r>
            <a:r>
              <a:rPr lang="zh-CN" altLang="zh-CN" sz="2800" b="1" kern="100" dirty="0">
                <a:solidFill>
                  <a:schemeClr val="tx2"/>
                </a:solidFill>
                <a:latin typeface="Times New Roman" panose="02020603050405020304" pitchFamily="18" charset="0"/>
                <a:cs typeface="Times New Roman" panose="02020603050405020304" pitchFamily="18" charset="0"/>
              </a:rPr>
              <a:t>≈</a:t>
            </a:r>
            <a:r>
              <a:rPr lang="en-US" altLang="zh-CN" sz="2800" b="1" kern="100" dirty="0">
                <a:solidFill>
                  <a:schemeClr val="tx2"/>
                </a:solidFill>
                <a:latin typeface="Times New Roman" panose="02020603050405020304" pitchFamily="18" charset="0"/>
                <a:cs typeface="Times New Roman" panose="02020603050405020304" pitchFamily="18" charset="0"/>
              </a:rPr>
              <a:t>0.000002907s </a:t>
            </a:r>
            <a:r>
              <a:rPr lang="zh-CN" altLang="zh-CN" sz="2800" b="1" kern="100" dirty="0">
                <a:solidFill>
                  <a:schemeClr val="tx2"/>
                </a:solidFill>
                <a:latin typeface="Times New Roman" panose="02020603050405020304" pitchFamily="18" charset="0"/>
                <a:cs typeface="Times New Roman" panose="02020603050405020304" pitchFamily="18" charset="0"/>
              </a:rPr>
              <a:t>即</a:t>
            </a:r>
            <a:r>
              <a:rPr lang="en-US" altLang="zh-CN" sz="2800" b="1" kern="100" dirty="0">
                <a:solidFill>
                  <a:schemeClr val="tx2"/>
                </a:solidFill>
                <a:latin typeface="Times New Roman" panose="02020603050405020304" pitchFamily="18" charset="0"/>
                <a:cs typeface="Times New Roman" panose="02020603050405020304" pitchFamily="18" charset="0"/>
              </a:rPr>
              <a:t>2.907</a:t>
            </a:r>
            <a:r>
              <a:rPr lang="zh-CN" altLang="zh-CN" sz="2800" b="1" i="1" kern="100" dirty="0">
                <a:solidFill>
                  <a:schemeClr val="tx2"/>
                </a:solidFill>
                <a:latin typeface="Times New Roman" panose="02020603050405020304" pitchFamily="18" charset="0"/>
                <a:cs typeface="Times New Roman" panose="02020603050405020304" pitchFamily="18" charset="0"/>
              </a:rPr>
              <a:t>μ</a:t>
            </a:r>
            <a:r>
              <a:rPr lang="en-US" altLang="zh-CN" sz="2800" b="1" i="1" kern="100" dirty="0" smtClean="0">
                <a:solidFill>
                  <a:schemeClr val="tx2"/>
                </a:solidFill>
                <a:latin typeface="Times New Roman" panose="02020603050405020304" pitchFamily="18" charset="0"/>
                <a:cs typeface="Times New Roman" panose="02020603050405020304" pitchFamily="18" charset="0"/>
              </a:rPr>
              <a:t>s</a:t>
            </a:r>
            <a:r>
              <a:rPr lang="zh-CN" altLang="en-US" sz="2800" b="1" i="1" kern="100" dirty="0" smtClean="0">
                <a:solidFill>
                  <a:schemeClr val="tx2"/>
                </a:solidFill>
                <a:latin typeface="Times New Roman" panose="02020603050405020304" pitchFamily="18" charset="0"/>
                <a:cs typeface="Times New Roman" panose="02020603050405020304" pitchFamily="18" charset="0"/>
              </a:rPr>
              <a:t>，</a:t>
            </a:r>
            <a:r>
              <a:rPr lang="zh-CN" altLang="en-US" sz="2800" b="1" kern="100" dirty="0" smtClean="0">
                <a:solidFill>
                  <a:schemeClr val="tx2"/>
                </a:solidFill>
                <a:latin typeface="Times New Roman" panose="02020603050405020304" pitchFamily="18" charset="0"/>
                <a:cs typeface="Times New Roman" panose="02020603050405020304" pitchFamily="18" charset="0"/>
              </a:rPr>
              <a:t>要求计数脉冲的精度达到</a:t>
            </a:r>
            <a:r>
              <a:rPr lang="zh-CN" altLang="zh-CN" sz="2800" b="1" i="1" kern="100" dirty="0">
                <a:solidFill>
                  <a:schemeClr val="tx2"/>
                </a:solidFill>
                <a:latin typeface="Times New Roman" panose="02020603050405020304" pitchFamily="18" charset="0"/>
                <a:cs typeface="Times New Roman" panose="02020603050405020304" pitchFamily="18" charset="0"/>
              </a:rPr>
              <a:t>μ</a:t>
            </a:r>
            <a:r>
              <a:rPr lang="en-US" altLang="zh-CN" sz="2800" b="1" i="1" kern="100" dirty="0" smtClean="0">
                <a:solidFill>
                  <a:schemeClr val="tx2"/>
                </a:solidFill>
                <a:latin typeface="Times New Roman" panose="02020603050405020304" pitchFamily="18" charset="0"/>
                <a:cs typeface="Times New Roman" panose="02020603050405020304" pitchFamily="18" charset="0"/>
              </a:rPr>
              <a:t>s </a:t>
            </a:r>
            <a:r>
              <a:rPr lang="zh-CN" altLang="en-US" sz="2800" b="1" kern="100" dirty="0" smtClean="0">
                <a:solidFill>
                  <a:schemeClr val="tx2"/>
                </a:solidFill>
                <a:latin typeface="Times New Roman" panose="02020603050405020304" pitchFamily="18" charset="0"/>
                <a:cs typeface="Times New Roman" panose="02020603050405020304" pitchFamily="18" charset="0"/>
              </a:rPr>
              <a:t>级。</a:t>
            </a:r>
            <a:endParaRPr lang="zh-CN" altLang="zh-CN" sz="2800" b="1" kern="100" dirty="0">
              <a:solidFill>
                <a:schemeClr val="tx2"/>
              </a:solidFill>
              <a:cs typeface="Times New Roman"/>
            </a:endParaRPr>
          </a:p>
        </p:txBody>
      </p:sp>
    </p:spTree>
    <p:extLst>
      <p:ext uri="{BB962C8B-B14F-4D97-AF65-F5344CB8AC3E}">
        <p14:creationId xmlns:p14="http://schemas.microsoft.com/office/powerpoint/2010/main" val="3365355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539552" y="389118"/>
            <a:ext cx="8064896" cy="6343660"/>
          </a:xfrm>
          <a:prstGeom prst="rect">
            <a:avLst/>
          </a:prstGeom>
        </p:spPr>
        <p:txBody>
          <a:bodyPr wrap="square">
            <a:spAutoFit/>
          </a:bodyPr>
          <a:lstStyle/>
          <a:p>
            <a:pPr>
              <a:lnSpc>
                <a:spcPts val="3500"/>
              </a:lnSpc>
              <a:spcAft>
                <a:spcPts val="0"/>
              </a:spcAft>
            </a:pPr>
            <a:r>
              <a:rPr lang="zh-CN" altLang="zh-CN" sz="2800" b="1" kern="100" dirty="0">
                <a:solidFill>
                  <a:srgbClr val="FF0000"/>
                </a:solidFill>
                <a:latin typeface="Times New Roman" panose="02020603050405020304" pitchFamily="18" charset="0"/>
                <a:cs typeface="Times New Roman" panose="02020603050405020304" pitchFamily="18" charset="0"/>
              </a:rPr>
              <a:t>主要技术参数</a:t>
            </a:r>
            <a:r>
              <a:rPr lang="zh-CN" altLang="zh-CN" sz="2800" b="1" kern="100" dirty="0">
                <a:solidFill>
                  <a:schemeClr val="tx2"/>
                </a:solidFill>
                <a:latin typeface="Times New Roman" panose="02020603050405020304" pitchFamily="18" charset="0"/>
                <a:cs typeface="Times New Roman" panose="02020603050405020304" pitchFamily="18" charset="0"/>
              </a:rPr>
              <a:t>：</a:t>
            </a:r>
            <a:r>
              <a:rPr lang="en-US" altLang="zh-CN" sz="2800" b="1" kern="100" dirty="0">
                <a:solidFill>
                  <a:schemeClr val="tx2"/>
                </a:solidFill>
                <a:latin typeface="Times New Roman" panose="02020603050405020304" pitchFamily="18" charset="0"/>
                <a:cs typeface="Times New Roman" panose="02020603050405020304" pitchFamily="18" charset="0"/>
              </a:rPr>
              <a:t/>
            </a:r>
            <a:br>
              <a:rPr lang="en-US" altLang="zh-CN" sz="2800" b="1" kern="100" dirty="0">
                <a:solidFill>
                  <a:schemeClr val="tx2"/>
                </a:solidFill>
                <a:latin typeface="Times New Roman" panose="02020603050405020304" pitchFamily="18" charset="0"/>
                <a:cs typeface="Times New Roman" panose="02020603050405020304" pitchFamily="18" charset="0"/>
              </a:rPr>
            </a:br>
            <a:r>
              <a:rPr lang="en-US" altLang="zh-CN" sz="2800" b="1" kern="100" dirty="0" smtClean="0">
                <a:solidFill>
                  <a:schemeClr val="tx2"/>
                </a:solidFill>
                <a:latin typeface="Times New Roman" panose="02020603050405020304" pitchFamily="18" charset="0"/>
                <a:cs typeface="Times New Roman" panose="02020603050405020304" pitchFamily="18" charset="0"/>
                <a:sym typeface="Symbol"/>
              </a:rPr>
              <a:t> </a:t>
            </a:r>
            <a:r>
              <a:rPr lang="zh-CN" altLang="zh-CN" sz="2800" b="1" kern="100" dirty="0" smtClean="0">
                <a:solidFill>
                  <a:schemeClr val="tx2"/>
                </a:solidFill>
                <a:latin typeface="Times New Roman" panose="02020603050405020304" pitchFamily="18" charset="0"/>
                <a:cs typeface="Times New Roman" panose="02020603050405020304" pitchFamily="18" charset="0"/>
              </a:rPr>
              <a:t>使用</a:t>
            </a:r>
            <a:r>
              <a:rPr lang="zh-CN" altLang="zh-CN" sz="2800" b="1" kern="100" dirty="0">
                <a:solidFill>
                  <a:schemeClr val="tx2"/>
                </a:solidFill>
                <a:latin typeface="Times New Roman" panose="02020603050405020304" pitchFamily="18" charset="0"/>
                <a:cs typeface="Times New Roman" panose="02020603050405020304" pitchFamily="18" charset="0"/>
              </a:rPr>
              <a:t>电压：</a:t>
            </a:r>
            <a:r>
              <a:rPr lang="en-US" altLang="zh-CN" sz="2800" b="1" kern="100" dirty="0">
                <a:solidFill>
                  <a:schemeClr val="tx2"/>
                </a:solidFill>
                <a:latin typeface="Times New Roman" panose="02020603050405020304" pitchFamily="18" charset="0"/>
                <a:cs typeface="Times New Roman" panose="02020603050405020304" pitchFamily="18" charset="0"/>
              </a:rPr>
              <a:t>DC5V </a:t>
            </a:r>
            <a:endParaRPr lang="zh-CN" altLang="zh-CN" sz="2800" b="1" kern="100" dirty="0">
              <a:solidFill>
                <a:schemeClr val="tx2"/>
              </a:solidFill>
              <a:latin typeface="Times New Roman" panose="02020603050405020304" pitchFamily="18" charset="0"/>
              <a:cs typeface="Times New Roman" panose="02020603050405020304" pitchFamily="18" charset="0"/>
            </a:endParaRPr>
          </a:p>
          <a:p>
            <a:pPr>
              <a:lnSpc>
                <a:spcPts val="3500"/>
              </a:lnSpc>
              <a:spcAft>
                <a:spcPts val="0"/>
              </a:spcAft>
            </a:pPr>
            <a:r>
              <a:rPr lang="en-US" altLang="zh-CN" sz="2800" b="1" kern="100" dirty="0" smtClean="0">
                <a:solidFill>
                  <a:schemeClr val="tx2"/>
                </a:solidFill>
                <a:latin typeface="Times New Roman" panose="02020603050405020304" pitchFamily="18" charset="0"/>
                <a:cs typeface="Times New Roman" panose="02020603050405020304" pitchFamily="18" charset="0"/>
                <a:sym typeface="Symbol"/>
              </a:rPr>
              <a:t> </a:t>
            </a:r>
            <a:r>
              <a:rPr lang="zh-CN" altLang="zh-CN" sz="2800" b="1" kern="100" dirty="0" smtClean="0">
                <a:solidFill>
                  <a:schemeClr val="tx2"/>
                </a:solidFill>
                <a:latin typeface="Times New Roman" panose="02020603050405020304" pitchFamily="18" charset="0"/>
                <a:cs typeface="Times New Roman" panose="02020603050405020304" pitchFamily="18" charset="0"/>
              </a:rPr>
              <a:t>静态</a:t>
            </a:r>
            <a:r>
              <a:rPr lang="zh-CN" altLang="zh-CN" sz="2800" b="1" kern="100" dirty="0">
                <a:solidFill>
                  <a:schemeClr val="tx2"/>
                </a:solidFill>
                <a:latin typeface="Times New Roman" panose="02020603050405020304" pitchFamily="18" charset="0"/>
                <a:cs typeface="Times New Roman" panose="02020603050405020304" pitchFamily="18" charset="0"/>
              </a:rPr>
              <a:t>电流：小于</a:t>
            </a:r>
            <a:r>
              <a:rPr lang="en-US" altLang="zh-CN" sz="2800" b="1" kern="100" dirty="0">
                <a:solidFill>
                  <a:schemeClr val="tx2"/>
                </a:solidFill>
                <a:latin typeface="Times New Roman" panose="02020603050405020304" pitchFamily="18" charset="0"/>
                <a:cs typeface="Times New Roman" panose="02020603050405020304" pitchFamily="18" charset="0"/>
              </a:rPr>
              <a:t>2mA</a:t>
            </a:r>
            <a:br>
              <a:rPr lang="en-US" altLang="zh-CN" sz="2800" b="1" kern="100" dirty="0">
                <a:solidFill>
                  <a:schemeClr val="tx2"/>
                </a:solidFill>
                <a:latin typeface="Times New Roman" panose="02020603050405020304" pitchFamily="18" charset="0"/>
                <a:cs typeface="Times New Roman" panose="02020603050405020304" pitchFamily="18" charset="0"/>
              </a:rPr>
            </a:br>
            <a:r>
              <a:rPr lang="en-US" altLang="zh-CN" sz="2800" b="1" kern="100" dirty="0" smtClean="0">
                <a:solidFill>
                  <a:schemeClr val="tx2"/>
                </a:solidFill>
                <a:latin typeface="Times New Roman" panose="02020603050405020304" pitchFamily="18" charset="0"/>
                <a:cs typeface="Times New Roman" panose="02020603050405020304" pitchFamily="18" charset="0"/>
                <a:sym typeface="Symbol"/>
              </a:rPr>
              <a:t> </a:t>
            </a:r>
            <a:r>
              <a:rPr lang="zh-CN" altLang="zh-CN" sz="2800" b="1" kern="100" dirty="0" smtClean="0">
                <a:solidFill>
                  <a:schemeClr val="tx2"/>
                </a:solidFill>
                <a:latin typeface="Times New Roman" panose="02020603050405020304" pitchFamily="18" charset="0"/>
                <a:cs typeface="Times New Roman" panose="02020603050405020304" pitchFamily="18" charset="0"/>
              </a:rPr>
              <a:t>电平</a:t>
            </a:r>
            <a:r>
              <a:rPr lang="zh-CN" altLang="zh-CN" sz="2800" b="1" kern="100" dirty="0">
                <a:solidFill>
                  <a:schemeClr val="tx2"/>
                </a:solidFill>
                <a:latin typeface="Times New Roman" panose="02020603050405020304" pitchFamily="18" charset="0"/>
                <a:cs typeface="Times New Roman" panose="02020603050405020304" pitchFamily="18" charset="0"/>
              </a:rPr>
              <a:t>输出：高</a:t>
            </a:r>
            <a:r>
              <a:rPr lang="en-US" altLang="zh-CN" sz="2800" b="1" kern="100" dirty="0">
                <a:solidFill>
                  <a:schemeClr val="tx2"/>
                </a:solidFill>
                <a:latin typeface="Times New Roman" panose="02020603050405020304" pitchFamily="18" charset="0"/>
                <a:cs typeface="Times New Roman" panose="02020603050405020304" pitchFamily="18" charset="0"/>
              </a:rPr>
              <a:t>5V </a:t>
            </a:r>
            <a:r>
              <a:rPr lang="zh-CN" altLang="en-US" sz="2800" b="1" kern="100" dirty="0" smtClean="0">
                <a:solidFill>
                  <a:schemeClr val="tx2"/>
                </a:solidFill>
                <a:latin typeface="Times New Roman" panose="02020603050405020304" pitchFamily="18" charset="0"/>
                <a:cs typeface="Times New Roman" panose="02020603050405020304" pitchFamily="18" charset="0"/>
              </a:rPr>
              <a:t>、低</a:t>
            </a:r>
            <a:r>
              <a:rPr lang="en-US" altLang="zh-CN" sz="2800" b="1" kern="100" dirty="0">
                <a:solidFill>
                  <a:schemeClr val="tx2"/>
                </a:solidFill>
                <a:latin typeface="Times New Roman" panose="02020603050405020304" pitchFamily="18" charset="0"/>
                <a:cs typeface="Times New Roman" panose="02020603050405020304" pitchFamily="18" charset="0"/>
              </a:rPr>
              <a:t>0V</a:t>
            </a:r>
            <a:endParaRPr lang="zh-CN" altLang="zh-CN" sz="2800" b="1" kern="100" dirty="0">
              <a:solidFill>
                <a:schemeClr val="tx2"/>
              </a:solidFill>
              <a:latin typeface="Times New Roman" panose="02020603050405020304" pitchFamily="18" charset="0"/>
              <a:cs typeface="Times New Roman" panose="02020603050405020304" pitchFamily="18" charset="0"/>
            </a:endParaRPr>
          </a:p>
          <a:p>
            <a:pPr>
              <a:lnSpc>
                <a:spcPts val="3500"/>
              </a:lnSpc>
              <a:spcAft>
                <a:spcPts val="0"/>
              </a:spcAft>
            </a:pPr>
            <a:r>
              <a:rPr lang="en-US" altLang="zh-CN" sz="2800" b="1" kern="100" dirty="0" smtClean="0">
                <a:solidFill>
                  <a:schemeClr val="tx2"/>
                </a:solidFill>
                <a:latin typeface="Times New Roman" panose="02020603050405020304" pitchFamily="18" charset="0"/>
                <a:cs typeface="Times New Roman" panose="02020603050405020304" pitchFamily="18" charset="0"/>
                <a:sym typeface="Symbol"/>
              </a:rPr>
              <a:t> </a:t>
            </a:r>
            <a:r>
              <a:rPr lang="zh-CN" altLang="zh-CN" sz="2800" b="1" kern="100" dirty="0" smtClean="0">
                <a:solidFill>
                  <a:schemeClr val="tx2"/>
                </a:solidFill>
                <a:latin typeface="Times New Roman" panose="02020603050405020304" pitchFamily="18" charset="0"/>
                <a:cs typeface="Times New Roman" panose="02020603050405020304" pitchFamily="18" charset="0"/>
              </a:rPr>
              <a:t>感应</a:t>
            </a:r>
            <a:r>
              <a:rPr lang="zh-CN" altLang="zh-CN" sz="2800" b="1" kern="100" dirty="0">
                <a:solidFill>
                  <a:schemeClr val="tx2"/>
                </a:solidFill>
                <a:latin typeface="Times New Roman" panose="02020603050405020304" pitchFamily="18" charset="0"/>
                <a:cs typeface="Times New Roman" panose="02020603050405020304" pitchFamily="18" charset="0"/>
              </a:rPr>
              <a:t>角度：不大于</a:t>
            </a:r>
            <a:r>
              <a:rPr lang="en-US" altLang="zh-CN" sz="2800" b="1" kern="100" dirty="0">
                <a:solidFill>
                  <a:schemeClr val="tx2"/>
                </a:solidFill>
                <a:latin typeface="Times New Roman" panose="02020603050405020304" pitchFamily="18" charset="0"/>
                <a:cs typeface="Times New Roman" panose="02020603050405020304" pitchFamily="18" charset="0"/>
              </a:rPr>
              <a:t>15</a:t>
            </a:r>
            <a:r>
              <a:rPr lang="zh-CN" altLang="zh-CN" sz="2800" b="1" kern="100" dirty="0">
                <a:solidFill>
                  <a:schemeClr val="tx2"/>
                </a:solidFill>
                <a:latin typeface="Times New Roman" panose="02020603050405020304" pitchFamily="18" charset="0"/>
                <a:cs typeface="Times New Roman" panose="02020603050405020304" pitchFamily="18" charset="0"/>
              </a:rPr>
              <a:t>度</a:t>
            </a:r>
          </a:p>
          <a:p>
            <a:pPr>
              <a:lnSpc>
                <a:spcPts val="3500"/>
              </a:lnSpc>
              <a:spcAft>
                <a:spcPts val="0"/>
              </a:spcAft>
            </a:pPr>
            <a:r>
              <a:rPr lang="en-US" altLang="zh-CN" sz="2800" b="1" kern="100" dirty="0" smtClean="0">
                <a:solidFill>
                  <a:schemeClr val="tx2"/>
                </a:solidFill>
                <a:latin typeface="Times New Roman" panose="02020603050405020304" pitchFamily="18" charset="0"/>
                <a:cs typeface="Times New Roman" panose="02020603050405020304" pitchFamily="18" charset="0"/>
                <a:sym typeface="Symbol"/>
              </a:rPr>
              <a:t> </a:t>
            </a:r>
            <a:r>
              <a:rPr lang="zh-CN" altLang="zh-CN" sz="2800" b="1" kern="100" dirty="0" smtClean="0">
                <a:solidFill>
                  <a:schemeClr val="tx2"/>
                </a:solidFill>
                <a:latin typeface="Times New Roman" panose="02020603050405020304" pitchFamily="18" charset="0"/>
                <a:cs typeface="Times New Roman" panose="02020603050405020304" pitchFamily="18" charset="0"/>
              </a:rPr>
              <a:t>探测</a:t>
            </a:r>
            <a:r>
              <a:rPr lang="zh-CN" altLang="zh-CN" sz="2800" b="1" kern="100" dirty="0">
                <a:solidFill>
                  <a:schemeClr val="tx2"/>
                </a:solidFill>
                <a:latin typeface="Times New Roman" panose="02020603050405020304" pitchFamily="18" charset="0"/>
                <a:cs typeface="Times New Roman" panose="02020603050405020304" pitchFamily="18" charset="0"/>
              </a:rPr>
              <a:t>距离：</a:t>
            </a:r>
            <a:r>
              <a:rPr lang="en-US" altLang="zh-CN" sz="2800" b="1" kern="100" dirty="0" smtClean="0">
                <a:solidFill>
                  <a:schemeClr val="tx2"/>
                </a:solidFill>
                <a:latin typeface="Times New Roman" panose="02020603050405020304" pitchFamily="18" charset="0"/>
                <a:cs typeface="Times New Roman" panose="02020603050405020304" pitchFamily="18" charset="0"/>
              </a:rPr>
              <a:t>2cm ~ 450cm</a:t>
            </a:r>
            <a:r>
              <a:rPr lang="en-US" altLang="zh-CN" sz="2800" b="1" kern="100" dirty="0">
                <a:solidFill>
                  <a:schemeClr val="tx2"/>
                </a:solidFill>
                <a:latin typeface="Times New Roman" panose="02020603050405020304" pitchFamily="18" charset="0"/>
                <a:cs typeface="Times New Roman" panose="02020603050405020304" pitchFamily="18" charset="0"/>
              </a:rPr>
              <a:t> </a:t>
            </a:r>
            <a:endParaRPr lang="zh-CN" altLang="zh-CN" sz="2800" b="1" kern="100" dirty="0">
              <a:solidFill>
                <a:schemeClr val="tx2"/>
              </a:solidFill>
              <a:latin typeface="Times New Roman" panose="02020603050405020304" pitchFamily="18" charset="0"/>
              <a:cs typeface="Times New Roman" panose="02020603050405020304" pitchFamily="18" charset="0"/>
            </a:endParaRPr>
          </a:p>
          <a:p>
            <a:pPr>
              <a:lnSpc>
                <a:spcPts val="3500"/>
              </a:lnSpc>
              <a:spcAft>
                <a:spcPts val="0"/>
              </a:spcAft>
            </a:pPr>
            <a:endParaRPr lang="en-US" altLang="zh-CN" sz="2800" b="1" kern="100" dirty="0" smtClean="0">
              <a:solidFill>
                <a:schemeClr val="tx2"/>
              </a:solidFill>
              <a:latin typeface="Times New Roman" panose="02020603050405020304" pitchFamily="18" charset="0"/>
              <a:cs typeface="Times New Roman" panose="02020603050405020304" pitchFamily="18" charset="0"/>
            </a:endParaRPr>
          </a:p>
          <a:p>
            <a:pPr>
              <a:lnSpc>
                <a:spcPts val="3500"/>
              </a:lnSpc>
              <a:spcAft>
                <a:spcPts val="0"/>
              </a:spcAft>
            </a:pPr>
            <a:r>
              <a:rPr lang="zh-CN" altLang="en-US" sz="2800" b="1" kern="100" dirty="0" smtClean="0">
                <a:solidFill>
                  <a:schemeClr val="tx2"/>
                </a:solidFill>
                <a:latin typeface="Times New Roman" panose="02020603050405020304" pitchFamily="18" charset="0"/>
                <a:cs typeface="Times New Roman" panose="02020603050405020304" pitchFamily="18" charset="0"/>
              </a:rPr>
              <a:t>测距步骤</a:t>
            </a:r>
            <a:endParaRPr lang="en-US" altLang="zh-CN" sz="2800" b="1" kern="100" dirty="0" smtClean="0">
              <a:solidFill>
                <a:schemeClr val="tx2"/>
              </a:solidFill>
              <a:latin typeface="Times New Roman" panose="02020603050405020304" pitchFamily="18" charset="0"/>
              <a:cs typeface="Times New Roman" panose="02020603050405020304" pitchFamily="18" charset="0"/>
            </a:endParaRPr>
          </a:p>
          <a:p>
            <a:pPr marL="514350" indent="-514350">
              <a:lnSpc>
                <a:spcPts val="3500"/>
              </a:lnSpc>
              <a:spcAft>
                <a:spcPts val="0"/>
              </a:spcAft>
              <a:buFont typeface="+mj-ea"/>
              <a:buAutoNum type="circleNumDbPlain"/>
            </a:pPr>
            <a:r>
              <a:rPr lang="zh-CN" altLang="zh-CN" sz="2800" b="1" kern="100" dirty="0" smtClean="0">
                <a:solidFill>
                  <a:schemeClr val="tx2"/>
                </a:solidFill>
                <a:latin typeface="Times New Roman" panose="02020603050405020304" pitchFamily="18" charset="0"/>
                <a:cs typeface="Times New Roman" panose="02020603050405020304" pitchFamily="18" charset="0"/>
              </a:rPr>
              <a:t>采用</a:t>
            </a:r>
            <a:r>
              <a:rPr lang="en-US" altLang="zh-CN" sz="2800" b="1" kern="100" dirty="0">
                <a:solidFill>
                  <a:schemeClr val="tx2"/>
                </a:solidFill>
                <a:latin typeface="Times New Roman" panose="02020603050405020304" pitchFamily="18" charset="0"/>
                <a:cs typeface="Times New Roman" panose="02020603050405020304" pitchFamily="18" charset="0"/>
              </a:rPr>
              <a:t>IO</a:t>
            </a:r>
            <a:r>
              <a:rPr lang="zh-CN" altLang="zh-CN" sz="2800" b="1" kern="100" dirty="0">
                <a:solidFill>
                  <a:schemeClr val="tx2"/>
                </a:solidFill>
                <a:latin typeface="Times New Roman" panose="02020603050405020304" pitchFamily="18" charset="0"/>
                <a:cs typeface="Times New Roman" panose="02020603050405020304" pitchFamily="18" charset="0"/>
              </a:rPr>
              <a:t>触发测距，给至少</a:t>
            </a:r>
            <a:r>
              <a:rPr lang="en-US" altLang="zh-CN" sz="2800" b="1" kern="100" dirty="0" smtClean="0">
                <a:solidFill>
                  <a:schemeClr val="tx2"/>
                </a:solidFill>
                <a:latin typeface="Times New Roman" panose="02020603050405020304" pitchFamily="18" charset="0"/>
                <a:cs typeface="Times New Roman" panose="02020603050405020304" pitchFamily="18" charset="0"/>
              </a:rPr>
              <a:t>10</a:t>
            </a:r>
            <a:r>
              <a:rPr lang="en-US" altLang="zh-CN" sz="2800" b="1" i="1" kern="100" dirty="0" smtClean="0">
                <a:solidFill>
                  <a:schemeClr val="tx2"/>
                </a:solidFill>
                <a:latin typeface="Times New Roman" panose="02020603050405020304" pitchFamily="18" charset="0"/>
                <a:cs typeface="Times New Roman" panose="02020603050405020304" pitchFamily="18" charset="0"/>
                <a:sym typeface="Symbol"/>
              </a:rPr>
              <a:t></a:t>
            </a:r>
            <a:r>
              <a:rPr lang="en-US" altLang="zh-CN" sz="2800" b="1" i="1" kern="100" dirty="0" smtClean="0">
                <a:solidFill>
                  <a:schemeClr val="tx2"/>
                </a:solidFill>
                <a:latin typeface="Times New Roman" panose="02020603050405020304" pitchFamily="18" charset="0"/>
                <a:cs typeface="Times New Roman" panose="02020603050405020304" pitchFamily="18" charset="0"/>
              </a:rPr>
              <a:t>s</a:t>
            </a:r>
            <a:r>
              <a:rPr lang="zh-CN" altLang="zh-CN" sz="2800" b="1" kern="100" dirty="0">
                <a:solidFill>
                  <a:schemeClr val="tx2"/>
                </a:solidFill>
                <a:latin typeface="Times New Roman" panose="02020603050405020304" pitchFamily="18" charset="0"/>
                <a:cs typeface="Times New Roman" panose="02020603050405020304" pitchFamily="18" charset="0"/>
              </a:rPr>
              <a:t>的高电平信号</a:t>
            </a:r>
            <a:r>
              <a:rPr lang="en-US" altLang="zh-CN" sz="2800" b="1" kern="100" dirty="0" smtClean="0">
                <a:solidFill>
                  <a:schemeClr val="tx2"/>
                </a:solidFill>
                <a:latin typeface="Times New Roman" panose="02020603050405020304" pitchFamily="18" charset="0"/>
                <a:cs typeface="Times New Roman" panose="02020603050405020304" pitchFamily="18" charset="0"/>
              </a:rPr>
              <a:t>;</a:t>
            </a:r>
          </a:p>
          <a:p>
            <a:pPr marL="514350" indent="-514350">
              <a:lnSpc>
                <a:spcPts val="3500"/>
              </a:lnSpc>
              <a:spcAft>
                <a:spcPts val="0"/>
              </a:spcAft>
              <a:buFont typeface="+mj-ea"/>
              <a:buAutoNum type="circleNumDbPlain"/>
            </a:pPr>
            <a:r>
              <a:rPr lang="zh-CN" altLang="zh-CN" sz="2800" b="1" kern="100" dirty="0" smtClean="0">
                <a:solidFill>
                  <a:schemeClr val="tx2"/>
                </a:solidFill>
                <a:latin typeface="Times New Roman" panose="02020603050405020304" pitchFamily="18" charset="0"/>
                <a:cs typeface="Times New Roman" panose="02020603050405020304" pitchFamily="18" charset="0"/>
              </a:rPr>
              <a:t>模块</a:t>
            </a:r>
            <a:r>
              <a:rPr lang="zh-CN" altLang="zh-CN" sz="2800" b="1" kern="100" dirty="0">
                <a:solidFill>
                  <a:schemeClr val="tx2"/>
                </a:solidFill>
                <a:latin typeface="Times New Roman" panose="02020603050405020304" pitchFamily="18" charset="0"/>
                <a:cs typeface="Times New Roman" panose="02020603050405020304" pitchFamily="18" charset="0"/>
              </a:rPr>
              <a:t>自动发送</a:t>
            </a:r>
            <a:r>
              <a:rPr lang="en-US" altLang="zh-CN" sz="2800" b="1" kern="100" dirty="0">
                <a:solidFill>
                  <a:schemeClr val="tx2"/>
                </a:solidFill>
                <a:latin typeface="Times New Roman" panose="02020603050405020304" pitchFamily="18" charset="0"/>
                <a:cs typeface="Times New Roman" panose="02020603050405020304" pitchFamily="18" charset="0"/>
              </a:rPr>
              <a:t>8</a:t>
            </a:r>
            <a:r>
              <a:rPr lang="zh-CN" altLang="zh-CN" sz="2800" b="1" kern="100" dirty="0">
                <a:solidFill>
                  <a:schemeClr val="tx2"/>
                </a:solidFill>
                <a:latin typeface="Times New Roman" panose="02020603050405020304" pitchFamily="18" charset="0"/>
                <a:cs typeface="Times New Roman" panose="02020603050405020304" pitchFamily="18" charset="0"/>
              </a:rPr>
              <a:t>个</a:t>
            </a:r>
            <a:r>
              <a:rPr lang="en-US" altLang="zh-CN" sz="2800" b="1" kern="100" dirty="0">
                <a:solidFill>
                  <a:schemeClr val="tx2"/>
                </a:solidFill>
                <a:latin typeface="Times New Roman" panose="02020603050405020304" pitchFamily="18" charset="0"/>
                <a:cs typeface="Times New Roman" panose="02020603050405020304" pitchFamily="18" charset="0"/>
              </a:rPr>
              <a:t>40khz</a:t>
            </a:r>
            <a:r>
              <a:rPr lang="zh-CN" altLang="zh-CN" sz="2800" b="1" kern="100" dirty="0">
                <a:solidFill>
                  <a:schemeClr val="tx2"/>
                </a:solidFill>
                <a:latin typeface="Times New Roman" panose="02020603050405020304" pitchFamily="18" charset="0"/>
                <a:cs typeface="Times New Roman" panose="02020603050405020304" pitchFamily="18" charset="0"/>
              </a:rPr>
              <a:t>的方波，自动检测是否有信号返回</a:t>
            </a:r>
            <a:r>
              <a:rPr lang="zh-CN" altLang="zh-CN" sz="2800" b="1" kern="100" dirty="0" smtClean="0">
                <a:solidFill>
                  <a:schemeClr val="tx2"/>
                </a:solidFill>
                <a:latin typeface="Times New Roman" panose="02020603050405020304" pitchFamily="18" charset="0"/>
                <a:cs typeface="Times New Roman" panose="02020603050405020304" pitchFamily="18" charset="0"/>
              </a:rPr>
              <a:t>；</a:t>
            </a:r>
            <a:endParaRPr lang="en-US" altLang="zh-CN" sz="2800" b="1" kern="100" dirty="0" smtClean="0">
              <a:solidFill>
                <a:schemeClr val="tx2"/>
              </a:solidFill>
              <a:latin typeface="Times New Roman" panose="02020603050405020304" pitchFamily="18" charset="0"/>
              <a:cs typeface="Times New Roman" panose="02020603050405020304" pitchFamily="18" charset="0"/>
            </a:endParaRPr>
          </a:p>
          <a:p>
            <a:pPr marL="514350" indent="-514350">
              <a:lnSpc>
                <a:spcPts val="3500"/>
              </a:lnSpc>
              <a:spcAft>
                <a:spcPts val="0"/>
              </a:spcAft>
              <a:buFont typeface="+mj-ea"/>
              <a:buAutoNum type="circleNumDbPlain"/>
            </a:pPr>
            <a:r>
              <a:rPr lang="zh-CN" altLang="zh-CN" sz="2800" b="1" kern="100" dirty="0" smtClean="0">
                <a:solidFill>
                  <a:schemeClr val="tx2"/>
                </a:solidFill>
                <a:latin typeface="Times New Roman" panose="02020603050405020304" pitchFamily="18" charset="0"/>
                <a:cs typeface="Times New Roman" panose="02020603050405020304" pitchFamily="18" charset="0"/>
              </a:rPr>
              <a:t>有</a:t>
            </a:r>
            <a:r>
              <a:rPr lang="zh-CN" altLang="zh-CN" sz="2800" b="1" kern="100" dirty="0">
                <a:solidFill>
                  <a:schemeClr val="tx2"/>
                </a:solidFill>
                <a:latin typeface="Times New Roman" panose="02020603050405020304" pitchFamily="18" charset="0"/>
                <a:cs typeface="Times New Roman" panose="02020603050405020304" pitchFamily="18" charset="0"/>
              </a:rPr>
              <a:t>信号返回，通过</a:t>
            </a:r>
            <a:r>
              <a:rPr lang="en-US" altLang="zh-CN" sz="2800" b="1" kern="100" dirty="0">
                <a:solidFill>
                  <a:schemeClr val="tx2"/>
                </a:solidFill>
                <a:latin typeface="Times New Roman" panose="02020603050405020304" pitchFamily="18" charset="0"/>
                <a:cs typeface="Times New Roman" panose="02020603050405020304" pitchFamily="18" charset="0"/>
              </a:rPr>
              <a:t>IO</a:t>
            </a:r>
            <a:r>
              <a:rPr lang="zh-CN" altLang="zh-CN" sz="2800" b="1" kern="100" dirty="0">
                <a:solidFill>
                  <a:schemeClr val="tx2"/>
                </a:solidFill>
                <a:latin typeface="Times New Roman" panose="02020603050405020304" pitchFamily="18" charset="0"/>
                <a:cs typeface="Times New Roman" panose="02020603050405020304" pitchFamily="18" charset="0"/>
              </a:rPr>
              <a:t>输出一高电平，高电平持续的时间就是超声波从发射到</a:t>
            </a:r>
            <a:r>
              <a:rPr lang="zh-CN" altLang="zh-CN" sz="2800" b="1" kern="100">
                <a:solidFill>
                  <a:schemeClr val="tx2"/>
                </a:solidFill>
                <a:latin typeface="Times New Roman" panose="02020603050405020304" pitchFamily="18" charset="0"/>
                <a:cs typeface="Times New Roman" panose="02020603050405020304" pitchFamily="18" charset="0"/>
              </a:rPr>
              <a:t>返回的</a:t>
            </a:r>
            <a:r>
              <a:rPr lang="zh-CN" altLang="zh-CN" sz="2800" b="1" kern="100" smtClean="0">
                <a:solidFill>
                  <a:schemeClr val="tx2"/>
                </a:solidFill>
                <a:latin typeface="Times New Roman" panose="02020603050405020304" pitchFamily="18" charset="0"/>
                <a:cs typeface="Times New Roman" panose="02020603050405020304" pitchFamily="18" charset="0"/>
              </a:rPr>
              <a:t>时间</a:t>
            </a:r>
            <a:r>
              <a:rPr lang="en-US" altLang="zh-CN" sz="2800" b="1" kern="100" smtClean="0">
                <a:solidFill>
                  <a:schemeClr val="tx2"/>
                </a:solidFill>
                <a:latin typeface="Times New Roman" panose="02020603050405020304" pitchFamily="18" charset="0"/>
                <a:cs typeface="Times New Roman" panose="02020603050405020304" pitchFamily="18" charset="0"/>
              </a:rPr>
              <a:t>;</a:t>
            </a:r>
            <a:endParaRPr lang="zh-CN" altLang="zh-CN" sz="2800" b="1" kern="100" dirty="0">
              <a:solidFill>
                <a:schemeClr val="tx2"/>
              </a:solidFill>
              <a:latin typeface="Times New Roman" panose="02020603050405020304" pitchFamily="18" charset="0"/>
              <a:cs typeface="Times New Roman" panose="02020603050405020304" pitchFamily="18" charset="0"/>
            </a:endParaRPr>
          </a:p>
          <a:p>
            <a:pPr>
              <a:lnSpc>
                <a:spcPts val="3500"/>
              </a:lnSpc>
            </a:pPr>
            <a:r>
              <a:rPr lang="en-US" altLang="zh-CN" sz="2800" b="1" dirty="0" smtClean="0">
                <a:solidFill>
                  <a:schemeClr val="tx2"/>
                </a:solidFill>
                <a:latin typeface="Times New Roman" panose="02020603050405020304" pitchFamily="18" charset="0"/>
                <a:cs typeface="Times New Roman" panose="02020603050405020304" pitchFamily="18" charset="0"/>
              </a:rPr>
              <a:t>      </a:t>
            </a:r>
            <a:r>
              <a:rPr lang="zh-CN" altLang="zh-CN" sz="2800" b="1" dirty="0" smtClean="0">
                <a:solidFill>
                  <a:schemeClr val="tx2"/>
                </a:solidFill>
                <a:latin typeface="Times New Roman" panose="02020603050405020304" pitchFamily="18" charset="0"/>
                <a:cs typeface="Times New Roman" panose="02020603050405020304" pitchFamily="18" charset="0"/>
              </a:rPr>
              <a:t>测试</a:t>
            </a:r>
            <a:r>
              <a:rPr lang="zh-CN" altLang="zh-CN" sz="2800" b="1" dirty="0">
                <a:solidFill>
                  <a:schemeClr val="tx2"/>
                </a:solidFill>
                <a:latin typeface="Times New Roman" panose="02020603050405020304" pitchFamily="18" charset="0"/>
                <a:cs typeface="Times New Roman" panose="02020603050405020304" pitchFamily="18" charset="0"/>
              </a:rPr>
              <a:t>距离</a:t>
            </a:r>
            <a:r>
              <a:rPr lang="en-US" altLang="zh-CN" sz="2800" b="1" dirty="0">
                <a:solidFill>
                  <a:schemeClr val="tx2"/>
                </a:solidFill>
                <a:latin typeface="Times New Roman" panose="02020603050405020304" pitchFamily="18" charset="0"/>
                <a:cs typeface="Times New Roman" panose="02020603050405020304" pitchFamily="18" charset="0"/>
              </a:rPr>
              <a:t>=(</a:t>
            </a:r>
            <a:r>
              <a:rPr lang="zh-CN" altLang="zh-CN" sz="2800" b="1" dirty="0">
                <a:solidFill>
                  <a:schemeClr val="tx2"/>
                </a:solidFill>
                <a:latin typeface="Times New Roman" panose="02020603050405020304" pitchFamily="18" charset="0"/>
                <a:cs typeface="Times New Roman" panose="02020603050405020304" pitchFamily="18" charset="0"/>
              </a:rPr>
              <a:t>高电平</a:t>
            </a:r>
            <a:r>
              <a:rPr lang="zh-CN" altLang="zh-CN" sz="2800" b="1" dirty="0" smtClean="0">
                <a:solidFill>
                  <a:schemeClr val="tx2"/>
                </a:solidFill>
                <a:latin typeface="Times New Roman" panose="02020603050405020304" pitchFamily="18" charset="0"/>
                <a:cs typeface="Times New Roman" panose="02020603050405020304" pitchFamily="18" charset="0"/>
              </a:rPr>
              <a:t>时间</a:t>
            </a:r>
            <a:r>
              <a:rPr lang="en-US" altLang="zh-CN" sz="2800" b="1" dirty="0" smtClean="0">
                <a:solidFill>
                  <a:schemeClr val="tx2"/>
                </a:solidFill>
                <a:latin typeface="Times New Roman" panose="02020603050405020304" pitchFamily="18" charset="0"/>
                <a:cs typeface="Times New Roman" panose="02020603050405020304" pitchFamily="18" charset="0"/>
                <a:sym typeface="Symbol"/>
              </a:rPr>
              <a:t></a:t>
            </a:r>
            <a:r>
              <a:rPr lang="zh-CN" altLang="zh-CN" sz="2800" b="1" dirty="0" smtClean="0">
                <a:solidFill>
                  <a:schemeClr val="tx2"/>
                </a:solidFill>
                <a:latin typeface="Times New Roman" panose="02020603050405020304" pitchFamily="18" charset="0"/>
                <a:cs typeface="Times New Roman" panose="02020603050405020304" pitchFamily="18" charset="0"/>
              </a:rPr>
              <a:t>声速</a:t>
            </a:r>
            <a:r>
              <a:rPr lang="en-US" altLang="zh-CN" sz="2800" b="1" dirty="0">
                <a:solidFill>
                  <a:schemeClr val="tx2"/>
                </a:solidFill>
                <a:latin typeface="Times New Roman" panose="02020603050405020304" pitchFamily="18" charset="0"/>
                <a:cs typeface="Times New Roman" panose="02020603050405020304" pitchFamily="18" charset="0"/>
              </a:rPr>
              <a:t>(340M/S))/2; </a:t>
            </a:r>
            <a:endParaRPr lang="zh-CN" altLang="en-US" sz="2800" b="1" dirty="0">
              <a:solidFill>
                <a:schemeClr val="tx2"/>
              </a:solidFill>
              <a:latin typeface="Times New Roman" panose="02020603050405020304" pitchFamily="18" charset="0"/>
              <a:cs typeface="Times New Roman" panose="02020603050405020304" pitchFamily="18" charset="0"/>
            </a:endParaRPr>
          </a:p>
        </p:txBody>
      </p:sp>
      <p:pic>
        <p:nvPicPr>
          <p:cNvPr id="5" name="图片 4"/>
          <p:cNvPicPr/>
          <p:nvPr/>
        </p:nvPicPr>
        <p:blipFill>
          <a:blip r:embed="rId3">
            <a:extLst>
              <a:ext uri="{28A0092B-C50C-407E-A947-70E740481C1C}">
                <a14:useLocalDpi xmlns:a14="http://schemas.microsoft.com/office/drawing/2010/main" val="0"/>
              </a:ext>
            </a:extLst>
          </a:blip>
          <a:srcRect/>
          <a:stretch>
            <a:fillRect/>
          </a:stretch>
        </p:blipFill>
        <p:spPr bwMode="auto">
          <a:xfrm>
            <a:off x="5148064" y="836712"/>
            <a:ext cx="3240360" cy="2376264"/>
          </a:xfrm>
          <a:prstGeom prst="rect">
            <a:avLst/>
          </a:prstGeom>
          <a:noFill/>
          <a:ln>
            <a:noFill/>
          </a:ln>
        </p:spPr>
      </p:pic>
    </p:spTree>
    <p:extLst>
      <p:ext uri="{BB962C8B-B14F-4D97-AF65-F5344CB8AC3E}">
        <p14:creationId xmlns:p14="http://schemas.microsoft.com/office/powerpoint/2010/main" val="11868124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84972" y="476672"/>
            <a:ext cx="8570653" cy="6170920"/>
          </a:xfrm>
          <a:prstGeom prst="rect">
            <a:avLst/>
          </a:prstGeom>
        </p:spPr>
        <p:txBody>
          <a:bodyPr wrap="square">
            <a:spAutoFit/>
          </a:bodyPr>
          <a:lstStyle/>
          <a:p>
            <a:pPr>
              <a:lnSpc>
                <a:spcPts val="4500"/>
              </a:lnSpc>
            </a:pPr>
            <a:r>
              <a:rPr lang="en-US" altLang="zh-CN" sz="3200" b="1" dirty="0" smtClean="0">
                <a:solidFill>
                  <a:schemeClr val="tx2"/>
                </a:solidFill>
                <a:latin typeface="Times New Roman" panose="02020603050405020304" pitchFamily="18" charset="0"/>
                <a:cs typeface="Times New Roman" panose="02020603050405020304" pitchFamily="18" charset="0"/>
              </a:rPr>
              <a:t>(2) </a:t>
            </a:r>
            <a:r>
              <a:rPr lang="zh-CN" altLang="en-US" sz="3200" b="1" dirty="0" smtClean="0">
                <a:solidFill>
                  <a:srgbClr val="FF0000"/>
                </a:solidFill>
                <a:latin typeface="+mn-ea"/>
              </a:rPr>
              <a:t>红外测距</a:t>
            </a:r>
            <a:endParaRPr lang="en-US" altLang="zh-CN" sz="3200" b="1" dirty="0" smtClean="0">
              <a:solidFill>
                <a:srgbClr val="FF0000"/>
              </a:solidFill>
              <a:latin typeface="+mn-ea"/>
            </a:endParaRPr>
          </a:p>
          <a:p>
            <a:pPr>
              <a:lnSpc>
                <a:spcPts val="3900"/>
              </a:lnSpc>
            </a:pPr>
            <a:r>
              <a:rPr lang="zh-CN" altLang="en-US" sz="2800" b="1" dirty="0">
                <a:solidFill>
                  <a:srgbClr val="FF0000"/>
                </a:solidFill>
                <a:latin typeface="Arial"/>
                <a:cs typeface="Arial"/>
              </a:rPr>
              <a:t>原理</a:t>
            </a:r>
            <a:r>
              <a:rPr lang="zh-CN" altLang="en-US" sz="2800" b="1" dirty="0" smtClean="0">
                <a:solidFill>
                  <a:schemeClr val="tx2"/>
                </a:solidFill>
                <a:latin typeface="Arial"/>
                <a:cs typeface="Arial"/>
              </a:rPr>
              <a:t>：</a:t>
            </a:r>
            <a:endParaRPr lang="en-US" altLang="zh-CN" sz="2800" b="1" dirty="0" smtClean="0">
              <a:solidFill>
                <a:schemeClr val="tx2"/>
              </a:solidFill>
              <a:latin typeface="Arial"/>
              <a:cs typeface="Arial"/>
            </a:endParaRPr>
          </a:p>
          <a:p>
            <a:pPr marL="457200" indent="-457200">
              <a:lnSpc>
                <a:spcPts val="3900"/>
              </a:lnSpc>
              <a:buFont typeface="Wingdings" panose="05000000000000000000" pitchFamily="2" charset="2"/>
              <a:buChar char="Ø"/>
            </a:pPr>
            <a:r>
              <a:rPr lang="zh-CN" altLang="en-US" sz="2800" b="1" dirty="0" smtClean="0">
                <a:solidFill>
                  <a:schemeClr val="tx2"/>
                </a:solidFill>
                <a:latin typeface="Arial"/>
                <a:cs typeface="Arial"/>
              </a:rPr>
              <a:t>测量</a:t>
            </a:r>
            <a:r>
              <a:rPr lang="zh-CN" altLang="zh-CN" sz="2800" b="1" dirty="0">
                <a:solidFill>
                  <a:schemeClr val="tx2"/>
                </a:solidFill>
                <a:latin typeface="Arial"/>
                <a:cs typeface="Arial"/>
              </a:rPr>
              <a:t>红外线从发出到被接</a:t>
            </a:r>
            <a:r>
              <a:rPr lang="zh-CN" altLang="en-US" sz="2800" b="1" dirty="0">
                <a:solidFill>
                  <a:schemeClr val="tx2"/>
                </a:solidFill>
                <a:latin typeface="Arial"/>
                <a:cs typeface="Arial"/>
              </a:rPr>
              <a:t>收</a:t>
            </a:r>
            <a:r>
              <a:rPr lang="zh-CN" altLang="zh-CN" sz="2800" b="1" dirty="0" smtClean="0">
                <a:solidFill>
                  <a:schemeClr val="tx2"/>
                </a:solidFill>
                <a:latin typeface="Arial"/>
                <a:cs typeface="Arial"/>
              </a:rPr>
              <a:t>到</a:t>
            </a:r>
            <a:endParaRPr lang="en-US" altLang="zh-CN" sz="2800" b="1" dirty="0" smtClean="0">
              <a:solidFill>
                <a:schemeClr val="tx2"/>
              </a:solidFill>
              <a:latin typeface="Arial"/>
              <a:cs typeface="Arial"/>
            </a:endParaRPr>
          </a:p>
          <a:p>
            <a:pPr>
              <a:lnSpc>
                <a:spcPts val="3900"/>
              </a:lnSpc>
            </a:pPr>
            <a:r>
              <a:rPr lang="en-US" altLang="zh-CN" sz="2800" b="1" dirty="0">
                <a:solidFill>
                  <a:schemeClr val="tx2"/>
                </a:solidFill>
                <a:latin typeface="Arial"/>
                <a:cs typeface="Arial"/>
              </a:rPr>
              <a:t> </a:t>
            </a:r>
            <a:r>
              <a:rPr lang="en-US" altLang="zh-CN" sz="2800" b="1" dirty="0" smtClean="0">
                <a:solidFill>
                  <a:schemeClr val="tx2"/>
                </a:solidFill>
                <a:latin typeface="Arial"/>
                <a:cs typeface="Arial"/>
              </a:rPr>
              <a:t>    </a:t>
            </a:r>
            <a:r>
              <a:rPr lang="zh-CN" altLang="zh-CN" sz="2800" b="1" dirty="0" smtClean="0">
                <a:solidFill>
                  <a:schemeClr val="tx2"/>
                </a:solidFill>
                <a:latin typeface="Arial"/>
                <a:cs typeface="Arial"/>
              </a:rPr>
              <a:t>的</a:t>
            </a:r>
            <a:r>
              <a:rPr lang="zh-CN" altLang="zh-CN" sz="2800" b="1" dirty="0">
                <a:solidFill>
                  <a:schemeClr val="tx2"/>
                </a:solidFill>
                <a:latin typeface="Arial"/>
                <a:cs typeface="Arial"/>
              </a:rPr>
              <a:t>时间及红外线的传播速度</a:t>
            </a:r>
            <a:r>
              <a:rPr lang="zh-CN" altLang="zh-CN" sz="2800" b="1" dirty="0" smtClean="0">
                <a:solidFill>
                  <a:schemeClr val="tx2"/>
                </a:solidFill>
                <a:latin typeface="Arial"/>
                <a:cs typeface="Arial"/>
              </a:rPr>
              <a:t>就</a:t>
            </a:r>
            <a:endParaRPr lang="en-US" altLang="zh-CN" sz="2800" b="1" dirty="0" smtClean="0">
              <a:solidFill>
                <a:schemeClr val="tx2"/>
              </a:solidFill>
              <a:latin typeface="Arial"/>
              <a:cs typeface="Arial"/>
            </a:endParaRPr>
          </a:p>
          <a:p>
            <a:pPr>
              <a:lnSpc>
                <a:spcPts val="3900"/>
              </a:lnSpc>
            </a:pPr>
            <a:r>
              <a:rPr lang="en-US" altLang="zh-CN" sz="2800" b="1" dirty="0">
                <a:solidFill>
                  <a:schemeClr val="tx2"/>
                </a:solidFill>
                <a:latin typeface="Arial"/>
                <a:cs typeface="Arial"/>
              </a:rPr>
              <a:t> </a:t>
            </a:r>
            <a:r>
              <a:rPr lang="en-US" altLang="zh-CN" sz="2800" b="1" dirty="0" smtClean="0">
                <a:solidFill>
                  <a:schemeClr val="tx2"/>
                </a:solidFill>
                <a:latin typeface="Arial"/>
                <a:cs typeface="Arial"/>
              </a:rPr>
              <a:t>    </a:t>
            </a:r>
            <a:r>
              <a:rPr lang="zh-CN" altLang="zh-CN" sz="2800" b="1" dirty="0" smtClean="0">
                <a:solidFill>
                  <a:schemeClr val="tx2"/>
                </a:solidFill>
                <a:latin typeface="Arial"/>
                <a:cs typeface="Arial"/>
              </a:rPr>
              <a:t>可以</a:t>
            </a:r>
            <a:r>
              <a:rPr lang="zh-CN" altLang="zh-CN" sz="2800" b="1" dirty="0">
                <a:solidFill>
                  <a:schemeClr val="tx2"/>
                </a:solidFill>
                <a:latin typeface="Arial"/>
                <a:cs typeface="Arial"/>
              </a:rPr>
              <a:t>算出</a:t>
            </a:r>
            <a:r>
              <a:rPr lang="zh-CN" altLang="zh-CN" sz="2800" b="1" dirty="0" smtClean="0">
                <a:solidFill>
                  <a:schemeClr val="tx2"/>
                </a:solidFill>
                <a:latin typeface="Arial"/>
                <a:cs typeface="Arial"/>
              </a:rPr>
              <a:t>距离</a:t>
            </a:r>
            <a:r>
              <a:rPr lang="zh-CN" altLang="en-US" sz="2800" b="1" dirty="0" smtClean="0">
                <a:solidFill>
                  <a:schemeClr val="tx2"/>
                </a:solidFill>
                <a:latin typeface="Arial"/>
                <a:cs typeface="Arial"/>
              </a:rPr>
              <a:t>（较远距离）</a:t>
            </a:r>
            <a:r>
              <a:rPr lang="zh-CN" altLang="zh-CN" sz="2800" b="1" dirty="0" smtClean="0">
                <a:solidFill>
                  <a:schemeClr val="tx2"/>
                </a:solidFill>
                <a:latin typeface="Arial"/>
                <a:cs typeface="Arial"/>
              </a:rPr>
              <a:t>。</a:t>
            </a:r>
            <a:endParaRPr lang="en-US" altLang="zh-CN" sz="2800" b="1" dirty="0" smtClean="0">
              <a:solidFill>
                <a:schemeClr val="tx2"/>
              </a:solidFill>
              <a:latin typeface="Arial"/>
              <a:cs typeface="Arial"/>
            </a:endParaRPr>
          </a:p>
          <a:p>
            <a:pPr marL="457200" indent="-457200">
              <a:lnSpc>
                <a:spcPts val="3900"/>
              </a:lnSpc>
              <a:buFont typeface="Wingdings" panose="05000000000000000000" pitchFamily="2" charset="2"/>
              <a:buChar char="Ø"/>
            </a:pPr>
            <a:r>
              <a:rPr lang="zh-CN" altLang="en-US" sz="2800" b="1" dirty="0">
                <a:solidFill>
                  <a:schemeClr val="tx2"/>
                </a:solidFill>
                <a:latin typeface="Arial"/>
                <a:cs typeface="Arial"/>
              </a:rPr>
              <a:t>三角测量</a:t>
            </a:r>
            <a:r>
              <a:rPr lang="zh-CN" altLang="en-US" sz="2800" b="1" dirty="0" smtClean="0">
                <a:solidFill>
                  <a:schemeClr val="tx2"/>
                </a:solidFill>
                <a:latin typeface="Arial"/>
                <a:cs typeface="Arial"/>
              </a:rPr>
              <a:t>原理：红外</a:t>
            </a:r>
            <a:r>
              <a:rPr lang="zh-CN" altLang="en-US" sz="2800" b="1" dirty="0">
                <a:solidFill>
                  <a:schemeClr val="tx2"/>
                </a:solidFill>
                <a:latin typeface="Arial"/>
                <a:cs typeface="Arial"/>
              </a:rPr>
              <a:t>发射器</a:t>
            </a:r>
            <a:r>
              <a:rPr lang="zh-CN" altLang="en-US" sz="2800" b="1" dirty="0" smtClean="0">
                <a:solidFill>
                  <a:schemeClr val="tx2"/>
                </a:solidFill>
                <a:latin typeface="Arial"/>
                <a:cs typeface="Arial"/>
              </a:rPr>
              <a:t>按</a:t>
            </a:r>
            <a:endParaRPr lang="en-US" altLang="zh-CN" sz="2800" b="1" dirty="0" smtClean="0">
              <a:solidFill>
                <a:schemeClr val="tx2"/>
              </a:solidFill>
              <a:latin typeface="Arial"/>
              <a:cs typeface="Arial"/>
            </a:endParaRPr>
          </a:p>
          <a:p>
            <a:pPr>
              <a:lnSpc>
                <a:spcPts val="3900"/>
              </a:lnSpc>
            </a:pPr>
            <a:r>
              <a:rPr lang="en-US" altLang="zh-CN" sz="2800" b="1" dirty="0">
                <a:solidFill>
                  <a:schemeClr val="tx2"/>
                </a:solidFill>
                <a:latin typeface="Arial"/>
                <a:cs typeface="Arial"/>
              </a:rPr>
              <a:t> </a:t>
            </a:r>
            <a:r>
              <a:rPr lang="en-US" altLang="zh-CN" sz="2800" b="1" dirty="0" smtClean="0">
                <a:solidFill>
                  <a:schemeClr val="tx2"/>
                </a:solidFill>
                <a:latin typeface="Arial"/>
                <a:cs typeface="Arial"/>
              </a:rPr>
              <a:t>    </a:t>
            </a:r>
            <a:r>
              <a:rPr lang="zh-CN" altLang="en-US" sz="2800" b="1" dirty="0" smtClean="0">
                <a:solidFill>
                  <a:schemeClr val="tx2"/>
                </a:solidFill>
                <a:latin typeface="Arial"/>
                <a:cs typeface="Arial"/>
              </a:rPr>
              <a:t>照</a:t>
            </a:r>
            <a:r>
              <a:rPr lang="zh-CN" altLang="en-US" sz="2800" b="1" dirty="0">
                <a:solidFill>
                  <a:schemeClr val="tx2"/>
                </a:solidFill>
                <a:latin typeface="Arial"/>
                <a:cs typeface="Arial"/>
              </a:rPr>
              <a:t>一定的角度发射红外光束</a:t>
            </a:r>
            <a:r>
              <a:rPr lang="zh-CN" altLang="en-US" sz="2800" b="1" dirty="0" smtClean="0">
                <a:solidFill>
                  <a:schemeClr val="tx2"/>
                </a:solidFill>
                <a:latin typeface="Arial"/>
                <a:cs typeface="Arial"/>
              </a:rPr>
              <a:t>，</a:t>
            </a:r>
            <a:endParaRPr lang="en-US" altLang="zh-CN" sz="2800" b="1" dirty="0" smtClean="0">
              <a:solidFill>
                <a:schemeClr val="tx2"/>
              </a:solidFill>
              <a:latin typeface="Arial"/>
              <a:cs typeface="Arial"/>
            </a:endParaRPr>
          </a:p>
          <a:p>
            <a:pPr>
              <a:lnSpc>
                <a:spcPts val="3900"/>
              </a:lnSpc>
            </a:pPr>
            <a:r>
              <a:rPr lang="en-US" altLang="zh-CN" sz="2800" b="1" dirty="0">
                <a:solidFill>
                  <a:schemeClr val="tx2"/>
                </a:solidFill>
                <a:latin typeface="Arial"/>
                <a:cs typeface="Arial"/>
              </a:rPr>
              <a:t> </a:t>
            </a:r>
            <a:r>
              <a:rPr lang="en-US" altLang="zh-CN" sz="2800" b="1" dirty="0" smtClean="0">
                <a:solidFill>
                  <a:schemeClr val="tx2"/>
                </a:solidFill>
                <a:latin typeface="Arial"/>
                <a:cs typeface="Arial"/>
              </a:rPr>
              <a:t>    </a:t>
            </a:r>
            <a:r>
              <a:rPr lang="zh-CN" altLang="en-US" sz="2800" b="1" dirty="0" smtClean="0">
                <a:solidFill>
                  <a:schemeClr val="tx2"/>
                </a:solidFill>
                <a:latin typeface="Arial"/>
                <a:cs typeface="Arial"/>
              </a:rPr>
              <a:t>由</a:t>
            </a:r>
            <a:r>
              <a:rPr lang="en-US" altLang="zh-CN" sz="2800" b="1" dirty="0" smtClean="0">
                <a:solidFill>
                  <a:schemeClr val="tx2"/>
                </a:solidFill>
                <a:latin typeface="Times New Roman" panose="02020603050405020304" pitchFamily="18" charset="0"/>
                <a:cs typeface="Times New Roman" panose="02020603050405020304" pitchFamily="18" charset="0"/>
              </a:rPr>
              <a:t>CCD</a:t>
            </a:r>
            <a:r>
              <a:rPr lang="zh-CN" altLang="en-US" sz="2800" b="1" dirty="0" smtClean="0">
                <a:solidFill>
                  <a:schemeClr val="tx2"/>
                </a:solidFill>
                <a:latin typeface="Arial"/>
                <a:cs typeface="Arial"/>
              </a:rPr>
              <a:t>检测反射回来位置偏移</a:t>
            </a:r>
            <a:endParaRPr lang="en-US" altLang="zh-CN" sz="2800" b="1" dirty="0" smtClean="0">
              <a:solidFill>
                <a:schemeClr val="tx2"/>
              </a:solidFill>
              <a:latin typeface="Arial"/>
              <a:cs typeface="Arial"/>
            </a:endParaRPr>
          </a:p>
          <a:p>
            <a:pPr>
              <a:lnSpc>
                <a:spcPts val="3900"/>
              </a:lnSpc>
            </a:pPr>
            <a:r>
              <a:rPr lang="en-US" altLang="zh-CN" sz="2800" b="1" dirty="0">
                <a:solidFill>
                  <a:schemeClr val="tx2"/>
                </a:solidFill>
                <a:latin typeface="Arial"/>
                <a:cs typeface="Arial"/>
              </a:rPr>
              <a:t> </a:t>
            </a:r>
            <a:r>
              <a:rPr lang="en-US" altLang="zh-CN" sz="2800" b="1" dirty="0" smtClean="0">
                <a:solidFill>
                  <a:schemeClr val="tx2"/>
                </a:solidFill>
                <a:latin typeface="Arial"/>
                <a:cs typeface="Arial"/>
              </a:rPr>
              <a:t>    </a:t>
            </a:r>
            <a:r>
              <a:rPr lang="zh-CN" altLang="en-US" sz="2800" b="1" dirty="0" smtClean="0">
                <a:solidFill>
                  <a:schemeClr val="tx2"/>
                </a:solidFill>
                <a:latin typeface="Arial"/>
                <a:cs typeface="Arial"/>
              </a:rPr>
              <a:t>值，用三角关系计算距离（近距离）。</a:t>
            </a:r>
            <a:endParaRPr lang="en-US" altLang="zh-CN" sz="2800" b="1" dirty="0" smtClean="0">
              <a:solidFill>
                <a:schemeClr val="tx2"/>
              </a:solidFill>
              <a:latin typeface="Arial"/>
              <a:cs typeface="Arial"/>
            </a:endParaRPr>
          </a:p>
          <a:p>
            <a:pPr>
              <a:lnSpc>
                <a:spcPts val="3900"/>
              </a:lnSpc>
            </a:pPr>
            <a:endParaRPr lang="en-US" altLang="zh-CN" sz="2800" b="1" dirty="0" smtClean="0">
              <a:solidFill>
                <a:srgbClr val="FF0000"/>
              </a:solidFill>
              <a:latin typeface="Arial"/>
              <a:cs typeface="Arial"/>
            </a:endParaRPr>
          </a:p>
          <a:p>
            <a:pPr>
              <a:lnSpc>
                <a:spcPts val="3900"/>
              </a:lnSpc>
            </a:pPr>
            <a:r>
              <a:rPr lang="zh-CN" altLang="en-US" sz="2800" b="1" dirty="0" smtClean="0">
                <a:solidFill>
                  <a:srgbClr val="FF0000"/>
                </a:solidFill>
                <a:latin typeface="Arial"/>
                <a:cs typeface="Arial"/>
              </a:rPr>
              <a:t>特点</a:t>
            </a:r>
            <a:r>
              <a:rPr lang="zh-CN" altLang="en-US" sz="2800" b="1" dirty="0">
                <a:solidFill>
                  <a:schemeClr val="tx2"/>
                </a:solidFill>
                <a:latin typeface="Arial"/>
                <a:cs typeface="Arial"/>
              </a:rPr>
              <a:t>：</a:t>
            </a:r>
            <a:r>
              <a:rPr lang="zh-CN" altLang="zh-CN" sz="2800" b="1" dirty="0">
                <a:solidFill>
                  <a:schemeClr val="tx2"/>
                </a:solidFill>
                <a:latin typeface="Arial"/>
                <a:cs typeface="Arial"/>
              </a:rPr>
              <a:t>红外测距的优点是便宜，易制、安全、精度高</a:t>
            </a:r>
            <a:r>
              <a:rPr lang="zh-CN" altLang="zh-CN" sz="2800" b="1" dirty="0" smtClean="0">
                <a:solidFill>
                  <a:schemeClr val="tx2"/>
                </a:solidFill>
                <a:latin typeface="Arial"/>
                <a:cs typeface="Arial"/>
              </a:rPr>
              <a:t>、</a:t>
            </a:r>
            <a:endParaRPr lang="en-US" altLang="zh-CN" sz="2800" b="1" dirty="0" smtClean="0">
              <a:solidFill>
                <a:schemeClr val="tx2"/>
              </a:solidFill>
              <a:latin typeface="Arial"/>
              <a:cs typeface="Arial"/>
            </a:endParaRPr>
          </a:p>
          <a:p>
            <a:pPr>
              <a:lnSpc>
                <a:spcPts val="3900"/>
              </a:lnSpc>
            </a:pPr>
            <a:r>
              <a:rPr lang="en-US" altLang="zh-CN" sz="2800" b="1" kern="100" dirty="0" smtClean="0">
                <a:solidFill>
                  <a:srgbClr val="1F497D"/>
                </a:solidFill>
                <a:latin typeface="宋体"/>
                <a:cs typeface="Tahoma"/>
              </a:rPr>
              <a:t>   </a:t>
            </a:r>
            <a:r>
              <a:rPr lang="zh-CN" altLang="zh-CN" sz="2800" b="1" kern="100" dirty="0" smtClean="0">
                <a:solidFill>
                  <a:srgbClr val="1F497D"/>
                </a:solidFill>
                <a:latin typeface="宋体"/>
                <a:cs typeface="Tahoma"/>
              </a:rPr>
              <a:t>响应</a:t>
            </a:r>
            <a:r>
              <a:rPr lang="zh-CN" altLang="zh-CN" sz="2800" b="1" kern="100" dirty="0">
                <a:solidFill>
                  <a:srgbClr val="1F497D"/>
                </a:solidFill>
                <a:latin typeface="宋体"/>
                <a:cs typeface="Tahoma"/>
              </a:rPr>
              <a:t>速度快、寿命长等</a:t>
            </a:r>
            <a:r>
              <a:rPr lang="zh-CN" altLang="zh-CN" sz="2800" b="1" kern="100" dirty="0" smtClean="0">
                <a:solidFill>
                  <a:srgbClr val="1F497D"/>
                </a:solidFill>
                <a:latin typeface="宋体"/>
                <a:cs typeface="Tahoma"/>
              </a:rPr>
              <a:t>优点</a:t>
            </a:r>
            <a:r>
              <a:rPr lang="zh-CN" altLang="en-US" sz="2800" b="1" kern="100" dirty="0" smtClean="0">
                <a:solidFill>
                  <a:srgbClr val="1F497D"/>
                </a:solidFill>
                <a:latin typeface="宋体"/>
                <a:cs typeface="Tahoma"/>
              </a:rPr>
              <a:t>，具有</a:t>
            </a:r>
            <a:r>
              <a:rPr lang="zh-CN" altLang="zh-CN" sz="2800" b="1" kern="100" dirty="0">
                <a:solidFill>
                  <a:srgbClr val="1F497D"/>
                </a:solidFill>
                <a:latin typeface="宋体"/>
                <a:cs typeface="Tahoma"/>
              </a:rPr>
              <a:t>一定的</a:t>
            </a:r>
            <a:r>
              <a:rPr lang="zh-CN" altLang="zh-CN" sz="2800" b="1" kern="100" dirty="0" smtClean="0">
                <a:solidFill>
                  <a:srgbClr val="1F497D"/>
                </a:solidFill>
                <a:latin typeface="宋体"/>
                <a:cs typeface="Tahoma"/>
              </a:rPr>
              <a:t>隐蔽性</a:t>
            </a:r>
            <a:r>
              <a:rPr lang="zh-CN" altLang="en-US" sz="2800" b="1" kern="100" dirty="0" smtClean="0">
                <a:solidFill>
                  <a:srgbClr val="1F497D"/>
                </a:solidFill>
                <a:latin typeface="宋体"/>
                <a:cs typeface="Tahoma"/>
              </a:rPr>
              <a:t>。</a:t>
            </a:r>
            <a:endParaRPr lang="zh-CN" altLang="en-US"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764704"/>
            <a:ext cx="3287074" cy="3561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0301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251520" y="397346"/>
            <a:ext cx="8287567" cy="5452775"/>
          </a:xfrm>
          <a:prstGeom prst="rect">
            <a:avLst/>
          </a:prstGeom>
        </p:spPr>
        <p:txBody>
          <a:bodyPr wrap="square">
            <a:spAutoFit/>
          </a:bodyPr>
          <a:lstStyle/>
          <a:p>
            <a:pPr algn="just">
              <a:lnSpc>
                <a:spcPts val="3800"/>
              </a:lnSpc>
              <a:spcAft>
                <a:spcPts val="0"/>
              </a:spcAft>
            </a:pPr>
            <a:r>
              <a:rPr lang="en-US" altLang="zh-CN" sz="2800" b="1" kern="100" dirty="0">
                <a:solidFill>
                  <a:schemeClr val="tx2"/>
                </a:solidFill>
                <a:latin typeface="Times New Roman" panose="02020603050405020304" pitchFamily="18" charset="0"/>
                <a:cs typeface="Times New Roman" panose="02020603050405020304" pitchFamily="18" charset="0"/>
              </a:rPr>
              <a:t>GP2Y0A02YK0F</a:t>
            </a:r>
            <a:r>
              <a:rPr lang="zh-CN" altLang="zh-CN" sz="2800" b="1" kern="100" dirty="0">
                <a:solidFill>
                  <a:schemeClr val="tx2"/>
                </a:solidFill>
                <a:latin typeface="Times New Roman" panose="02020603050405020304" pitchFamily="18" charset="0"/>
                <a:cs typeface="Times New Roman" panose="02020603050405020304" pitchFamily="18" charset="0"/>
              </a:rPr>
              <a:t>红外</a:t>
            </a:r>
            <a:r>
              <a:rPr lang="zh-CN" altLang="zh-CN" sz="2800" b="1" kern="100" dirty="0" smtClean="0">
                <a:solidFill>
                  <a:schemeClr val="tx2"/>
                </a:solidFill>
                <a:latin typeface="Times New Roman" panose="02020603050405020304" pitchFamily="18" charset="0"/>
                <a:cs typeface="Times New Roman" panose="02020603050405020304" pitchFamily="18" charset="0"/>
              </a:rPr>
              <a:t>传感器</a:t>
            </a:r>
            <a:endParaRPr lang="en-US" altLang="zh-CN" sz="2800" b="1" kern="100" dirty="0" smtClean="0">
              <a:solidFill>
                <a:schemeClr val="tx2"/>
              </a:solidFill>
              <a:latin typeface="Times New Roman" panose="02020603050405020304" pitchFamily="18" charset="0"/>
              <a:cs typeface="Times New Roman" panose="02020603050405020304" pitchFamily="18" charset="0"/>
            </a:endParaRPr>
          </a:p>
          <a:p>
            <a:pPr algn="just">
              <a:lnSpc>
                <a:spcPts val="3800"/>
              </a:lnSpc>
            </a:pPr>
            <a:r>
              <a:rPr lang="en-US" altLang="zh-CN" sz="2800" b="1" kern="100" dirty="0">
                <a:solidFill>
                  <a:schemeClr val="tx2"/>
                </a:solidFill>
                <a:latin typeface="Times New Roman" panose="02020603050405020304" pitchFamily="18" charset="0"/>
                <a:cs typeface="Times New Roman" panose="02020603050405020304" pitchFamily="18" charset="0"/>
              </a:rPr>
              <a:t> </a:t>
            </a:r>
            <a:r>
              <a:rPr lang="en-US" altLang="zh-CN" sz="2800" b="1" kern="100" dirty="0" smtClean="0">
                <a:solidFill>
                  <a:schemeClr val="tx2"/>
                </a:solidFill>
                <a:latin typeface="Times New Roman" panose="02020603050405020304" pitchFamily="18" charset="0"/>
                <a:cs typeface="Times New Roman" panose="02020603050405020304" pitchFamily="18" charset="0"/>
              </a:rPr>
              <a:t>       </a:t>
            </a:r>
            <a:r>
              <a:rPr lang="zh-CN" altLang="en-US" sz="2800" b="1" kern="100" dirty="0" smtClean="0">
                <a:solidFill>
                  <a:schemeClr val="tx2"/>
                </a:solidFill>
                <a:latin typeface="Times New Roman" panose="02020603050405020304" pitchFamily="18" charset="0"/>
                <a:cs typeface="Times New Roman" panose="02020603050405020304" pitchFamily="18" charset="0"/>
              </a:rPr>
              <a:t>近距离感应传感器，采用三角测量法，输出电压对应于测量距离。</a:t>
            </a:r>
            <a:endParaRPr lang="en-US" altLang="zh-CN" sz="2800" b="1" kern="100" dirty="0" smtClean="0">
              <a:solidFill>
                <a:schemeClr val="tx2"/>
              </a:solidFill>
              <a:latin typeface="Times New Roman" panose="02020603050405020304" pitchFamily="18" charset="0"/>
              <a:cs typeface="Times New Roman" panose="02020603050405020304" pitchFamily="18" charset="0"/>
            </a:endParaRPr>
          </a:p>
          <a:p>
            <a:pPr algn="just">
              <a:lnSpc>
                <a:spcPts val="3800"/>
              </a:lnSpc>
            </a:pPr>
            <a:r>
              <a:rPr lang="en-US" altLang="zh-CN" sz="2800" b="1" kern="100" dirty="0">
                <a:solidFill>
                  <a:schemeClr val="tx2"/>
                </a:solidFill>
                <a:latin typeface="Times New Roman" panose="02020603050405020304" pitchFamily="18" charset="0"/>
                <a:cs typeface="Times New Roman" panose="02020603050405020304" pitchFamily="18" charset="0"/>
              </a:rPr>
              <a:t> </a:t>
            </a:r>
            <a:r>
              <a:rPr lang="en-US" altLang="zh-CN" sz="2800" b="1" kern="100" dirty="0" smtClean="0">
                <a:solidFill>
                  <a:schemeClr val="tx2"/>
                </a:solidFill>
                <a:latin typeface="Times New Roman" panose="02020603050405020304" pitchFamily="18" charset="0"/>
                <a:cs typeface="Times New Roman" panose="02020603050405020304" pitchFamily="18" charset="0"/>
              </a:rPr>
              <a:t>       </a:t>
            </a:r>
            <a:r>
              <a:rPr lang="zh-CN" altLang="en-US" sz="2800" b="1" kern="100" dirty="0" smtClean="0">
                <a:solidFill>
                  <a:schemeClr val="tx2"/>
                </a:solidFill>
                <a:latin typeface="Times New Roman" panose="02020603050405020304" pitchFamily="18" charset="0"/>
                <a:cs typeface="Times New Roman" panose="02020603050405020304" pitchFamily="18" charset="0"/>
              </a:rPr>
              <a:t>主要用于感应目标距离和避障测量，机器人的</a:t>
            </a:r>
            <a:r>
              <a:rPr lang="zh-CN" altLang="en-US" sz="2800" b="1" kern="100" dirty="0">
                <a:solidFill>
                  <a:schemeClr val="tx2"/>
                </a:solidFill>
                <a:latin typeface="Times New Roman" panose="02020603050405020304" pitchFamily="18" charset="0"/>
                <a:cs typeface="Times New Roman" panose="02020603050405020304" pitchFamily="18" charset="0"/>
              </a:rPr>
              <a:t>避</a:t>
            </a:r>
            <a:r>
              <a:rPr lang="zh-CN" altLang="en-US" sz="2800" b="1" kern="100" dirty="0" smtClean="0">
                <a:solidFill>
                  <a:schemeClr val="tx2"/>
                </a:solidFill>
                <a:latin typeface="Times New Roman" panose="02020603050405020304" pitchFamily="18" charset="0"/>
                <a:cs typeface="Times New Roman" panose="02020603050405020304" pitchFamily="18" charset="0"/>
              </a:rPr>
              <a:t>障感应。</a:t>
            </a:r>
            <a:endParaRPr lang="en-US" altLang="zh-CN" sz="2800" b="1" kern="100" dirty="0" smtClean="0">
              <a:solidFill>
                <a:schemeClr val="tx2"/>
              </a:solidFill>
              <a:latin typeface="Times New Roman" panose="02020603050405020304" pitchFamily="18" charset="0"/>
              <a:cs typeface="Times New Roman" panose="02020603050405020304" pitchFamily="18" charset="0"/>
            </a:endParaRPr>
          </a:p>
          <a:p>
            <a:pPr algn="just">
              <a:lnSpc>
                <a:spcPts val="3800"/>
              </a:lnSpc>
            </a:pPr>
            <a:endParaRPr lang="en-US" altLang="zh-CN" sz="2800" b="1" kern="100" dirty="0" smtClean="0">
              <a:solidFill>
                <a:schemeClr val="tx2"/>
              </a:solidFill>
              <a:latin typeface="Times New Roman" panose="02020603050405020304" pitchFamily="18" charset="0"/>
              <a:cs typeface="Times New Roman" panose="02020603050405020304" pitchFamily="18" charset="0"/>
            </a:endParaRPr>
          </a:p>
          <a:p>
            <a:pPr algn="just">
              <a:lnSpc>
                <a:spcPts val="3800"/>
              </a:lnSpc>
            </a:pPr>
            <a:r>
              <a:rPr lang="zh-CN" altLang="en-US" sz="2800" b="1" kern="100" dirty="0" smtClean="0">
                <a:solidFill>
                  <a:schemeClr val="tx2"/>
                </a:solidFill>
                <a:latin typeface="Times New Roman" panose="02020603050405020304" pitchFamily="18" charset="0"/>
                <a:cs typeface="Times New Roman" panose="02020603050405020304" pitchFamily="18" charset="0"/>
              </a:rPr>
              <a:t>技术指标：</a:t>
            </a:r>
            <a:endParaRPr lang="en-US" altLang="zh-CN" sz="2800" b="1" kern="100" dirty="0">
              <a:solidFill>
                <a:schemeClr val="tx2"/>
              </a:solidFill>
              <a:latin typeface="Times New Roman" panose="02020603050405020304" pitchFamily="18" charset="0"/>
              <a:cs typeface="Times New Roman" panose="02020603050405020304" pitchFamily="18" charset="0"/>
            </a:endParaRPr>
          </a:p>
          <a:p>
            <a:pPr algn="just">
              <a:lnSpc>
                <a:spcPts val="3800"/>
              </a:lnSpc>
            </a:pPr>
            <a:r>
              <a:rPr lang="zh-CN" altLang="zh-CN" sz="2800" b="1" kern="100" dirty="0" smtClean="0">
                <a:solidFill>
                  <a:schemeClr val="tx2"/>
                </a:solidFill>
                <a:latin typeface="Times New Roman" panose="02020603050405020304" pitchFamily="18" charset="0"/>
                <a:cs typeface="Times New Roman" panose="02020603050405020304" pitchFamily="18" charset="0"/>
              </a:rPr>
              <a:t>电源电压</a:t>
            </a:r>
            <a:r>
              <a:rPr lang="zh-CN" altLang="en-US" sz="2800" b="1" kern="100" dirty="0" smtClean="0">
                <a:solidFill>
                  <a:schemeClr val="tx2"/>
                </a:solidFill>
                <a:latin typeface="Times New Roman" panose="02020603050405020304" pitchFamily="18" charset="0"/>
                <a:cs typeface="Times New Roman" panose="02020603050405020304" pitchFamily="18" charset="0"/>
              </a:rPr>
              <a:t>：</a:t>
            </a:r>
            <a:r>
              <a:rPr lang="zh-CN" altLang="zh-CN" sz="2800" b="1" kern="100" dirty="0" smtClean="0">
                <a:solidFill>
                  <a:schemeClr val="tx2"/>
                </a:solidFill>
                <a:latin typeface="Times New Roman" panose="02020603050405020304" pitchFamily="18" charset="0"/>
                <a:cs typeface="Times New Roman" panose="02020603050405020304" pitchFamily="18" charset="0"/>
              </a:rPr>
              <a:t>最小</a:t>
            </a:r>
            <a:r>
              <a:rPr lang="en-US" altLang="zh-CN" sz="2800" b="1" kern="100" dirty="0">
                <a:solidFill>
                  <a:schemeClr val="tx2"/>
                </a:solidFill>
                <a:latin typeface="Times New Roman" panose="02020603050405020304" pitchFamily="18" charset="0"/>
                <a:cs typeface="Times New Roman" panose="02020603050405020304" pitchFamily="18" charset="0"/>
              </a:rPr>
              <a:t>:4.5V---</a:t>
            </a:r>
            <a:r>
              <a:rPr lang="zh-CN" altLang="zh-CN" sz="2800" b="1" kern="100" dirty="0">
                <a:solidFill>
                  <a:schemeClr val="tx2"/>
                </a:solidFill>
                <a:latin typeface="Times New Roman" panose="02020603050405020304" pitchFamily="18" charset="0"/>
                <a:cs typeface="Times New Roman" panose="02020603050405020304" pitchFamily="18" charset="0"/>
              </a:rPr>
              <a:t>最大</a:t>
            </a:r>
            <a:r>
              <a:rPr lang="en-US" altLang="zh-CN" sz="2800" b="1" kern="100" dirty="0">
                <a:solidFill>
                  <a:schemeClr val="tx2"/>
                </a:solidFill>
                <a:latin typeface="Times New Roman" panose="02020603050405020304" pitchFamily="18" charset="0"/>
                <a:cs typeface="Times New Roman" panose="02020603050405020304" pitchFamily="18" charset="0"/>
              </a:rPr>
              <a:t>: 5.5V</a:t>
            </a:r>
            <a:endParaRPr lang="zh-CN" altLang="zh-CN" sz="2800" kern="100" dirty="0">
              <a:solidFill>
                <a:schemeClr val="tx2"/>
              </a:solidFill>
              <a:latin typeface="Times New Roman" panose="02020603050405020304" pitchFamily="18" charset="0"/>
              <a:cs typeface="Times New Roman" panose="02020603050405020304" pitchFamily="18" charset="0"/>
            </a:endParaRPr>
          </a:p>
          <a:p>
            <a:pPr algn="just">
              <a:lnSpc>
                <a:spcPts val="3800"/>
              </a:lnSpc>
              <a:spcAft>
                <a:spcPts val="0"/>
              </a:spcAft>
            </a:pPr>
            <a:r>
              <a:rPr lang="zh-CN" altLang="zh-CN" sz="2800" b="1" kern="100" dirty="0" smtClean="0">
                <a:solidFill>
                  <a:schemeClr val="tx2"/>
                </a:solidFill>
                <a:latin typeface="Times New Roman" panose="02020603050405020304" pitchFamily="18" charset="0"/>
                <a:cs typeface="Times New Roman" panose="02020603050405020304" pitchFamily="18" charset="0"/>
              </a:rPr>
              <a:t>探测距离</a:t>
            </a:r>
            <a:r>
              <a:rPr lang="zh-CN" altLang="en-US" sz="2800" b="1" kern="100" dirty="0" smtClean="0">
                <a:solidFill>
                  <a:schemeClr val="tx2"/>
                </a:solidFill>
                <a:latin typeface="Times New Roman" panose="02020603050405020304" pitchFamily="18" charset="0"/>
                <a:cs typeface="Times New Roman" panose="02020603050405020304" pitchFamily="18" charset="0"/>
              </a:rPr>
              <a:t>：  </a:t>
            </a:r>
            <a:r>
              <a:rPr lang="en-US" altLang="zh-CN" sz="2800" b="1" kern="100" dirty="0" smtClean="0">
                <a:solidFill>
                  <a:schemeClr val="tx2"/>
                </a:solidFill>
                <a:latin typeface="Times New Roman" panose="02020603050405020304" pitchFamily="18" charset="0"/>
                <a:cs typeface="Times New Roman" panose="02020603050405020304" pitchFamily="18" charset="0"/>
              </a:rPr>
              <a:t>20 —150 cm</a:t>
            </a:r>
          </a:p>
          <a:p>
            <a:pPr algn="just">
              <a:lnSpc>
                <a:spcPts val="3800"/>
              </a:lnSpc>
              <a:spcAft>
                <a:spcPts val="0"/>
              </a:spcAft>
            </a:pPr>
            <a:r>
              <a:rPr lang="zh-CN" altLang="en-US" sz="2800" b="1" kern="100" dirty="0" smtClean="0">
                <a:solidFill>
                  <a:schemeClr val="tx2"/>
                </a:solidFill>
                <a:latin typeface="Times New Roman" panose="02020603050405020304" pitchFamily="18" charset="0"/>
                <a:cs typeface="Times New Roman" panose="02020603050405020304" pitchFamily="18" charset="0"/>
              </a:rPr>
              <a:t>输出电压：</a:t>
            </a:r>
            <a:r>
              <a:rPr lang="en-US" altLang="zh-CN" sz="2800" b="1" kern="100" dirty="0" smtClean="0">
                <a:solidFill>
                  <a:schemeClr val="tx2"/>
                </a:solidFill>
                <a:latin typeface="Times New Roman" panose="02020603050405020304" pitchFamily="18" charset="0"/>
                <a:cs typeface="Times New Roman" panose="02020603050405020304" pitchFamily="18" charset="0"/>
              </a:rPr>
              <a:t>0.25—0.55 V</a:t>
            </a:r>
            <a:endParaRPr lang="zh-CN" altLang="zh-CN" sz="2800" kern="100" dirty="0">
              <a:solidFill>
                <a:schemeClr val="tx2"/>
              </a:solidFill>
              <a:latin typeface="Times New Roman" panose="02020603050405020304" pitchFamily="18" charset="0"/>
              <a:cs typeface="Times New Roman" panose="02020603050405020304" pitchFamily="18" charset="0"/>
            </a:endParaRPr>
          </a:p>
          <a:p>
            <a:pPr algn="just">
              <a:lnSpc>
                <a:spcPts val="3800"/>
              </a:lnSpc>
              <a:spcAft>
                <a:spcPts val="0"/>
              </a:spcAft>
            </a:pPr>
            <a:r>
              <a:rPr lang="zh-CN" altLang="zh-CN" sz="2800" b="1" kern="100" dirty="0" smtClean="0">
                <a:solidFill>
                  <a:schemeClr val="tx2"/>
                </a:solidFill>
                <a:latin typeface="Times New Roman" panose="02020603050405020304" pitchFamily="18" charset="0"/>
                <a:cs typeface="Times New Roman" panose="02020603050405020304" pitchFamily="18" charset="0"/>
              </a:rPr>
              <a:t>电源电流</a:t>
            </a:r>
            <a:r>
              <a:rPr lang="en-US" altLang="zh-CN" sz="2800" b="1" kern="100" dirty="0">
                <a:solidFill>
                  <a:schemeClr val="tx2"/>
                </a:solidFill>
                <a:latin typeface="Times New Roman" panose="02020603050405020304" pitchFamily="18" charset="0"/>
                <a:cs typeface="Times New Roman" panose="02020603050405020304" pitchFamily="18" charset="0"/>
              </a:rPr>
              <a:t>: </a:t>
            </a:r>
            <a:r>
              <a:rPr lang="en-US" altLang="zh-CN" sz="2800" b="1" kern="100" dirty="0" smtClean="0">
                <a:solidFill>
                  <a:schemeClr val="tx2"/>
                </a:solidFill>
                <a:latin typeface="Times New Roman" panose="02020603050405020304" pitchFamily="18" charset="0"/>
                <a:cs typeface="Times New Roman" panose="02020603050405020304" pitchFamily="18" charset="0"/>
              </a:rPr>
              <a:t>  40mA</a:t>
            </a:r>
            <a:endParaRPr lang="zh-CN" altLang="zh-CN" sz="2800" kern="100" dirty="0">
              <a:solidFill>
                <a:schemeClr val="tx2"/>
              </a:solidFill>
              <a:latin typeface="Times New Roman" panose="02020603050405020304" pitchFamily="18" charset="0"/>
              <a:cs typeface="Times New Roman" panose="02020603050405020304" pitchFamily="18" charset="0"/>
            </a:endParaRPr>
          </a:p>
        </p:txBody>
      </p:sp>
      <p:pic>
        <p:nvPicPr>
          <p:cNvPr id="5" name="图片 4"/>
          <p:cNvPicPr/>
          <p:nvPr/>
        </p:nvPicPr>
        <p:blipFill>
          <a:blip r:embed="rId3">
            <a:extLst>
              <a:ext uri="{28A0092B-C50C-407E-A947-70E740481C1C}">
                <a14:useLocalDpi xmlns:a14="http://schemas.microsoft.com/office/drawing/2010/main" val="0"/>
              </a:ext>
            </a:extLst>
          </a:blip>
          <a:srcRect/>
          <a:stretch>
            <a:fillRect/>
          </a:stretch>
        </p:blipFill>
        <p:spPr bwMode="auto">
          <a:xfrm>
            <a:off x="5652120" y="3717030"/>
            <a:ext cx="2976245" cy="1950085"/>
          </a:xfrm>
          <a:prstGeom prst="rect">
            <a:avLst/>
          </a:prstGeom>
          <a:noFill/>
          <a:ln>
            <a:noFill/>
          </a:ln>
        </p:spPr>
      </p:pic>
    </p:spTree>
    <p:extLst>
      <p:ext uri="{BB962C8B-B14F-4D97-AF65-F5344CB8AC3E}">
        <p14:creationId xmlns:p14="http://schemas.microsoft.com/office/powerpoint/2010/main" val="33173765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51520" y="404664"/>
            <a:ext cx="8424936" cy="6183744"/>
          </a:xfrm>
          <a:prstGeom prst="rect">
            <a:avLst/>
          </a:prstGeom>
        </p:spPr>
        <p:txBody>
          <a:bodyPr wrap="square">
            <a:spAutoFit/>
          </a:bodyPr>
          <a:lstStyle/>
          <a:p>
            <a:pPr>
              <a:lnSpc>
                <a:spcPts val="3900"/>
              </a:lnSpc>
              <a:spcAft>
                <a:spcPts val="1800"/>
              </a:spcAft>
            </a:pPr>
            <a:r>
              <a:rPr lang="en-US" altLang="zh-CN" sz="2800" b="1" dirty="0" smtClean="0">
                <a:solidFill>
                  <a:srgbClr val="FF0000"/>
                </a:solidFill>
                <a:latin typeface="+mn-ea"/>
              </a:rPr>
              <a:t>2.</a:t>
            </a:r>
            <a:r>
              <a:rPr lang="zh-CN" altLang="en-US" sz="2800" b="1" dirty="0" smtClean="0">
                <a:solidFill>
                  <a:srgbClr val="FF0000"/>
                </a:solidFill>
                <a:latin typeface="+mn-ea"/>
              </a:rPr>
              <a:t>温度传感器</a:t>
            </a:r>
            <a:endParaRPr lang="zh-CN" altLang="en-US" sz="2800" b="1" dirty="0">
              <a:solidFill>
                <a:schemeClr val="tx2"/>
              </a:solidFill>
              <a:latin typeface="+mn-ea"/>
            </a:endParaRPr>
          </a:p>
          <a:p>
            <a:pPr marL="457200" indent="-457200">
              <a:lnSpc>
                <a:spcPts val="3800"/>
              </a:lnSpc>
              <a:buFont typeface="Wingdings" panose="05000000000000000000" pitchFamily="2" charset="2"/>
              <a:buChar char="l"/>
            </a:pPr>
            <a:r>
              <a:rPr lang="zh-CN" altLang="en-US" sz="2800" b="1" dirty="0">
                <a:solidFill>
                  <a:schemeClr val="tx2"/>
                </a:solidFill>
                <a:latin typeface="+mn-ea"/>
              </a:rPr>
              <a:t>接触式</a:t>
            </a:r>
            <a:r>
              <a:rPr lang="en-US" altLang="zh-CN" sz="2800" b="1" dirty="0">
                <a:solidFill>
                  <a:schemeClr val="tx2"/>
                </a:solidFill>
                <a:latin typeface="+mn-ea"/>
              </a:rPr>
              <a:t>: </a:t>
            </a:r>
            <a:r>
              <a:rPr lang="zh-CN" altLang="en-US" sz="2800" b="1" dirty="0" smtClean="0">
                <a:solidFill>
                  <a:schemeClr val="tx2"/>
                </a:solidFill>
                <a:latin typeface="+mn-ea"/>
              </a:rPr>
              <a:t>检测</a:t>
            </a:r>
            <a:r>
              <a:rPr lang="zh-CN" altLang="en-US" sz="2800" b="1" dirty="0">
                <a:solidFill>
                  <a:schemeClr val="tx2"/>
                </a:solidFill>
                <a:latin typeface="+mn-ea"/>
              </a:rPr>
              <a:t>部分与被测对象有良好的</a:t>
            </a:r>
            <a:r>
              <a:rPr lang="zh-CN" altLang="en-US" sz="2800" b="1" dirty="0" smtClean="0">
                <a:solidFill>
                  <a:schemeClr val="tx2"/>
                </a:solidFill>
                <a:latin typeface="+mn-ea"/>
              </a:rPr>
              <a:t>接触。</a:t>
            </a:r>
            <a:endParaRPr lang="en-US" altLang="zh-CN" sz="2800" b="1" dirty="0" smtClean="0">
              <a:solidFill>
                <a:schemeClr val="tx2"/>
              </a:solidFill>
              <a:latin typeface="+mn-ea"/>
            </a:endParaRPr>
          </a:p>
          <a:p>
            <a:pPr marL="457200" indent="-457200">
              <a:lnSpc>
                <a:spcPts val="3800"/>
              </a:lnSpc>
              <a:buFont typeface="Wingdings" panose="05000000000000000000" pitchFamily="2" charset="2"/>
              <a:buChar char="l"/>
            </a:pPr>
            <a:r>
              <a:rPr lang="zh-CN" altLang="en-US" sz="2800" b="1" dirty="0" smtClean="0">
                <a:solidFill>
                  <a:schemeClr val="tx2"/>
                </a:solidFill>
                <a:latin typeface="+mn-ea"/>
              </a:rPr>
              <a:t>非接触式</a:t>
            </a:r>
            <a:r>
              <a:rPr lang="en-US" altLang="zh-CN" sz="2800" b="1" dirty="0" smtClean="0">
                <a:solidFill>
                  <a:schemeClr val="tx2"/>
                </a:solidFill>
                <a:latin typeface="+mn-ea"/>
              </a:rPr>
              <a:t>:</a:t>
            </a:r>
            <a:r>
              <a:rPr lang="zh-CN" altLang="en-US" sz="2800" b="1" dirty="0" smtClean="0">
                <a:solidFill>
                  <a:schemeClr val="tx2"/>
                </a:solidFill>
                <a:latin typeface="+mn-ea"/>
              </a:rPr>
              <a:t>感应元件</a:t>
            </a:r>
            <a:r>
              <a:rPr lang="zh-CN" altLang="en-US" sz="2800" b="1" dirty="0">
                <a:solidFill>
                  <a:schemeClr val="tx2"/>
                </a:solidFill>
                <a:latin typeface="+mn-ea"/>
              </a:rPr>
              <a:t>与被测对象互不</a:t>
            </a:r>
            <a:r>
              <a:rPr lang="zh-CN" altLang="en-US" sz="2800" b="1" dirty="0" smtClean="0">
                <a:solidFill>
                  <a:schemeClr val="tx2"/>
                </a:solidFill>
                <a:latin typeface="+mn-ea"/>
              </a:rPr>
              <a:t>接触。</a:t>
            </a:r>
            <a:endParaRPr lang="en-US" altLang="zh-CN" sz="2800" b="1" dirty="0" smtClean="0">
              <a:solidFill>
                <a:schemeClr val="tx2"/>
              </a:solidFill>
              <a:latin typeface="+mn-ea"/>
            </a:endParaRPr>
          </a:p>
          <a:p>
            <a:pPr>
              <a:lnSpc>
                <a:spcPts val="3800"/>
              </a:lnSpc>
            </a:pPr>
            <a:endParaRPr lang="en-US" altLang="zh-CN" sz="2800" b="1" dirty="0" smtClean="0">
              <a:solidFill>
                <a:schemeClr val="tx2"/>
              </a:solidFill>
              <a:latin typeface="+mn-ea"/>
            </a:endParaRPr>
          </a:p>
          <a:p>
            <a:pPr marL="514350" indent="-514350">
              <a:lnSpc>
                <a:spcPts val="3800"/>
              </a:lnSpc>
              <a:buFont typeface="+mj-ea"/>
              <a:buAutoNum type="circleNumDbPlain"/>
            </a:pPr>
            <a:r>
              <a:rPr lang="zh-CN" altLang="en-US" sz="2800" b="1" dirty="0">
                <a:solidFill>
                  <a:schemeClr val="tx2"/>
                </a:solidFill>
                <a:latin typeface="+mn-ea"/>
              </a:rPr>
              <a:t>电阻传感：</a:t>
            </a:r>
            <a:r>
              <a:rPr lang="zh-CN" altLang="en-US" sz="2800" b="1" dirty="0" smtClean="0">
                <a:solidFill>
                  <a:schemeClr val="tx2"/>
                </a:solidFill>
                <a:latin typeface="+mn-ea"/>
              </a:rPr>
              <a:t>金属的电</a:t>
            </a:r>
            <a:r>
              <a:rPr lang="zh-CN" altLang="en-US" sz="2800" b="1" dirty="0">
                <a:solidFill>
                  <a:schemeClr val="tx2"/>
                </a:solidFill>
                <a:latin typeface="+mn-ea"/>
              </a:rPr>
              <a:t>阻值</a:t>
            </a:r>
            <a:r>
              <a:rPr lang="zh-CN" altLang="en-US" sz="2800" b="1" dirty="0" smtClean="0">
                <a:solidFill>
                  <a:schemeClr val="tx2"/>
                </a:solidFill>
                <a:latin typeface="+mn-ea"/>
              </a:rPr>
              <a:t>随着</a:t>
            </a:r>
            <a:r>
              <a:rPr lang="zh-CN" altLang="en-US" sz="2800" b="1" dirty="0">
                <a:solidFill>
                  <a:schemeClr val="tx2"/>
                </a:solidFill>
                <a:latin typeface="+mn-ea"/>
              </a:rPr>
              <a:t>温度变化</a:t>
            </a:r>
            <a:r>
              <a:rPr lang="zh-CN" altLang="en-US" sz="2800" b="1" dirty="0" smtClean="0">
                <a:solidFill>
                  <a:schemeClr val="tx2"/>
                </a:solidFill>
                <a:latin typeface="+mn-ea"/>
              </a:rPr>
              <a:t>，不同金属有不同的</a:t>
            </a:r>
            <a:r>
              <a:rPr lang="zh-CN" altLang="en-US" sz="2800" b="1" dirty="0">
                <a:solidFill>
                  <a:schemeClr val="tx2"/>
                </a:solidFill>
                <a:latin typeface="+mn-ea"/>
              </a:rPr>
              <a:t>变化</a:t>
            </a:r>
            <a:r>
              <a:rPr lang="zh-CN" altLang="en-US" sz="2800" b="1" dirty="0" smtClean="0">
                <a:solidFill>
                  <a:schemeClr val="tx2"/>
                </a:solidFill>
                <a:latin typeface="+mn-ea"/>
              </a:rPr>
              <a:t>电阻值，而</a:t>
            </a:r>
            <a:r>
              <a:rPr lang="zh-CN" altLang="en-US" sz="2800" b="1" dirty="0">
                <a:solidFill>
                  <a:schemeClr val="tx2"/>
                </a:solidFill>
                <a:latin typeface="+mn-ea"/>
              </a:rPr>
              <a:t>电</a:t>
            </a:r>
            <a:r>
              <a:rPr lang="zh-CN" altLang="en-US" sz="2800" b="1" dirty="0" smtClean="0">
                <a:solidFill>
                  <a:schemeClr val="tx2"/>
                </a:solidFill>
                <a:latin typeface="+mn-ea"/>
              </a:rPr>
              <a:t>阻值可以</a:t>
            </a:r>
            <a:r>
              <a:rPr lang="zh-CN" altLang="en-US" sz="2800" b="1" dirty="0">
                <a:solidFill>
                  <a:schemeClr val="tx2"/>
                </a:solidFill>
                <a:latin typeface="+mn-ea"/>
              </a:rPr>
              <a:t>直接作为输出信号</a:t>
            </a:r>
            <a:r>
              <a:rPr lang="zh-CN" altLang="en-US" sz="2800" b="1" dirty="0" smtClean="0">
                <a:solidFill>
                  <a:schemeClr val="tx2"/>
                </a:solidFill>
                <a:latin typeface="+mn-ea"/>
              </a:rPr>
              <a:t>。有正</a:t>
            </a:r>
            <a:r>
              <a:rPr lang="zh-CN" altLang="en-US" sz="2800" b="1" dirty="0">
                <a:solidFill>
                  <a:schemeClr val="tx2"/>
                </a:solidFill>
                <a:latin typeface="+mn-ea"/>
              </a:rPr>
              <a:t>温度系数、</a:t>
            </a:r>
            <a:r>
              <a:rPr lang="zh-CN" altLang="en-US" sz="2800" b="1" dirty="0" smtClean="0">
                <a:solidFill>
                  <a:schemeClr val="tx2"/>
                </a:solidFill>
                <a:latin typeface="+mn-ea"/>
              </a:rPr>
              <a:t>负温度系数。</a:t>
            </a:r>
            <a:endParaRPr lang="en-US" altLang="zh-CN" sz="2800" b="1" dirty="0" smtClean="0">
              <a:solidFill>
                <a:schemeClr val="tx2"/>
              </a:solidFill>
              <a:latin typeface="+mn-ea"/>
            </a:endParaRPr>
          </a:p>
          <a:p>
            <a:pPr marL="514350" indent="-514350">
              <a:lnSpc>
                <a:spcPts val="3800"/>
              </a:lnSpc>
              <a:buFont typeface="+mj-ea"/>
              <a:buAutoNum type="circleNumDbPlain"/>
            </a:pPr>
            <a:r>
              <a:rPr lang="zh-CN" altLang="en-US" sz="2800" b="1" dirty="0" smtClean="0">
                <a:solidFill>
                  <a:schemeClr val="tx2"/>
                </a:solidFill>
                <a:latin typeface="+mn-ea"/>
              </a:rPr>
              <a:t>热电偶</a:t>
            </a:r>
            <a:r>
              <a:rPr lang="zh-CN" altLang="en-US" sz="2800" b="1" dirty="0">
                <a:solidFill>
                  <a:schemeClr val="tx2"/>
                </a:solidFill>
                <a:latin typeface="+mn-ea"/>
              </a:rPr>
              <a:t>传感：热电偶由两个不同材料的金属线组成，在末端焊接在一起</a:t>
            </a:r>
            <a:r>
              <a:rPr lang="zh-CN" altLang="en-US" sz="2800" b="1" dirty="0" smtClean="0">
                <a:solidFill>
                  <a:schemeClr val="tx2"/>
                </a:solidFill>
                <a:latin typeface="+mn-ea"/>
              </a:rPr>
              <a:t>。通过测出</a:t>
            </a:r>
            <a:r>
              <a:rPr lang="zh-CN" altLang="en-US" sz="2800" b="1" dirty="0">
                <a:solidFill>
                  <a:schemeClr val="tx2"/>
                </a:solidFill>
                <a:latin typeface="+mn-ea"/>
              </a:rPr>
              <a:t>不加热部位</a:t>
            </a:r>
            <a:r>
              <a:rPr lang="zh-CN" altLang="en-US" sz="2800" b="1" dirty="0" smtClean="0">
                <a:solidFill>
                  <a:schemeClr val="tx2"/>
                </a:solidFill>
                <a:latin typeface="+mn-ea"/>
              </a:rPr>
              <a:t>的温度</a:t>
            </a:r>
            <a:r>
              <a:rPr lang="zh-CN" altLang="en-US" sz="2800" b="1" dirty="0">
                <a:solidFill>
                  <a:schemeClr val="tx2"/>
                </a:solidFill>
                <a:latin typeface="+mn-ea"/>
              </a:rPr>
              <a:t>，就可以准确知道加热点的温度</a:t>
            </a:r>
            <a:r>
              <a:rPr lang="zh-CN" altLang="en-US" sz="2800" b="1" dirty="0" smtClean="0">
                <a:solidFill>
                  <a:schemeClr val="tx2"/>
                </a:solidFill>
                <a:latin typeface="+mn-ea"/>
              </a:rPr>
              <a:t>。</a:t>
            </a:r>
            <a:endParaRPr lang="en-US" altLang="zh-CN" sz="2800" b="1" dirty="0" smtClean="0">
              <a:solidFill>
                <a:schemeClr val="tx2"/>
              </a:solidFill>
              <a:latin typeface="+mn-ea"/>
            </a:endParaRPr>
          </a:p>
          <a:p>
            <a:pPr marL="542925">
              <a:lnSpc>
                <a:spcPts val="3800"/>
              </a:lnSpc>
            </a:pPr>
            <a:r>
              <a:rPr lang="en-US" altLang="zh-CN" sz="2800" b="1" dirty="0">
                <a:solidFill>
                  <a:schemeClr val="tx2"/>
                </a:solidFill>
                <a:latin typeface="+mn-ea"/>
              </a:rPr>
              <a:t> </a:t>
            </a:r>
            <a:r>
              <a:rPr lang="en-US" altLang="zh-CN" sz="2800" b="1" dirty="0" smtClean="0">
                <a:solidFill>
                  <a:schemeClr val="tx2"/>
                </a:solidFill>
                <a:latin typeface="+mn-ea"/>
              </a:rPr>
              <a:t>   </a:t>
            </a:r>
            <a:r>
              <a:rPr lang="zh-CN" altLang="en-US" sz="2800" b="1" dirty="0" smtClean="0">
                <a:solidFill>
                  <a:schemeClr val="tx2"/>
                </a:solidFill>
                <a:latin typeface="+mn-ea"/>
              </a:rPr>
              <a:t>不同</a:t>
            </a:r>
            <a:r>
              <a:rPr lang="zh-CN" altLang="en-US" sz="2800" b="1" dirty="0">
                <a:solidFill>
                  <a:schemeClr val="tx2"/>
                </a:solidFill>
                <a:latin typeface="+mn-ea"/>
              </a:rPr>
              <a:t>材质做出的热电偶使用于不同的温度</a:t>
            </a:r>
            <a:r>
              <a:rPr lang="zh-CN" altLang="en-US" sz="2800" b="1" dirty="0" smtClean="0">
                <a:solidFill>
                  <a:schemeClr val="tx2"/>
                </a:solidFill>
                <a:latin typeface="+mn-ea"/>
              </a:rPr>
              <a:t>范围</a:t>
            </a:r>
            <a:r>
              <a:rPr lang="zh-CN" altLang="en-US" sz="2800" b="1" dirty="0">
                <a:solidFill>
                  <a:schemeClr val="tx2"/>
                </a:solidFill>
                <a:latin typeface="+mn-ea"/>
              </a:rPr>
              <a:t>，它们的灵敏度也各不相同</a:t>
            </a:r>
            <a:r>
              <a:rPr lang="zh-CN" altLang="en-US" sz="2800" b="1" dirty="0" smtClean="0">
                <a:solidFill>
                  <a:schemeClr val="tx2"/>
                </a:solidFill>
                <a:latin typeface="+mn-ea"/>
              </a:rPr>
              <a:t>。</a:t>
            </a:r>
            <a:endParaRPr lang="en-US" altLang="zh-CN" sz="2800" b="1" dirty="0" smtClean="0">
              <a:solidFill>
                <a:schemeClr val="tx2"/>
              </a:solidFill>
              <a:latin typeface="+mn-ea"/>
            </a:endParaRPr>
          </a:p>
        </p:txBody>
      </p:sp>
    </p:spTree>
    <p:extLst>
      <p:ext uri="{BB962C8B-B14F-4D97-AF65-F5344CB8AC3E}">
        <p14:creationId xmlns:p14="http://schemas.microsoft.com/office/powerpoint/2010/main" val="41924422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0"/>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51520" y="404664"/>
            <a:ext cx="8568952" cy="6424836"/>
          </a:xfrm>
          <a:prstGeom prst="rect">
            <a:avLst/>
          </a:prstGeom>
        </p:spPr>
        <p:txBody>
          <a:bodyPr wrap="square">
            <a:spAutoFit/>
          </a:bodyPr>
          <a:lstStyle/>
          <a:p>
            <a:pPr>
              <a:lnSpc>
                <a:spcPts val="3900"/>
              </a:lnSpc>
            </a:pPr>
            <a:r>
              <a:rPr lang="zh-CN" altLang="en-US" sz="2800" b="1" dirty="0" smtClean="0">
                <a:solidFill>
                  <a:schemeClr val="tx2"/>
                </a:solidFill>
                <a:latin typeface="+mn-ea"/>
              </a:rPr>
              <a:t>集成</a:t>
            </a:r>
            <a:r>
              <a:rPr lang="zh-CN" altLang="en-US" sz="2800" b="1" dirty="0">
                <a:solidFill>
                  <a:schemeClr val="tx2"/>
                </a:solidFill>
                <a:latin typeface="+mn-ea"/>
              </a:rPr>
              <a:t>温度传感器</a:t>
            </a:r>
            <a:r>
              <a:rPr lang="zh-CN" altLang="en-US" sz="2800" b="1" dirty="0" smtClean="0">
                <a:solidFill>
                  <a:schemeClr val="tx2"/>
                </a:solidFill>
                <a:latin typeface="+mn-ea"/>
              </a:rPr>
              <a:t>：</a:t>
            </a:r>
            <a:endParaRPr lang="en-US" altLang="zh-CN" sz="2800" b="1" dirty="0" smtClean="0">
              <a:solidFill>
                <a:schemeClr val="tx2"/>
              </a:solidFill>
              <a:latin typeface="+mn-ea"/>
            </a:endParaRPr>
          </a:p>
          <a:p>
            <a:pPr marL="457200" indent="-457200">
              <a:buFont typeface="Wingdings" panose="05000000000000000000" pitchFamily="2" charset="2"/>
              <a:buChar char="l"/>
            </a:pPr>
            <a:r>
              <a:rPr lang="en-US" altLang="zh-CN" sz="2800" b="1" dirty="0" smtClean="0">
                <a:solidFill>
                  <a:srgbClr val="FF0000"/>
                </a:solidFill>
                <a:latin typeface="+mn-ea"/>
              </a:rPr>
              <a:t>LM35</a:t>
            </a:r>
            <a:r>
              <a:rPr lang="zh-CN" altLang="en-US" sz="2800" b="1" dirty="0" smtClean="0">
                <a:solidFill>
                  <a:schemeClr val="tx2"/>
                </a:solidFill>
                <a:latin typeface="+mn-ea"/>
              </a:rPr>
              <a:t>：国家半导体生产的温度传感器，</a:t>
            </a:r>
            <a:endParaRPr lang="en-US" altLang="zh-CN" sz="2800" b="1" dirty="0" smtClean="0">
              <a:solidFill>
                <a:schemeClr val="tx2"/>
              </a:solidFill>
              <a:latin typeface="+mn-ea"/>
            </a:endParaRPr>
          </a:p>
          <a:p>
            <a:r>
              <a:rPr lang="en-US" altLang="zh-CN" sz="2800" b="1" dirty="0">
                <a:solidFill>
                  <a:schemeClr val="tx2"/>
                </a:solidFill>
                <a:latin typeface="+mn-ea"/>
              </a:rPr>
              <a:t> </a:t>
            </a:r>
            <a:r>
              <a:rPr lang="en-US" altLang="zh-CN" sz="2800" b="1" dirty="0" smtClean="0">
                <a:solidFill>
                  <a:schemeClr val="tx2"/>
                </a:solidFill>
                <a:latin typeface="+mn-ea"/>
              </a:rPr>
              <a:t> </a:t>
            </a:r>
            <a:r>
              <a:rPr lang="zh-CN" altLang="en-US" sz="2800" b="1" dirty="0" smtClean="0">
                <a:solidFill>
                  <a:schemeClr val="tx2"/>
                </a:solidFill>
                <a:latin typeface="+mn-ea"/>
              </a:rPr>
              <a:t>它</a:t>
            </a:r>
            <a:r>
              <a:rPr lang="zh-CN" altLang="en-US" sz="2800" b="1" dirty="0">
                <a:solidFill>
                  <a:schemeClr val="tx2"/>
                </a:solidFill>
                <a:latin typeface="+mn-ea"/>
              </a:rPr>
              <a:t>具有很高的工作精度和较宽的</a:t>
            </a:r>
            <a:r>
              <a:rPr lang="zh-CN" altLang="en-US" sz="2800" b="1" dirty="0" smtClean="0">
                <a:solidFill>
                  <a:schemeClr val="tx2"/>
                </a:solidFill>
                <a:latin typeface="+mn-ea"/>
              </a:rPr>
              <a:t>线性范</a:t>
            </a:r>
            <a:endParaRPr lang="en-US" altLang="zh-CN" sz="2800" b="1" dirty="0" smtClean="0">
              <a:solidFill>
                <a:schemeClr val="tx2"/>
              </a:solidFill>
              <a:latin typeface="+mn-ea"/>
            </a:endParaRPr>
          </a:p>
          <a:p>
            <a:r>
              <a:rPr lang="en-US" altLang="zh-CN" sz="2800" b="1" dirty="0">
                <a:solidFill>
                  <a:schemeClr val="tx2"/>
                </a:solidFill>
                <a:latin typeface="+mn-ea"/>
              </a:rPr>
              <a:t> </a:t>
            </a:r>
            <a:r>
              <a:rPr lang="en-US" altLang="zh-CN" sz="2800" b="1" dirty="0" smtClean="0">
                <a:solidFill>
                  <a:schemeClr val="tx2"/>
                </a:solidFill>
                <a:latin typeface="+mn-ea"/>
              </a:rPr>
              <a:t> </a:t>
            </a:r>
            <a:r>
              <a:rPr lang="zh-CN" altLang="en-US" sz="2800" b="1" dirty="0" smtClean="0">
                <a:solidFill>
                  <a:schemeClr val="tx2"/>
                </a:solidFill>
                <a:latin typeface="+mn-ea"/>
              </a:rPr>
              <a:t>围，输出</a:t>
            </a:r>
            <a:r>
              <a:rPr lang="zh-CN" altLang="en-US" sz="2800" b="1" dirty="0">
                <a:solidFill>
                  <a:schemeClr val="tx2"/>
                </a:solidFill>
                <a:latin typeface="+mn-ea"/>
              </a:rPr>
              <a:t>电压与</a:t>
            </a:r>
            <a:r>
              <a:rPr lang="zh-CN" altLang="en-US" sz="2800" b="1" dirty="0" smtClean="0">
                <a:solidFill>
                  <a:schemeClr val="tx2"/>
                </a:solidFill>
                <a:latin typeface="+mn-ea"/>
              </a:rPr>
              <a:t>摄氏温度呈线性关系，</a:t>
            </a:r>
            <a:endParaRPr lang="en-US" altLang="zh-CN" sz="2800" b="1" dirty="0" smtClean="0">
              <a:solidFill>
                <a:schemeClr val="tx2"/>
              </a:solidFill>
              <a:latin typeface="+mn-ea"/>
            </a:endParaRPr>
          </a:p>
          <a:p>
            <a:pPr marL="361950"/>
            <a:r>
              <a:rPr lang="zh-CN" altLang="en-US" sz="2800" b="1" dirty="0" smtClean="0">
                <a:solidFill>
                  <a:schemeClr val="tx2"/>
                </a:solidFill>
                <a:latin typeface="+mn-ea"/>
              </a:rPr>
              <a:t>温度每升高一度，输出电压增加</a:t>
            </a:r>
            <a:r>
              <a:rPr lang="en-US" altLang="zh-CN" sz="2800" b="1" dirty="0" smtClean="0">
                <a:solidFill>
                  <a:schemeClr val="tx2"/>
                </a:solidFill>
                <a:latin typeface="+mn-ea"/>
              </a:rPr>
              <a:t>10mV</a:t>
            </a:r>
            <a:r>
              <a:rPr lang="zh-CN" altLang="en-US" sz="2800" b="1" dirty="0" smtClean="0">
                <a:solidFill>
                  <a:schemeClr val="tx2"/>
                </a:solidFill>
                <a:latin typeface="+mn-ea"/>
              </a:rPr>
              <a:t>。  温度 </a:t>
            </a:r>
            <a:r>
              <a:rPr lang="en-US" altLang="zh-CN" sz="2800" b="1" dirty="0" smtClean="0">
                <a:solidFill>
                  <a:schemeClr val="tx2"/>
                </a:solidFill>
                <a:latin typeface="+mn-ea"/>
              </a:rPr>
              <a:t>T= </a:t>
            </a:r>
            <a:r>
              <a:rPr lang="zh-CN" altLang="en-US" sz="2800" b="1" dirty="0" smtClean="0">
                <a:solidFill>
                  <a:schemeClr val="tx2"/>
                </a:solidFill>
                <a:latin typeface="+mn-ea"/>
              </a:rPr>
              <a:t>误差</a:t>
            </a:r>
            <a:r>
              <a:rPr lang="en-US" altLang="zh-CN" sz="2800" b="1" dirty="0" smtClean="0">
                <a:solidFill>
                  <a:schemeClr val="tx2"/>
                </a:solidFill>
                <a:latin typeface="+mn-ea"/>
                <a:sym typeface="Symbol"/>
              </a:rPr>
              <a:t>0.25</a:t>
            </a:r>
            <a:r>
              <a:rPr lang="en-US" altLang="zh-CN" sz="2800" b="1" baseline="30000" dirty="0" smtClean="0">
                <a:solidFill>
                  <a:schemeClr val="tx2"/>
                </a:solidFill>
                <a:latin typeface="+mn-ea"/>
                <a:sym typeface="Symbol"/>
              </a:rPr>
              <a:t>0</a:t>
            </a:r>
            <a:r>
              <a:rPr lang="en-US" altLang="zh-CN" sz="2800" b="1" dirty="0" smtClean="0">
                <a:solidFill>
                  <a:schemeClr val="tx2"/>
                </a:solidFill>
                <a:latin typeface="+mn-ea"/>
                <a:sym typeface="Symbol"/>
              </a:rPr>
              <a:t>C</a:t>
            </a:r>
            <a:r>
              <a:rPr lang="zh-CN" altLang="en-US" sz="2800" b="1" dirty="0" smtClean="0">
                <a:solidFill>
                  <a:schemeClr val="tx2"/>
                </a:solidFill>
                <a:latin typeface="+mn-ea"/>
                <a:sym typeface="Symbol"/>
              </a:rPr>
              <a:t>，</a:t>
            </a:r>
            <a:r>
              <a:rPr lang="en-US" altLang="zh-CN" sz="2800" b="1" dirty="0" smtClean="0">
                <a:solidFill>
                  <a:schemeClr val="tx2"/>
                </a:solidFill>
                <a:latin typeface="+mn-ea"/>
                <a:sym typeface="Symbol"/>
              </a:rPr>
              <a:t>T=</a:t>
            </a:r>
            <a:r>
              <a:rPr lang="en-US" altLang="zh-CN" sz="2800" b="1" dirty="0" err="1" smtClean="0">
                <a:solidFill>
                  <a:schemeClr val="tx2"/>
                </a:solidFill>
                <a:latin typeface="+mn-ea"/>
              </a:rPr>
              <a:t>V</a:t>
            </a:r>
            <a:r>
              <a:rPr lang="en-US" altLang="zh-CN" sz="2800" b="1" baseline="-25000" dirty="0" err="1" smtClean="0">
                <a:solidFill>
                  <a:schemeClr val="tx2"/>
                </a:solidFill>
                <a:latin typeface="+mn-ea"/>
              </a:rPr>
              <a:t>out</a:t>
            </a:r>
            <a:r>
              <a:rPr lang="en-US" altLang="zh-CN" sz="2800" b="1" dirty="0" smtClean="0">
                <a:solidFill>
                  <a:schemeClr val="tx2"/>
                </a:solidFill>
                <a:latin typeface="+mn-ea"/>
              </a:rPr>
              <a:t>/10</a:t>
            </a:r>
            <a:r>
              <a:rPr lang="en-US" altLang="zh-CN" sz="2800" b="1" baseline="-25000" dirty="0" smtClean="0">
                <a:solidFill>
                  <a:schemeClr val="tx2"/>
                </a:solidFill>
                <a:latin typeface="+mn-ea"/>
              </a:rPr>
              <a:t>mV</a:t>
            </a:r>
            <a:r>
              <a:rPr lang="en-US" altLang="zh-CN" sz="2800" b="1" dirty="0" smtClean="0">
                <a:solidFill>
                  <a:schemeClr val="tx2"/>
                </a:solidFill>
                <a:latin typeface="+mn-ea"/>
              </a:rPr>
              <a:t> (</a:t>
            </a:r>
            <a:r>
              <a:rPr lang="en-US" altLang="zh-CN" sz="2800" b="1" baseline="30000" dirty="0" smtClean="0">
                <a:solidFill>
                  <a:schemeClr val="tx2"/>
                </a:solidFill>
                <a:latin typeface="+mn-ea"/>
              </a:rPr>
              <a:t>0</a:t>
            </a:r>
            <a:r>
              <a:rPr lang="en-US" altLang="zh-CN" sz="2800" b="1" dirty="0" smtClean="0">
                <a:solidFill>
                  <a:schemeClr val="tx2"/>
                </a:solidFill>
                <a:latin typeface="+mn-ea"/>
              </a:rPr>
              <a:t>C)</a:t>
            </a:r>
          </a:p>
          <a:p>
            <a:pPr marL="457200" indent="-457200">
              <a:spcBef>
                <a:spcPts val="1800"/>
              </a:spcBef>
              <a:buFont typeface="Wingdings" panose="05000000000000000000" pitchFamily="2" charset="2"/>
              <a:buChar char="l"/>
            </a:pPr>
            <a:r>
              <a:rPr lang="en-US" altLang="zh-CN" sz="2800" b="1" dirty="0" smtClean="0">
                <a:solidFill>
                  <a:srgbClr val="FF0000"/>
                </a:solidFill>
                <a:latin typeface="+mn-ea"/>
              </a:rPr>
              <a:t>DS1820</a:t>
            </a:r>
            <a:r>
              <a:rPr lang="zh-CN" altLang="en-US" sz="2800" b="1" dirty="0" smtClean="0">
                <a:solidFill>
                  <a:schemeClr val="tx2"/>
                </a:solidFill>
                <a:latin typeface="+mn-ea"/>
              </a:rPr>
              <a:t>：数字温度传感器，单线串行接口，无需外部信号处理，输出</a:t>
            </a:r>
            <a:r>
              <a:rPr lang="en-US" altLang="zh-CN" sz="2800" b="1" dirty="0" smtClean="0">
                <a:solidFill>
                  <a:schemeClr val="tx2"/>
                </a:solidFill>
                <a:latin typeface="+mn-ea"/>
              </a:rPr>
              <a:t>12bit </a:t>
            </a:r>
            <a:r>
              <a:rPr lang="zh-CN" altLang="en-US" sz="2800" b="1" dirty="0" smtClean="0">
                <a:solidFill>
                  <a:schemeClr val="tx2"/>
                </a:solidFill>
                <a:latin typeface="+mn-ea"/>
              </a:rPr>
              <a:t>数字温度。低成本、高性能测温芯片。</a:t>
            </a:r>
            <a:endParaRPr lang="en-US" altLang="zh-CN" sz="2800" b="1" dirty="0">
              <a:solidFill>
                <a:schemeClr val="tx2"/>
              </a:solidFill>
              <a:latin typeface="+mn-ea"/>
            </a:endParaRPr>
          </a:p>
          <a:p>
            <a:pPr marL="457200" indent="-457200">
              <a:buFont typeface="Wingdings" panose="05000000000000000000" pitchFamily="2" charset="2"/>
              <a:buChar char="ü"/>
            </a:pPr>
            <a:r>
              <a:rPr lang="zh-CN" altLang="en-US" sz="2800" b="1" dirty="0" smtClean="0">
                <a:solidFill>
                  <a:schemeClr val="tx2"/>
                </a:solidFill>
                <a:latin typeface="+mn-ea"/>
              </a:rPr>
              <a:t>温度范围：</a:t>
            </a:r>
            <a:r>
              <a:rPr lang="en-US" altLang="zh-CN" sz="2800" b="1" dirty="0" smtClean="0">
                <a:solidFill>
                  <a:schemeClr val="tx2"/>
                </a:solidFill>
                <a:latin typeface="+mn-ea"/>
              </a:rPr>
              <a:t>-55 </a:t>
            </a:r>
            <a:r>
              <a:rPr lang="en-US" altLang="zh-CN" sz="2800" b="1" dirty="0" smtClean="0">
                <a:solidFill>
                  <a:schemeClr val="tx2"/>
                </a:solidFill>
                <a:latin typeface="+mn-ea"/>
                <a:sym typeface="Symbol"/>
              </a:rPr>
              <a:t></a:t>
            </a:r>
            <a:r>
              <a:rPr lang="en-US" altLang="zh-CN" sz="2800" b="1" dirty="0" smtClean="0">
                <a:solidFill>
                  <a:schemeClr val="tx2"/>
                </a:solidFill>
                <a:latin typeface="+mn-ea"/>
              </a:rPr>
              <a:t>+125</a:t>
            </a:r>
            <a:r>
              <a:rPr lang="en-US" altLang="zh-CN" sz="2800" b="1" baseline="30000" dirty="0" smtClean="0">
                <a:solidFill>
                  <a:schemeClr val="tx2"/>
                </a:solidFill>
                <a:latin typeface="+mn-ea"/>
                <a:sym typeface="Symbol"/>
              </a:rPr>
              <a:t>0</a:t>
            </a:r>
            <a:r>
              <a:rPr lang="en-US" altLang="zh-CN" sz="2800" b="1" dirty="0" smtClean="0">
                <a:solidFill>
                  <a:schemeClr val="tx2"/>
                </a:solidFill>
                <a:latin typeface="+mn-ea"/>
                <a:sym typeface="Symbol"/>
              </a:rPr>
              <a:t>C</a:t>
            </a:r>
            <a:r>
              <a:rPr lang="zh-CN" altLang="en-US" sz="2800" b="1" dirty="0" smtClean="0">
                <a:solidFill>
                  <a:schemeClr val="tx2"/>
                </a:solidFill>
                <a:latin typeface="+mn-ea"/>
                <a:sym typeface="Symbol"/>
              </a:rPr>
              <a:t>，增量</a:t>
            </a:r>
            <a:r>
              <a:rPr lang="en-US" altLang="zh-CN" sz="2800" b="1" dirty="0">
                <a:solidFill>
                  <a:srgbClr val="1F497D"/>
                </a:solidFill>
                <a:latin typeface="宋体"/>
                <a:sym typeface="Symbol"/>
              </a:rPr>
              <a:t>0.5</a:t>
            </a:r>
            <a:r>
              <a:rPr lang="en-US" altLang="zh-CN" sz="2800" b="1" baseline="30000" dirty="0">
                <a:solidFill>
                  <a:srgbClr val="1F497D"/>
                </a:solidFill>
                <a:latin typeface="宋体"/>
                <a:sym typeface="Symbol"/>
              </a:rPr>
              <a:t>0</a:t>
            </a:r>
            <a:r>
              <a:rPr lang="en-US" altLang="zh-CN" sz="2800" b="1" dirty="0">
                <a:solidFill>
                  <a:srgbClr val="1F497D"/>
                </a:solidFill>
                <a:latin typeface="宋体"/>
                <a:sym typeface="Symbol"/>
              </a:rPr>
              <a:t>C</a:t>
            </a:r>
            <a:endParaRPr lang="en-US" altLang="zh-CN" sz="2800" b="1" dirty="0">
              <a:solidFill>
                <a:schemeClr val="tx2"/>
              </a:solidFill>
              <a:latin typeface="+mn-ea"/>
            </a:endParaRPr>
          </a:p>
          <a:p>
            <a:pPr marL="457200" indent="-457200">
              <a:buFont typeface="Wingdings" panose="05000000000000000000" pitchFamily="2" charset="2"/>
              <a:buChar char="ü"/>
            </a:pPr>
            <a:r>
              <a:rPr lang="zh-CN" altLang="en-US" sz="2800" b="1" dirty="0" smtClean="0">
                <a:solidFill>
                  <a:schemeClr val="tx2"/>
                </a:solidFill>
                <a:latin typeface="+mn-ea"/>
                <a:sym typeface="Symbol"/>
              </a:rPr>
              <a:t>测量精度：</a:t>
            </a:r>
            <a:r>
              <a:rPr lang="en-US" altLang="zh-CN" sz="2800" b="1" dirty="0">
                <a:solidFill>
                  <a:srgbClr val="1F497D"/>
                </a:solidFill>
                <a:latin typeface="宋体"/>
                <a:sym typeface="Symbol"/>
              </a:rPr>
              <a:t></a:t>
            </a:r>
            <a:r>
              <a:rPr lang="en-US" altLang="zh-CN" sz="2800" b="1" dirty="0" smtClean="0">
                <a:solidFill>
                  <a:srgbClr val="1F497D"/>
                </a:solidFill>
                <a:latin typeface="宋体"/>
                <a:sym typeface="Symbol"/>
              </a:rPr>
              <a:t>0.1</a:t>
            </a:r>
            <a:r>
              <a:rPr lang="en-US" altLang="zh-CN" sz="2800" b="1" baseline="30000" dirty="0" smtClean="0">
                <a:solidFill>
                  <a:srgbClr val="1F497D"/>
                </a:solidFill>
                <a:latin typeface="宋体"/>
                <a:sym typeface="Symbol"/>
              </a:rPr>
              <a:t>0</a:t>
            </a:r>
            <a:r>
              <a:rPr lang="en-US" altLang="zh-CN" sz="2800" b="1" dirty="0" smtClean="0">
                <a:solidFill>
                  <a:srgbClr val="1F497D"/>
                </a:solidFill>
                <a:latin typeface="宋体"/>
                <a:sym typeface="Symbol"/>
              </a:rPr>
              <a:t>C</a:t>
            </a:r>
          </a:p>
          <a:p>
            <a:pPr marL="457200" indent="-457200">
              <a:buFont typeface="Wingdings" panose="05000000000000000000" pitchFamily="2" charset="2"/>
              <a:buChar char="ü"/>
            </a:pPr>
            <a:r>
              <a:rPr lang="zh-CN" altLang="en-US" sz="2800" b="1" dirty="0" smtClean="0">
                <a:solidFill>
                  <a:schemeClr val="tx2"/>
                </a:solidFill>
                <a:latin typeface="+mn-ea"/>
              </a:rPr>
              <a:t>转换时间：</a:t>
            </a:r>
            <a:r>
              <a:rPr lang="en-US" altLang="zh-CN" sz="2800" b="1" dirty="0" smtClean="0">
                <a:solidFill>
                  <a:schemeClr val="tx2"/>
                </a:solidFill>
                <a:latin typeface="+mn-ea"/>
              </a:rPr>
              <a:t>&lt;80ms</a:t>
            </a:r>
          </a:p>
          <a:p>
            <a:pPr marL="457200" indent="-457200">
              <a:buFont typeface="Wingdings" panose="05000000000000000000" pitchFamily="2" charset="2"/>
              <a:buChar char="ü"/>
            </a:pPr>
            <a:r>
              <a:rPr lang="zh-CN" altLang="en-US" sz="2800" b="1" dirty="0" smtClean="0">
                <a:solidFill>
                  <a:schemeClr val="tx2"/>
                </a:solidFill>
                <a:latin typeface="+mn-ea"/>
              </a:rPr>
              <a:t>功耗：</a:t>
            </a:r>
            <a:r>
              <a:rPr lang="en-US" altLang="zh-CN" sz="2800" b="1" dirty="0">
                <a:solidFill>
                  <a:schemeClr val="tx2"/>
                </a:solidFill>
                <a:latin typeface="+mn-ea"/>
              </a:rPr>
              <a:t>50</a:t>
            </a:r>
            <a:r>
              <a:rPr lang="en-US" altLang="zh-CN" sz="2800" b="1" dirty="0">
                <a:solidFill>
                  <a:schemeClr val="tx2"/>
                </a:solidFill>
                <a:latin typeface="+mn-ea"/>
                <a:sym typeface="Symbol"/>
              </a:rPr>
              <a:t></a:t>
            </a:r>
            <a:r>
              <a:rPr lang="en-US" altLang="zh-CN" sz="2800" b="1" dirty="0">
                <a:solidFill>
                  <a:schemeClr val="tx2"/>
                </a:solidFill>
                <a:latin typeface="+mn-ea"/>
              </a:rPr>
              <a:t>W</a:t>
            </a:r>
          </a:p>
          <a:p>
            <a:pPr marL="457200" indent="-457200">
              <a:buFont typeface="Wingdings" panose="05000000000000000000" pitchFamily="2" charset="2"/>
              <a:buChar char="ü"/>
            </a:pPr>
            <a:r>
              <a:rPr lang="en-US" altLang="zh-CN" sz="2800" b="1" dirty="0" smtClean="0">
                <a:solidFill>
                  <a:schemeClr val="tx2"/>
                </a:solidFill>
                <a:latin typeface="+mn-ea"/>
              </a:rPr>
              <a:t>64</a:t>
            </a:r>
            <a:r>
              <a:rPr lang="zh-CN" altLang="en-US" sz="2800" b="1" dirty="0" smtClean="0">
                <a:solidFill>
                  <a:schemeClr val="tx2"/>
                </a:solidFill>
                <a:latin typeface="+mn-ea"/>
              </a:rPr>
              <a:t>位唯一传感器识别码</a:t>
            </a:r>
            <a:endParaRPr lang="en-US" altLang="zh-CN" sz="2800" b="1" dirty="0" smtClean="0">
              <a:solidFill>
                <a:schemeClr val="tx2"/>
              </a:solidFill>
              <a:latin typeface="+mn-ea"/>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947" y="908720"/>
            <a:ext cx="1914525"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5765" y="4668911"/>
            <a:ext cx="1914525" cy="1983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59402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51520" y="404664"/>
            <a:ext cx="8784976" cy="1446550"/>
          </a:xfrm>
          <a:prstGeom prst="rect">
            <a:avLst/>
          </a:prstGeom>
        </p:spPr>
        <p:txBody>
          <a:bodyPr wrap="square">
            <a:spAutoFit/>
          </a:bodyPr>
          <a:lstStyle/>
          <a:p>
            <a:r>
              <a:rPr lang="en-US" altLang="zh-CN" sz="3200" b="1" dirty="0" smtClean="0">
                <a:solidFill>
                  <a:srgbClr val="FF0000"/>
                </a:solidFill>
                <a:latin typeface="+mn-ea"/>
              </a:rPr>
              <a:t>3. </a:t>
            </a:r>
            <a:r>
              <a:rPr lang="zh-CN" altLang="en-US" sz="3200" b="1" dirty="0">
                <a:solidFill>
                  <a:srgbClr val="FF0000"/>
                </a:solidFill>
                <a:latin typeface="+mn-ea"/>
              </a:rPr>
              <a:t>气体</a:t>
            </a:r>
            <a:r>
              <a:rPr lang="zh-CN" altLang="en-US" sz="3200" b="1" dirty="0" smtClean="0">
                <a:solidFill>
                  <a:srgbClr val="FF0000"/>
                </a:solidFill>
                <a:latin typeface="+mn-ea"/>
              </a:rPr>
              <a:t>传感器</a:t>
            </a:r>
            <a:endParaRPr lang="en-US" altLang="zh-CN" sz="3200" b="1" dirty="0" smtClean="0">
              <a:solidFill>
                <a:srgbClr val="FF0000"/>
              </a:solidFill>
              <a:latin typeface="+mn-ea"/>
            </a:endParaRPr>
          </a:p>
          <a:p>
            <a:pPr marL="514350" indent="-514350">
              <a:buFont typeface="+mj-ea"/>
              <a:buAutoNum type="circleNumDbPlain"/>
            </a:pPr>
            <a:r>
              <a:rPr lang="zh-CN" altLang="en-US" sz="2800" b="1" dirty="0" smtClean="0">
                <a:solidFill>
                  <a:schemeClr val="tx2"/>
                </a:solidFill>
                <a:latin typeface="+mn-ea"/>
              </a:rPr>
              <a:t>烟雾传感器</a:t>
            </a:r>
            <a:r>
              <a:rPr lang="en-US" altLang="zh-CN" sz="2800" b="1" dirty="0" smtClean="0">
                <a:solidFill>
                  <a:schemeClr val="tx2"/>
                </a:solidFill>
                <a:latin typeface="+mn-ea"/>
              </a:rPr>
              <a:t>MQ-2</a:t>
            </a:r>
            <a:r>
              <a:rPr lang="zh-CN" altLang="en-US" sz="2800" b="1" dirty="0" smtClean="0">
                <a:solidFill>
                  <a:schemeClr val="tx2"/>
                </a:solidFill>
                <a:latin typeface="+mn-ea"/>
              </a:rPr>
              <a:t>：可用</a:t>
            </a:r>
            <a:r>
              <a:rPr lang="zh-CN" altLang="en-US" sz="2800" b="1" dirty="0">
                <a:solidFill>
                  <a:schemeClr val="tx2"/>
                </a:solidFill>
                <a:latin typeface="+mn-ea"/>
              </a:rPr>
              <a:t>于检测</a:t>
            </a:r>
            <a:r>
              <a:rPr lang="en-US" altLang="zh-CN" sz="2800" b="1" dirty="0">
                <a:solidFill>
                  <a:schemeClr val="tx2"/>
                </a:solidFill>
                <a:latin typeface="+mn-ea"/>
              </a:rPr>
              <a:t>CO</a:t>
            </a:r>
            <a:r>
              <a:rPr lang="zh-CN" altLang="en-US" sz="2800" b="1" dirty="0">
                <a:solidFill>
                  <a:schemeClr val="tx2"/>
                </a:solidFill>
                <a:latin typeface="+mn-ea"/>
              </a:rPr>
              <a:t>、</a:t>
            </a:r>
            <a:r>
              <a:rPr lang="en-US" altLang="zh-CN" sz="2800" b="1" dirty="0">
                <a:solidFill>
                  <a:schemeClr val="tx2"/>
                </a:solidFill>
                <a:latin typeface="+mn-ea"/>
              </a:rPr>
              <a:t>CH4</a:t>
            </a:r>
            <a:r>
              <a:rPr lang="zh-CN" altLang="en-US" sz="2800" b="1" dirty="0">
                <a:solidFill>
                  <a:schemeClr val="tx2"/>
                </a:solidFill>
                <a:latin typeface="+mn-ea"/>
              </a:rPr>
              <a:t>等</a:t>
            </a:r>
            <a:r>
              <a:rPr lang="zh-CN" altLang="en-US" sz="2800" b="1" dirty="0" smtClean="0">
                <a:solidFill>
                  <a:schemeClr val="tx2"/>
                </a:solidFill>
                <a:latin typeface="+mn-ea"/>
              </a:rPr>
              <a:t>可燃性气体</a:t>
            </a:r>
            <a:endParaRPr lang="en-US" altLang="zh-CN" sz="2800" b="1" dirty="0" smtClean="0">
              <a:solidFill>
                <a:schemeClr val="tx2"/>
              </a:solidFill>
              <a:latin typeface="+mn-ea"/>
            </a:endParaRPr>
          </a:p>
          <a:p>
            <a:pPr marL="514350" indent="-514350">
              <a:buFont typeface="+mj-ea"/>
              <a:buAutoNum type="circleNumDbPlain"/>
            </a:pPr>
            <a:r>
              <a:rPr lang="zh-CN" altLang="en-US" sz="2800" b="1" dirty="0">
                <a:solidFill>
                  <a:schemeClr val="tx2"/>
                </a:solidFill>
                <a:latin typeface="+mn-ea"/>
              </a:rPr>
              <a:t>酒精</a:t>
            </a:r>
            <a:r>
              <a:rPr lang="zh-CN" altLang="en-US" sz="2800" b="1" dirty="0" smtClean="0">
                <a:solidFill>
                  <a:schemeClr val="tx2"/>
                </a:solidFill>
                <a:latin typeface="+mn-ea"/>
              </a:rPr>
              <a:t>传感器</a:t>
            </a:r>
            <a:r>
              <a:rPr lang="en-US" altLang="zh-CN" sz="2800" b="1" dirty="0" smtClean="0">
                <a:solidFill>
                  <a:schemeClr val="tx2"/>
                </a:solidFill>
                <a:latin typeface="+mn-ea"/>
              </a:rPr>
              <a:t>MQ-3</a:t>
            </a:r>
            <a:r>
              <a:rPr lang="zh-CN" altLang="en-US" sz="2800" b="1" dirty="0" smtClean="0">
                <a:solidFill>
                  <a:schemeClr val="tx2"/>
                </a:solidFill>
                <a:latin typeface="+mn-ea"/>
              </a:rPr>
              <a:t>：检测酒精含量</a:t>
            </a:r>
            <a:endParaRPr lang="en-US" altLang="zh-CN" sz="2800" b="1" dirty="0" smtClean="0">
              <a:solidFill>
                <a:schemeClr val="tx2"/>
              </a:solidFill>
              <a:latin typeface="+mn-ea"/>
            </a:endParaRPr>
          </a:p>
        </p:txBody>
      </p:sp>
      <p:pic>
        <p:nvPicPr>
          <p:cNvPr id="4" name="图片 3"/>
          <p:cNvPicPr/>
          <p:nvPr/>
        </p:nvPicPr>
        <p:blipFill>
          <a:blip r:embed="rId3">
            <a:extLst>
              <a:ext uri="{28A0092B-C50C-407E-A947-70E740481C1C}">
                <a14:useLocalDpi xmlns:a14="http://schemas.microsoft.com/office/drawing/2010/main" val="0"/>
              </a:ext>
            </a:extLst>
          </a:blip>
          <a:srcRect/>
          <a:stretch>
            <a:fillRect/>
          </a:stretch>
        </p:blipFill>
        <p:spPr bwMode="auto">
          <a:xfrm>
            <a:off x="6452121" y="1988840"/>
            <a:ext cx="2304256" cy="1912833"/>
          </a:xfrm>
          <a:prstGeom prst="rect">
            <a:avLst/>
          </a:prstGeom>
          <a:noFill/>
          <a:ln>
            <a:noFill/>
          </a:ln>
        </p:spPr>
      </p:pic>
      <p:pic>
        <p:nvPicPr>
          <p:cNvPr id="5" name="图片 4"/>
          <p:cNvPicPr/>
          <p:nvPr/>
        </p:nvPicPr>
        <p:blipFill>
          <a:blip r:embed="rId4">
            <a:extLst>
              <a:ext uri="{28A0092B-C50C-407E-A947-70E740481C1C}">
                <a14:useLocalDpi xmlns:a14="http://schemas.microsoft.com/office/drawing/2010/main" val="0"/>
              </a:ext>
            </a:extLst>
          </a:blip>
          <a:srcRect/>
          <a:stretch>
            <a:fillRect/>
          </a:stretch>
        </p:blipFill>
        <p:spPr bwMode="auto">
          <a:xfrm>
            <a:off x="6549099" y="4797152"/>
            <a:ext cx="2209165" cy="1667510"/>
          </a:xfrm>
          <a:prstGeom prst="rect">
            <a:avLst/>
          </a:prstGeom>
          <a:noFill/>
          <a:ln>
            <a:noFill/>
          </a:ln>
        </p:spPr>
      </p:pic>
      <p:sp>
        <p:nvSpPr>
          <p:cNvPr id="3" name="矩形 2"/>
          <p:cNvSpPr/>
          <p:nvPr/>
        </p:nvSpPr>
        <p:spPr>
          <a:xfrm>
            <a:off x="330328" y="2217345"/>
            <a:ext cx="6761951" cy="4247317"/>
          </a:xfrm>
          <a:prstGeom prst="rect">
            <a:avLst/>
          </a:prstGeom>
        </p:spPr>
        <p:txBody>
          <a:bodyPr wrap="square">
            <a:spAutoFit/>
          </a:bodyPr>
          <a:lstStyle/>
          <a:p>
            <a:pPr>
              <a:lnSpc>
                <a:spcPts val="3600"/>
              </a:lnSpc>
            </a:pPr>
            <a:r>
              <a:rPr lang="zh-CN" altLang="en-US" sz="2800" b="1" dirty="0" smtClean="0">
                <a:solidFill>
                  <a:schemeClr val="tx2"/>
                </a:solidFill>
                <a:latin typeface="Times New Roman" panose="02020603050405020304" pitchFamily="18" charset="0"/>
                <a:cs typeface="Times New Roman" panose="02020603050405020304" pitchFamily="18" charset="0"/>
              </a:rPr>
              <a:t>两种传感器接线方式相同：</a:t>
            </a:r>
            <a:endParaRPr lang="zh-CN" altLang="en-US" sz="2800" b="1" dirty="0">
              <a:solidFill>
                <a:schemeClr val="tx2"/>
              </a:solidFill>
              <a:latin typeface="Times New Roman" panose="02020603050405020304" pitchFamily="18" charset="0"/>
              <a:cs typeface="Times New Roman" panose="02020603050405020304" pitchFamily="18" charset="0"/>
            </a:endParaRPr>
          </a:p>
          <a:p>
            <a:pPr marL="285750" indent="-285750">
              <a:lnSpc>
                <a:spcPts val="3600"/>
              </a:lnSpc>
              <a:buFont typeface="Wingdings" panose="05000000000000000000" pitchFamily="2" charset="2"/>
              <a:buChar char="l"/>
            </a:pPr>
            <a:r>
              <a:rPr lang="en-US" altLang="zh-CN" sz="2800" b="1" dirty="0" smtClean="0">
                <a:solidFill>
                  <a:schemeClr val="tx2"/>
                </a:solidFill>
                <a:latin typeface="Times New Roman" panose="02020603050405020304" pitchFamily="18" charset="0"/>
                <a:cs typeface="Times New Roman" panose="02020603050405020304" pitchFamily="18" charset="0"/>
              </a:rPr>
              <a:t>VCC</a:t>
            </a:r>
            <a:r>
              <a:rPr lang="zh-CN" altLang="en-US" sz="2800" b="1" dirty="0" smtClean="0">
                <a:solidFill>
                  <a:schemeClr val="tx2"/>
                </a:solidFill>
                <a:latin typeface="Times New Roman" panose="02020603050405020304" pitchFamily="18" charset="0"/>
                <a:cs typeface="Times New Roman" panose="02020603050405020304" pitchFamily="18" charset="0"/>
              </a:rPr>
              <a:t>：接</a:t>
            </a:r>
            <a:r>
              <a:rPr lang="zh-CN" altLang="en-US" sz="2800" b="1" dirty="0">
                <a:solidFill>
                  <a:schemeClr val="tx2"/>
                </a:solidFill>
                <a:latin typeface="Times New Roman" panose="02020603050405020304" pitchFamily="18" charset="0"/>
                <a:cs typeface="Times New Roman" panose="02020603050405020304" pitchFamily="18" charset="0"/>
              </a:rPr>
              <a:t>电源正极（</a:t>
            </a:r>
            <a:r>
              <a:rPr lang="en-US" altLang="zh-CN" sz="2800" b="1" dirty="0">
                <a:solidFill>
                  <a:schemeClr val="tx2"/>
                </a:solidFill>
                <a:latin typeface="Times New Roman" panose="02020603050405020304" pitchFamily="18" charset="0"/>
                <a:cs typeface="Times New Roman" panose="02020603050405020304" pitchFamily="18" charset="0"/>
              </a:rPr>
              <a:t>5V</a:t>
            </a:r>
            <a:r>
              <a:rPr lang="zh-CN" altLang="en-US" sz="2800" b="1" dirty="0" smtClean="0">
                <a:solidFill>
                  <a:schemeClr val="tx2"/>
                </a:solidFill>
                <a:latin typeface="Times New Roman" panose="02020603050405020304" pitchFamily="18" charset="0"/>
                <a:cs typeface="Times New Roman" panose="02020603050405020304" pitchFamily="18" charset="0"/>
              </a:rPr>
              <a:t>）</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marL="285750" indent="-285750">
              <a:lnSpc>
                <a:spcPts val="3600"/>
              </a:lnSpc>
              <a:buFont typeface="Wingdings" panose="05000000000000000000" pitchFamily="2" charset="2"/>
              <a:buChar char="l"/>
            </a:pPr>
            <a:r>
              <a:rPr lang="en-US" altLang="zh-CN" sz="2800" b="1" dirty="0" smtClean="0">
                <a:solidFill>
                  <a:schemeClr val="tx2"/>
                </a:solidFill>
                <a:latin typeface="Times New Roman" panose="02020603050405020304" pitchFamily="18" charset="0"/>
                <a:cs typeface="Times New Roman" panose="02020603050405020304" pitchFamily="18" charset="0"/>
              </a:rPr>
              <a:t>GND</a:t>
            </a:r>
            <a:r>
              <a:rPr lang="zh-CN" altLang="en-US" sz="2800" b="1" dirty="0" smtClean="0">
                <a:solidFill>
                  <a:schemeClr val="tx2"/>
                </a:solidFill>
                <a:latin typeface="Times New Roman" panose="02020603050405020304" pitchFamily="18" charset="0"/>
                <a:cs typeface="Times New Roman" panose="02020603050405020304" pitchFamily="18" charset="0"/>
              </a:rPr>
              <a:t>：接</a:t>
            </a:r>
            <a:r>
              <a:rPr lang="zh-CN" altLang="en-US" sz="2800" b="1" dirty="0">
                <a:solidFill>
                  <a:schemeClr val="tx2"/>
                </a:solidFill>
                <a:latin typeface="Times New Roman" panose="02020603050405020304" pitchFamily="18" charset="0"/>
                <a:cs typeface="Times New Roman" panose="02020603050405020304" pitchFamily="18" charset="0"/>
              </a:rPr>
              <a:t>电源</a:t>
            </a:r>
            <a:r>
              <a:rPr lang="zh-CN" altLang="en-US" sz="2800" b="1" dirty="0" smtClean="0">
                <a:solidFill>
                  <a:schemeClr val="tx2"/>
                </a:solidFill>
                <a:latin typeface="Times New Roman" panose="02020603050405020304" pitchFamily="18" charset="0"/>
                <a:cs typeface="Times New Roman" panose="02020603050405020304" pitchFamily="18" charset="0"/>
              </a:rPr>
              <a:t>负极</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marL="285750" indent="-285750">
              <a:lnSpc>
                <a:spcPts val="3600"/>
              </a:lnSpc>
              <a:buFont typeface="Wingdings" panose="05000000000000000000" pitchFamily="2" charset="2"/>
              <a:buChar char="l"/>
            </a:pPr>
            <a:r>
              <a:rPr lang="en-US" altLang="zh-CN" sz="2800" b="1" dirty="0" smtClean="0">
                <a:solidFill>
                  <a:schemeClr val="tx2"/>
                </a:solidFill>
                <a:latin typeface="Times New Roman" panose="02020603050405020304" pitchFamily="18" charset="0"/>
                <a:cs typeface="Times New Roman" panose="02020603050405020304" pitchFamily="18" charset="0"/>
              </a:rPr>
              <a:t>DO</a:t>
            </a:r>
            <a:r>
              <a:rPr lang="zh-CN" altLang="en-US" sz="2800" b="1" dirty="0" smtClean="0">
                <a:solidFill>
                  <a:schemeClr val="tx2"/>
                </a:solidFill>
                <a:latin typeface="Times New Roman" panose="02020603050405020304" pitchFamily="18" charset="0"/>
                <a:cs typeface="Times New Roman" panose="02020603050405020304" pitchFamily="18" charset="0"/>
              </a:rPr>
              <a:t>：</a:t>
            </a:r>
            <a:r>
              <a:rPr lang="en-US" altLang="zh-CN" sz="2800" b="1" dirty="0" smtClean="0">
                <a:solidFill>
                  <a:schemeClr val="tx2"/>
                </a:solidFill>
                <a:latin typeface="Times New Roman" panose="02020603050405020304" pitchFamily="18" charset="0"/>
                <a:cs typeface="Times New Roman" panose="02020603050405020304" pitchFamily="18" charset="0"/>
              </a:rPr>
              <a:t>TTL</a:t>
            </a:r>
            <a:r>
              <a:rPr lang="zh-CN" altLang="en-US" sz="2800" b="1" dirty="0">
                <a:solidFill>
                  <a:schemeClr val="tx2"/>
                </a:solidFill>
                <a:latin typeface="Times New Roman" panose="02020603050405020304" pitchFamily="18" charset="0"/>
                <a:cs typeface="Times New Roman" panose="02020603050405020304" pitchFamily="18" charset="0"/>
              </a:rPr>
              <a:t>开关信号</a:t>
            </a:r>
            <a:r>
              <a:rPr lang="zh-CN" altLang="en-US" sz="2800" b="1" dirty="0" smtClean="0">
                <a:solidFill>
                  <a:schemeClr val="tx2"/>
                </a:solidFill>
                <a:latin typeface="Times New Roman" panose="02020603050405020304" pitchFamily="18" charset="0"/>
                <a:cs typeface="Times New Roman" panose="02020603050405020304" pitchFamily="18" charset="0"/>
              </a:rPr>
              <a:t>输出</a:t>
            </a:r>
            <a:r>
              <a:rPr lang="en-US" altLang="zh-CN" sz="2800" b="1" dirty="0" smtClean="0">
                <a:solidFill>
                  <a:schemeClr val="tx2"/>
                </a:solidFill>
                <a:latin typeface="Times New Roman" panose="02020603050405020304" pitchFamily="18" charset="0"/>
                <a:cs typeface="Times New Roman" panose="02020603050405020304" pitchFamily="18" charset="0"/>
              </a:rPr>
              <a:t>,</a:t>
            </a:r>
            <a:r>
              <a:rPr lang="en-US" altLang="zh-CN" sz="2800" b="1" dirty="0">
                <a:solidFill>
                  <a:schemeClr val="tx2"/>
                </a:solidFill>
                <a:latin typeface="Times New Roman" panose="02020603050405020304" pitchFamily="18" charset="0"/>
                <a:cs typeface="Times New Roman" panose="02020603050405020304" pitchFamily="18" charset="0"/>
              </a:rPr>
              <a:t> </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a:lnSpc>
                <a:spcPts val="3600"/>
              </a:lnSpc>
            </a:pPr>
            <a:r>
              <a:rPr lang="en-US" altLang="zh-CN" sz="2800" b="1" dirty="0">
                <a:solidFill>
                  <a:schemeClr val="tx2"/>
                </a:solidFill>
                <a:latin typeface="Times New Roman" panose="02020603050405020304" pitchFamily="18" charset="0"/>
                <a:cs typeface="Times New Roman" panose="02020603050405020304" pitchFamily="18" charset="0"/>
              </a:rPr>
              <a:t> </a:t>
            </a:r>
            <a:r>
              <a:rPr lang="en-US" altLang="zh-CN" sz="2800" b="1" dirty="0" smtClean="0">
                <a:solidFill>
                  <a:schemeClr val="tx2"/>
                </a:solidFill>
                <a:latin typeface="Times New Roman" panose="02020603050405020304" pitchFamily="18" charset="0"/>
                <a:cs typeface="Times New Roman" panose="02020603050405020304" pitchFamily="18" charset="0"/>
              </a:rPr>
              <a:t>            TTL</a:t>
            </a:r>
            <a:r>
              <a:rPr lang="zh-CN" altLang="zh-CN" sz="2800" b="1" dirty="0">
                <a:solidFill>
                  <a:schemeClr val="tx2"/>
                </a:solidFill>
                <a:latin typeface="Times New Roman" panose="02020603050405020304" pitchFamily="18" charset="0"/>
                <a:cs typeface="Times New Roman" panose="02020603050405020304" pitchFamily="18" charset="0"/>
              </a:rPr>
              <a:t>数字量</a:t>
            </a:r>
            <a:r>
              <a:rPr lang="en-US" altLang="zh-CN" sz="2800" b="1" dirty="0">
                <a:solidFill>
                  <a:schemeClr val="tx2"/>
                </a:solidFill>
                <a:latin typeface="Times New Roman" panose="02020603050405020304" pitchFamily="18" charset="0"/>
                <a:cs typeface="Times New Roman" panose="02020603050405020304" pitchFamily="18" charset="0"/>
              </a:rPr>
              <a:t>0</a:t>
            </a:r>
            <a:r>
              <a:rPr lang="zh-CN" altLang="zh-CN" sz="2800" b="1" dirty="0">
                <a:solidFill>
                  <a:schemeClr val="tx2"/>
                </a:solidFill>
                <a:latin typeface="Times New Roman" panose="02020603050405020304" pitchFamily="18" charset="0"/>
                <a:cs typeface="Times New Roman" panose="02020603050405020304" pitchFamily="18" charset="0"/>
              </a:rPr>
              <a:t>和</a:t>
            </a:r>
            <a:r>
              <a:rPr lang="en-US" altLang="zh-CN" sz="2800" b="1" dirty="0" smtClean="0">
                <a:solidFill>
                  <a:schemeClr val="tx2"/>
                </a:solidFill>
                <a:latin typeface="Times New Roman" panose="02020603050405020304" pitchFamily="18" charset="0"/>
                <a:cs typeface="Times New Roman" panose="02020603050405020304" pitchFamily="18" charset="0"/>
              </a:rPr>
              <a:t>1</a:t>
            </a:r>
          </a:p>
          <a:p>
            <a:pPr marL="271463" indent="-271463">
              <a:lnSpc>
                <a:spcPts val="3600"/>
              </a:lnSpc>
              <a:buFont typeface="Wingdings" panose="05000000000000000000" pitchFamily="2" charset="2"/>
              <a:buChar char="l"/>
            </a:pPr>
            <a:r>
              <a:rPr lang="en-US" altLang="zh-CN" sz="2800" b="1" dirty="0" smtClean="0">
                <a:solidFill>
                  <a:schemeClr val="tx2"/>
                </a:solidFill>
                <a:latin typeface="Times New Roman" panose="02020603050405020304" pitchFamily="18" charset="0"/>
                <a:cs typeface="Times New Roman" panose="02020603050405020304" pitchFamily="18" charset="0"/>
              </a:rPr>
              <a:t>AO</a:t>
            </a:r>
            <a:r>
              <a:rPr lang="zh-CN" altLang="en-US" sz="2800" b="1" dirty="0" smtClean="0">
                <a:solidFill>
                  <a:schemeClr val="tx2"/>
                </a:solidFill>
                <a:latin typeface="Times New Roman" panose="02020603050405020304" pitchFamily="18" charset="0"/>
                <a:cs typeface="Times New Roman" panose="02020603050405020304" pitchFamily="18" charset="0"/>
              </a:rPr>
              <a:t>：模拟信号</a:t>
            </a:r>
            <a:r>
              <a:rPr lang="zh-CN" altLang="en-US" sz="2800" b="1" dirty="0">
                <a:solidFill>
                  <a:schemeClr val="tx2"/>
                </a:solidFill>
                <a:latin typeface="Times New Roman" panose="02020603050405020304" pitchFamily="18" charset="0"/>
                <a:cs typeface="Times New Roman" panose="02020603050405020304" pitchFamily="18" charset="0"/>
              </a:rPr>
              <a:t>输出，浓度越高电压越</a:t>
            </a:r>
            <a:r>
              <a:rPr lang="zh-CN" altLang="en-US" sz="2800" b="1" dirty="0" smtClean="0">
                <a:solidFill>
                  <a:schemeClr val="tx2"/>
                </a:solidFill>
                <a:latin typeface="Times New Roman" panose="02020603050405020304" pitchFamily="18" charset="0"/>
                <a:cs typeface="Times New Roman" panose="02020603050405020304" pitchFamily="18" charset="0"/>
              </a:rPr>
              <a:t>高。</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marL="285750" indent="-285750">
              <a:lnSpc>
                <a:spcPts val="3600"/>
              </a:lnSpc>
              <a:buFont typeface="Wingdings" panose="05000000000000000000" pitchFamily="2" charset="2"/>
              <a:buChar char="l"/>
            </a:pPr>
            <a:r>
              <a:rPr lang="zh-CN" altLang="en-US" sz="2800" b="1" dirty="0" smtClean="0">
                <a:solidFill>
                  <a:schemeClr val="tx2"/>
                </a:solidFill>
                <a:latin typeface="Times New Roman" panose="02020603050405020304" pitchFamily="18" charset="0"/>
                <a:cs typeface="Times New Roman" panose="02020603050405020304" pitchFamily="18" charset="0"/>
              </a:rPr>
              <a:t>传感器</a:t>
            </a:r>
            <a:r>
              <a:rPr lang="zh-CN" altLang="en-US" sz="2800" b="1" dirty="0">
                <a:solidFill>
                  <a:schemeClr val="tx2"/>
                </a:solidFill>
                <a:latin typeface="Times New Roman" panose="02020603050405020304" pitchFamily="18" charset="0"/>
                <a:cs typeface="Times New Roman" panose="02020603050405020304" pitchFamily="18" charset="0"/>
              </a:rPr>
              <a:t>通电后，需要预热</a:t>
            </a:r>
            <a:r>
              <a:rPr lang="en-US" altLang="zh-CN" sz="2800" b="1" dirty="0">
                <a:solidFill>
                  <a:schemeClr val="tx2"/>
                </a:solidFill>
                <a:latin typeface="Times New Roman" panose="02020603050405020304" pitchFamily="18" charset="0"/>
                <a:cs typeface="Times New Roman" panose="02020603050405020304" pitchFamily="18" charset="0"/>
              </a:rPr>
              <a:t>20S</a:t>
            </a:r>
            <a:r>
              <a:rPr lang="zh-CN" altLang="en-US" sz="2800" b="1" dirty="0" smtClean="0">
                <a:solidFill>
                  <a:schemeClr val="tx2"/>
                </a:solidFill>
                <a:latin typeface="Times New Roman" panose="02020603050405020304" pitchFamily="18" charset="0"/>
                <a:cs typeface="Times New Roman" panose="02020603050405020304" pitchFamily="18" charset="0"/>
              </a:rPr>
              <a:t>左右，测量</a:t>
            </a:r>
            <a:r>
              <a:rPr lang="zh-CN" altLang="en-US" sz="2800" b="1" dirty="0">
                <a:solidFill>
                  <a:schemeClr val="tx2"/>
                </a:solidFill>
                <a:latin typeface="Times New Roman" panose="02020603050405020304" pitchFamily="18" charset="0"/>
                <a:cs typeface="Times New Roman" panose="02020603050405020304" pitchFamily="18" charset="0"/>
              </a:rPr>
              <a:t>的数据才</a:t>
            </a:r>
            <a:r>
              <a:rPr lang="zh-CN" altLang="en-US" sz="2800" b="1" dirty="0" smtClean="0">
                <a:solidFill>
                  <a:schemeClr val="tx2"/>
                </a:solidFill>
                <a:latin typeface="Times New Roman" panose="02020603050405020304" pitchFamily="18" charset="0"/>
                <a:cs typeface="Times New Roman" panose="02020603050405020304" pitchFamily="18" charset="0"/>
              </a:rPr>
              <a:t>稳定。</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marL="285750" indent="-285750">
              <a:lnSpc>
                <a:spcPts val="3600"/>
              </a:lnSpc>
              <a:buFont typeface="Wingdings" panose="05000000000000000000" pitchFamily="2" charset="2"/>
              <a:buChar char="l"/>
            </a:pPr>
            <a:r>
              <a:rPr lang="zh-CN" altLang="en-US" sz="2800" b="1" dirty="0" smtClean="0">
                <a:solidFill>
                  <a:schemeClr val="tx2"/>
                </a:solidFill>
                <a:latin typeface="Times New Roman" panose="02020603050405020304" pitchFamily="18" charset="0"/>
                <a:cs typeface="Times New Roman" panose="02020603050405020304" pitchFamily="18" charset="0"/>
              </a:rPr>
              <a:t>可靠性高、稳定性好。</a:t>
            </a:r>
            <a:endParaRPr lang="zh-CN" altLang="en-US" sz="28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45442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51519" y="332656"/>
            <a:ext cx="8712969" cy="5510163"/>
          </a:xfrm>
          <a:prstGeom prst="rect">
            <a:avLst/>
          </a:prstGeom>
        </p:spPr>
        <p:txBody>
          <a:bodyPr wrap="square">
            <a:spAutoFit/>
          </a:bodyPr>
          <a:lstStyle/>
          <a:p>
            <a:pPr>
              <a:lnSpc>
                <a:spcPts val="4100"/>
              </a:lnSpc>
            </a:pPr>
            <a:r>
              <a:rPr lang="en-US" altLang="zh-CN" sz="3200" b="1" dirty="0" smtClean="0">
                <a:solidFill>
                  <a:srgbClr val="FF0000"/>
                </a:solidFill>
                <a:latin typeface="+mn-ea"/>
              </a:rPr>
              <a:t>4.</a:t>
            </a:r>
            <a:r>
              <a:rPr lang="zh-CN" altLang="en-US" sz="3200" b="1" dirty="0" smtClean="0">
                <a:solidFill>
                  <a:srgbClr val="FF0000"/>
                </a:solidFill>
                <a:latin typeface="+mn-ea"/>
              </a:rPr>
              <a:t>声控传感器</a:t>
            </a:r>
            <a:endParaRPr lang="en-US" altLang="zh-CN" sz="3200" b="1" dirty="0" smtClean="0">
              <a:solidFill>
                <a:srgbClr val="FF0000"/>
              </a:solidFill>
              <a:latin typeface="+mn-ea"/>
            </a:endParaRPr>
          </a:p>
          <a:p>
            <a:pPr>
              <a:lnSpc>
                <a:spcPts val="4100"/>
              </a:lnSpc>
            </a:pPr>
            <a:r>
              <a:rPr lang="en-US" altLang="zh-CN" sz="2800" b="1" dirty="0" smtClean="0">
                <a:solidFill>
                  <a:schemeClr val="tx2"/>
                </a:solidFill>
                <a:latin typeface="+mn-ea"/>
              </a:rPr>
              <a:t>(1) </a:t>
            </a:r>
            <a:r>
              <a:rPr lang="zh-CN" altLang="en-US" sz="2800" b="1" dirty="0" smtClean="0">
                <a:solidFill>
                  <a:srgbClr val="FF0000"/>
                </a:solidFill>
                <a:latin typeface="+mn-ea"/>
              </a:rPr>
              <a:t>声音</a:t>
            </a:r>
            <a:r>
              <a:rPr lang="zh-CN" altLang="en-US" sz="2800" b="1" dirty="0">
                <a:solidFill>
                  <a:srgbClr val="FF0000"/>
                </a:solidFill>
                <a:latin typeface="+mn-ea"/>
              </a:rPr>
              <a:t>传感器</a:t>
            </a:r>
            <a:r>
              <a:rPr lang="zh-CN" altLang="en-US" sz="2800" b="1" dirty="0">
                <a:solidFill>
                  <a:schemeClr val="tx2"/>
                </a:solidFill>
                <a:latin typeface="+mn-ea"/>
              </a:rPr>
              <a:t>：声控传感器利用声音</a:t>
            </a:r>
            <a:r>
              <a:rPr lang="zh-CN" altLang="en-US" sz="2800" b="1" dirty="0" smtClean="0">
                <a:solidFill>
                  <a:schemeClr val="tx2"/>
                </a:solidFill>
                <a:latin typeface="+mn-ea"/>
              </a:rPr>
              <a:t>的强弱进行相对</a:t>
            </a:r>
            <a:r>
              <a:rPr lang="zh-CN" altLang="en-US" sz="2800" b="1" dirty="0">
                <a:solidFill>
                  <a:schemeClr val="tx2"/>
                </a:solidFill>
                <a:latin typeface="+mn-ea"/>
              </a:rPr>
              <a:t>比较</a:t>
            </a:r>
            <a:r>
              <a:rPr lang="zh-CN" altLang="en-US" sz="2800" b="1" dirty="0" smtClean="0">
                <a:solidFill>
                  <a:schemeClr val="tx2"/>
                </a:solidFill>
                <a:latin typeface="+mn-ea"/>
              </a:rPr>
              <a:t>，给出是否有声音的判决。</a:t>
            </a:r>
            <a:endParaRPr lang="en-US" altLang="zh-CN" sz="2800" b="1" dirty="0" smtClean="0">
              <a:solidFill>
                <a:schemeClr val="tx2"/>
              </a:solidFill>
              <a:latin typeface="+mn-ea"/>
            </a:endParaRPr>
          </a:p>
          <a:p>
            <a:pPr marL="514350" indent="-152400">
              <a:lnSpc>
                <a:spcPts val="4100"/>
              </a:lnSpc>
              <a:buFont typeface="+mj-ea"/>
              <a:buAutoNum type="circleNumDbPlain"/>
            </a:pPr>
            <a:r>
              <a:rPr lang="zh-CN" altLang="en-US" sz="2800" b="1" dirty="0" smtClean="0">
                <a:solidFill>
                  <a:schemeClr val="tx2"/>
                </a:solidFill>
                <a:latin typeface="+mn-ea"/>
              </a:rPr>
              <a:t>只能检测声音强度（有无）</a:t>
            </a:r>
            <a:endParaRPr lang="en-US" altLang="zh-CN" sz="2800" b="1" dirty="0" smtClean="0">
              <a:solidFill>
                <a:schemeClr val="tx2"/>
              </a:solidFill>
              <a:latin typeface="+mn-ea"/>
            </a:endParaRPr>
          </a:p>
          <a:p>
            <a:pPr marL="514350" indent="-152400">
              <a:lnSpc>
                <a:spcPts val="4100"/>
              </a:lnSpc>
              <a:buFont typeface="+mj-ea"/>
              <a:buAutoNum type="circleNumDbPlain"/>
            </a:pPr>
            <a:r>
              <a:rPr lang="zh-CN" altLang="en-US" sz="2800" b="1" dirty="0" smtClean="0">
                <a:solidFill>
                  <a:schemeClr val="tx2"/>
                </a:solidFill>
                <a:latin typeface="+mn-ea"/>
              </a:rPr>
              <a:t>开关量输出：</a:t>
            </a:r>
            <a:r>
              <a:rPr lang="en-US" altLang="zh-CN" sz="2800" b="1" dirty="0" smtClean="0">
                <a:solidFill>
                  <a:schemeClr val="tx2"/>
                </a:solidFill>
                <a:latin typeface="+mn-ea"/>
              </a:rPr>
              <a:t>0</a:t>
            </a:r>
            <a:r>
              <a:rPr lang="zh-CN" altLang="en-US" sz="2800" b="1" dirty="0" smtClean="0">
                <a:solidFill>
                  <a:schemeClr val="tx2"/>
                </a:solidFill>
                <a:latin typeface="+mn-ea"/>
              </a:rPr>
              <a:t>和</a:t>
            </a:r>
            <a:r>
              <a:rPr lang="en-US" altLang="zh-CN" sz="2800" b="1" dirty="0" smtClean="0">
                <a:solidFill>
                  <a:schemeClr val="tx2"/>
                </a:solidFill>
                <a:latin typeface="+mn-ea"/>
              </a:rPr>
              <a:t>1</a:t>
            </a:r>
          </a:p>
          <a:p>
            <a:pPr marL="514350" indent="-152400">
              <a:lnSpc>
                <a:spcPts val="4100"/>
              </a:lnSpc>
              <a:buFont typeface="+mj-ea"/>
              <a:buAutoNum type="circleNumDbPlain"/>
            </a:pPr>
            <a:r>
              <a:rPr lang="zh-CN" altLang="en-US" sz="2800" b="1" dirty="0" smtClean="0">
                <a:solidFill>
                  <a:schemeClr val="tx2"/>
                </a:solidFill>
                <a:latin typeface="+mn-ea"/>
              </a:rPr>
              <a:t>声强 </a:t>
            </a:r>
            <a:r>
              <a:rPr lang="zh-CN" altLang="en-US" sz="2800" b="1" dirty="0" smtClean="0">
                <a:solidFill>
                  <a:schemeClr val="tx2"/>
                </a:solidFill>
                <a:latin typeface="+mn-ea"/>
                <a:sym typeface="Symbol"/>
              </a:rPr>
              <a:t> </a:t>
            </a:r>
            <a:r>
              <a:rPr lang="zh-CN" altLang="en-US" sz="2800" b="1" dirty="0" smtClean="0">
                <a:solidFill>
                  <a:schemeClr val="tx2"/>
                </a:solidFill>
                <a:latin typeface="+mn-ea"/>
              </a:rPr>
              <a:t>阈值输出</a:t>
            </a:r>
            <a:r>
              <a:rPr lang="en-US" altLang="zh-CN" sz="2800" b="1" dirty="0" smtClean="0">
                <a:solidFill>
                  <a:schemeClr val="tx2"/>
                </a:solidFill>
                <a:latin typeface="+mn-ea"/>
              </a:rPr>
              <a:t>0</a:t>
            </a:r>
          </a:p>
          <a:p>
            <a:pPr marL="514350" indent="-152400">
              <a:lnSpc>
                <a:spcPts val="4100"/>
              </a:lnSpc>
            </a:pPr>
            <a:r>
              <a:rPr lang="zh-CN" altLang="en-US" sz="2800" b="1" dirty="0" smtClean="0">
                <a:solidFill>
                  <a:schemeClr val="tx2"/>
                </a:solidFill>
                <a:latin typeface="+mn-ea"/>
              </a:rPr>
              <a:t>  声强 </a:t>
            </a:r>
            <a:r>
              <a:rPr lang="en-US" altLang="zh-CN" sz="2800" b="1" dirty="0" smtClean="0">
                <a:solidFill>
                  <a:schemeClr val="tx2"/>
                </a:solidFill>
                <a:latin typeface="+mn-ea"/>
              </a:rPr>
              <a:t>&lt; </a:t>
            </a:r>
            <a:r>
              <a:rPr lang="zh-CN" altLang="en-US" sz="2800" b="1" dirty="0" smtClean="0">
                <a:solidFill>
                  <a:schemeClr val="tx2"/>
                </a:solidFill>
                <a:latin typeface="+mn-ea"/>
              </a:rPr>
              <a:t>阈值输出</a:t>
            </a:r>
            <a:r>
              <a:rPr lang="en-US" altLang="zh-CN" sz="2800" b="1" dirty="0" smtClean="0">
                <a:solidFill>
                  <a:schemeClr val="tx2"/>
                </a:solidFill>
                <a:latin typeface="+mn-ea"/>
              </a:rPr>
              <a:t>1</a:t>
            </a:r>
          </a:p>
          <a:p>
            <a:pPr marL="514350" indent="-152400">
              <a:lnSpc>
                <a:spcPts val="4100"/>
              </a:lnSpc>
              <a:buFont typeface="+mj-ea"/>
              <a:buAutoNum type="circleNumDbPlain" startAt="4"/>
            </a:pPr>
            <a:r>
              <a:rPr lang="zh-CN" altLang="en-US" sz="2800" b="1" dirty="0" smtClean="0">
                <a:solidFill>
                  <a:schemeClr val="tx2"/>
                </a:solidFill>
                <a:latin typeface="+mn-ea"/>
              </a:rPr>
              <a:t>电源电压：</a:t>
            </a:r>
            <a:r>
              <a:rPr lang="en-US" altLang="zh-CN" sz="2800" b="1" dirty="0" smtClean="0">
                <a:solidFill>
                  <a:schemeClr val="tx2"/>
                </a:solidFill>
                <a:latin typeface="+mn-ea"/>
              </a:rPr>
              <a:t>3.3</a:t>
            </a:r>
            <a:r>
              <a:rPr lang="en-US" altLang="zh-CN" sz="2800" b="1" dirty="0" smtClean="0">
                <a:solidFill>
                  <a:schemeClr val="tx2"/>
                </a:solidFill>
                <a:latin typeface="+mn-ea"/>
                <a:sym typeface="Symbol"/>
              </a:rPr>
              <a:t></a:t>
            </a:r>
            <a:r>
              <a:rPr lang="en-US" altLang="zh-CN" sz="2800" b="1" dirty="0" smtClean="0">
                <a:solidFill>
                  <a:schemeClr val="tx2"/>
                </a:solidFill>
                <a:latin typeface="+mn-ea"/>
              </a:rPr>
              <a:t>5V</a:t>
            </a:r>
          </a:p>
          <a:p>
            <a:pPr marL="534988" indent="-534988">
              <a:lnSpc>
                <a:spcPts val="4100"/>
              </a:lnSpc>
              <a:spcBef>
                <a:spcPts val="1800"/>
              </a:spcBef>
            </a:pPr>
            <a:r>
              <a:rPr lang="en-US" altLang="zh-CN" sz="2800" b="1" dirty="0" smtClean="0">
                <a:solidFill>
                  <a:schemeClr val="tx2"/>
                </a:solidFill>
                <a:latin typeface="+mn-ea"/>
              </a:rPr>
              <a:t>(2)</a:t>
            </a:r>
            <a:r>
              <a:rPr lang="zh-CN" altLang="en-US" sz="2800" b="1" dirty="0" smtClean="0">
                <a:solidFill>
                  <a:srgbClr val="FF0000"/>
                </a:solidFill>
                <a:latin typeface="+mn-ea"/>
              </a:rPr>
              <a:t>语音控制传感器</a:t>
            </a:r>
            <a:r>
              <a:rPr lang="zh-CN" altLang="en-US" sz="2800" b="1" dirty="0" smtClean="0">
                <a:solidFill>
                  <a:schemeClr val="tx2"/>
                </a:solidFill>
                <a:latin typeface="+mn-ea"/>
              </a:rPr>
              <a:t>：通过对输入语音命令进行识别 而对目标进行控制操作的</a:t>
            </a:r>
            <a:r>
              <a:rPr lang="zh-CN" altLang="en-US" sz="2800" b="1" smtClean="0">
                <a:solidFill>
                  <a:schemeClr val="tx2"/>
                </a:solidFill>
                <a:latin typeface="+mn-ea"/>
              </a:rPr>
              <a:t>方式。</a:t>
            </a:r>
            <a:endParaRPr lang="en-US" altLang="zh-CN" sz="2800" b="1" dirty="0" smtClean="0">
              <a:solidFill>
                <a:schemeClr val="tx2"/>
              </a:solidFill>
              <a:latin typeface="+mn-ea"/>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299" y="2204864"/>
            <a:ext cx="4279776"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28720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177811" y="332656"/>
            <a:ext cx="8784976" cy="6595332"/>
          </a:xfrm>
          <a:prstGeom prst="rect">
            <a:avLst/>
          </a:prstGeom>
        </p:spPr>
        <p:txBody>
          <a:bodyPr wrap="square">
            <a:spAutoFit/>
          </a:bodyPr>
          <a:lstStyle/>
          <a:p>
            <a:pPr lvl="0" algn="just">
              <a:lnSpc>
                <a:spcPts val="3900"/>
              </a:lnSpc>
            </a:pPr>
            <a:r>
              <a:rPr lang="zh-CN" altLang="en-US" sz="2800" b="1">
                <a:solidFill>
                  <a:srgbClr val="FF0000"/>
                </a:solidFill>
              </a:rPr>
              <a:t>语音识别分类</a:t>
            </a:r>
            <a:r>
              <a:rPr lang="zh-CN" altLang="en-US" sz="2800" b="1">
                <a:solidFill>
                  <a:srgbClr val="1F497D"/>
                </a:solidFill>
              </a:rPr>
              <a:t>：</a:t>
            </a:r>
            <a:endParaRPr lang="en-US" altLang="zh-CN" sz="2800" b="1">
              <a:solidFill>
                <a:srgbClr val="1F497D"/>
              </a:solidFill>
            </a:endParaRPr>
          </a:p>
          <a:p>
            <a:pPr lvl="0" algn="just">
              <a:lnSpc>
                <a:spcPts val="3900"/>
              </a:lnSpc>
            </a:pPr>
            <a:r>
              <a:rPr lang="zh-CN" altLang="en-US" sz="2800" b="1">
                <a:solidFill>
                  <a:srgbClr val="1F497D"/>
                </a:solidFill>
                <a:latin typeface="宋体"/>
              </a:rPr>
              <a:t>①讲话方式：孤立词识别</a:t>
            </a:r>
            <a:r>
              <a:rPr lang="en-US" altLang="zh-CN" sz="2800" b="1">
                <a:solidFill>
                  <a:srgbClr val="1F497D"/>
                </a:solidFill>
                <a:latin typeface="宋体"/>
              </a:rPr>
              <a:t>/</a:t>
            </a:r>
            <a:r>
              <a:rPr lang="zh-CN" altLang="en-US" sz="2800" b="1" smtClean="0">
                <a:solidFill>
                  <a:srgbClr val="1F497D"/>
                </a:solidFill>
                <a:latin typeface="宋体"/>
              </a:rPr>
              <a:t>连续词</a:t>
            </a:r>
            <a:r>
              <a:rPr lang="zh-CN" altLang="en-US" sz="2800" b="1">
                <a:solidFill>
                  <a:srgbClr val="1F497D"/>
                </a:solidFill>
                <a:latin typeface="宋体"/>
              </a:rPr>
              <a:t>识别</a:t>
            </a:r>
            <a:r>
              <a:rPr lang="en-US" altLang="zh-CN" sz="2800" b="1">
                <a:solidFill>
                  <a:srgbClr val="1F497D"/>
                </a:solidFill>
                <a:latin typeface="宋体"/>
              </a:rPr>
              <a:t>/</a:t>
            </a:r>
            <a:r>
              <a:rPr lang="zh-CN" altLang="en-US" sz="2800" b="1">
                <a:solidFill>
                  <a:srgbClr val="1F497D"/>
                </a:solidFill>
                <a:latin typeface="宋体"/>
              </a:rPr>
              <a:t>连续语音识别。</a:t>
            </a:r>
            <a:endParaRPr lang="en-US" altLang="zh-CN" sz="2800" b="1">
              <a:solidFill>
                <a:srgbClr val="1F497D"/>
              </a:solidFill>
              <a:latin typeface="宋体"/>
            </a:endParaRPr>
          </a:p>
          <a:p>
            <a:pPr lvl="0" algn="just">
              <a:lnSpc>
                <a:spcPts val="3900"/>
              </a:lnSpc>
            </a:pPr>
            <a:r>
              <a:rPr lang="zh-CN" altLang="en-US" sz="2800" b="1">
                <a:solidFill>
                  <a:srgbClr val="1F497D"/>
                </a:solidFill>
                <a:latin typeface="宋体"/>
              </a:rPr>
              <a:t>②识别对象：特定人语音识别和非特定人语音识别。</a:t>
            </a:r>
            <a:endParaRPr lang="zh-CN" altLang="en-US" sz="2800">
              <a:solidFill>
                <a:prstClr val="black"/>
              </a:solidFill>
            </a:endParaRPr>
          </a:p>
          <a:p>
            <a:pPr algn="just">
              <a:lnSpc>
                <a:spcPts val="3900"/>
              </a:lnSpc>
            </a:pPr>
            <a:r>
              <a:rPr lang="zh-CN" altLang="en-US" sz="2800" b="1" smtClean="0">
                <a:solidFill>
                  <a:schemeClr val="tx2"/>
                </a:solidFill>
                <a:latin typeface="宋体"/>
                <a:ea typeface="宋体"/>
              </a:rPr>
              <a:t>③</a:t>
            </a:r>
            <a:r>
              <a:rPr lang="zh-CN" altLang="en-US" sz="2800" b="1">
                <a:solidFill>
                  <a:schemeClr val="tx2"/>
                </a:solidFill>
              </a:rPr>
              <a:t>词汇量：小词汇量、中词汇量和大词汇量系统</a:t>
            </a:r>
            <a:endParaRPr lang="en-US" altLang="zh-CN" sz="2800" b="1">
              <a:solidFill>
                <a:schemeClr val="tx2"/>
              </a:solidFill>
            </a:endParaRPr>
          </a:p>
          <a:p>
            <a:pPr algn="just">
              <a:lnSpc>
                <a:spcPts val="3900"/>
              </a:lnSpc>
              <a:spcBef>
                <a:spcPts val="1800"/>
              </a:spcBef>
            </a:pPr>
            <a:r>
              <a:rPr lang="zh-CN" altLang="en-US" sz="2800" b="1" smtClean="0">
                <a:solidFill>
                  <a:schemeClr val="tx2"/>
                </a:solidFill>
              </a:rPr>
              <a:t>         非特</a:t>
            </a:r>
            <a:r>
              <a:rPr lang="zh-CN" altLang="en-US" sz="2800" b="1" dirty="0">
                <a:solidFill>
                  <a:schemeClr val="tx2"/>
                </a:solidFill>
              </a:rPr>
              <a:t>定人</a:t>
            </a:r>
            <a:r>
              <a:rPr lang="zh-CN" altLang="en-US" sz="2800" b="1" dirty="0" smtClean="0">
                <a:solidFill>
                  <a:schemeClr val="tx2"/>
                </a:solidFill>
              </a:rPr>
              <a:t>语音识别的识别率相对较低，建模训练非常重要，目前</a:t>
            </a:r>
            <a:r>
              <a:rPr lang="zh-CN" altLang="en-US" sz="2800" b="1" dirty="0">
                <a:solidFill>
                  <a:schemeClr val="tx2"/>
                </a:solidFill>
              </a:rPr>
              <a:t>识别成功率</a:t>
            </a:r>
            <a:r>
              <a:rPr lang="zh-CN" altLang="en-US" sz="2800" b="1" dirty="0" smtClean="0">
                <a:solidFill>
                  <a:schemeClr val="tx2"/>
                </a:solidFill>
              </a:rPr>
              <a:t>最高达到</a:t>
            </a:r>
            <a:r>
              <a:rPr lang="en-US" altLang="zh-CN" sz="2800" b="1" dirty="0" smtClean="0">
                <a:solidFill>
                  <a:schemeClr val="tx2"/>
                </a:solidFill>
                <a:latin typeface="Times New Roman" panose="02020603050405020304" pitchFamily="18" charset="0"/>
                <a:cs typeface="Times New Roman" panose="02020603050405020304" pitchFamily="18" charset="0"/>
              </a:rPr>
              <a:t>97</a:t>
            </a:r>
            <a:r>
              <a:rPr lang="en-US" altLang="zh-CN" sz="2800" b="1" dirty="0">
                <a:solidFill>
                  <a:schemeClr val="tx2"/>
                </a:solidFill>
                <a:latin typeface="Times New Roman" panose="02020603050405020304" pitchFamily="18" charset="0"/>
                <a:cs typeface="Times New Roman" panose="02020603050405020304" pitchFamily="18" charset="0"/>
              </a:rPr>
              <a:t>%</a:t>
            </a:r>
          </a:p>
          <a:p>
            <a:pPr algn="just">
              <a:lnSpc>
                <a:spcPts val="3900"/>
              </a:lnSpc>
              <a:spcBef>
                <a:spcPts val="1200"/>
              </a:spcBef>
            </a:pPr>
            <a:r>
              <a:rPr lang="zh-CN" altLang="en-US" sz="2800" b="1" dirty="0" smtClean="0">
                <a:solidFill>
                  <a:srgbClr val="FF0000"/>
                </a:solidFill>
              </a:rPr>
              <a:t>识别</a:t>
            </a:r>
            <a:r>
              <a:rPr lang="zh-CN" altLang="en-US" sz="2800" b="1" dirty="0">
                <a:solidFill>
                  <a:srgbClr val="FF0000"/>
                </a:solidFill>
              </a:rPr>
              <a:t>过程</a:t>
            </a:r>
            <a:r>
              <a:rPr lang="zh-CN" altLang="en-US" sz="2800" b="1" dirty="0" smtClean="0">
                <a:solidFill>
                  <a:schemeClr val="tx2"/>
                </a:solidFill>
              </a:rPr>
              <a:t>：</a:t>
            </a:r>
            <a:endParaRPr lang="en-US" altLang="zh-CN" sz="2800" b="1" dirty="0" smtClean="0">
              <a:solidFill>
                <a:schemeClr val="tx2"/>
              </a:solidFill>
            </a:endParaRPr>
          </a:p>
          <a:p>
            <a:pPr algn="just">
              <a:lnSpc>
                <a:spcPts val="3900"/>
              </a:lnSpc>
            </a:pPr>
            <a:r>
              <a:rPr lang="en-US" altLang="zh-CN" sz="2800" b="1" dirty="0">
                <a:solidFill>
                  <a:schemeClr val="tx2"/>
                </a:solidFill>
              </a:rPr>
              <a:t> </a:t>
            </a:r>
            <a:r>
              <a:rPr lang="en-US" altLang="zh-CN" sz="2800" b="1" dirty="0" smtClean="0">
                <a:solidFill>
                  <a:schemeClr val="tx2"/>
                </a:solidFill>
              </a:rPr>
              <a:t>        </a:t>
            </a:r>
            <a:r>
              <a:rPr lang="zh-CN" altLang="en-US" sz="2800" b="1" dirty="0" smtClean="0">
                <a:solidFill>
                  <a:schemeClr val="tx2"/>
                </a:solidFill>
              </a:rPr>
              <a:t>进行</a:t>
            </a:r>
            <a:r>
              <a:rPr lang="zh-CN" altLang="en-US" sz="2800" b="1" dirty="0">
                <a:solidFill>
                  <a:schemeClr val="tx2"/>
                </a:solidFill>
              </a:rPr>
              <a:t>语音</a:t>
            </a:r>
            <a:r>
              <a:rPr lang="zh-CN" altLang="en-US" sz="2800" b="1" dirty="0" smtClean="0">
                <a:solidFill>
                  <a:schemeClr val="tx2"/>
                </a:solidFill>
              </a:rPr>
              <a:t>输入</a:t>
            </a:r>
            <a:r>
              <a:rPr lang="zh-CN" altLang="en-US" sz="2800" b="1" dirty="0" smtClean="0">
                <a:solidFill>
                  <a:schemeClr val="tx2"/>
                </a:solidFill>
                <a:sym typeface="Symbol"/>
              </a:rPr>
              <a:t></a:t>
            </a:r>
            <a:r>
              <a:rPr lang="zh-CN" altLang="en-US" sz="2800" b="1" dirty="0" smtClean="0">
                <a:solidFill>
                  <a:schemeClr val="tx2"/>
                </a:solidFill>
              </a:rPr>
              <a:t>端点检测</a:t>
            </a:r>
            <a:r>
              <a:rPr lang="zh-CN" altLang="en-US" sz="2800" b="1" dirty="0" smtClean="0">
                <a:solidFill>
                  <a:schemeClr val="tx2"/>
                </a:solidFill>
                <a:sym typeface="Symbol"/>
              </a:rPr>
              <a:t></a:t>
            </a:r>
            <a:r>
              <a:rPr lang="zh-CN" altLang="en-US" sz="2800" b="1" dirty="0" smtClean="0">
                <a:solidFill>
                  <a:schemeClr val="tx2"/>
                </a:solidFill>
              </a:rPr>
              <a:t>特征参数提取</a:t>
            </a:r>
            <a:r>
              <a:rPr lang="zh-CN" altLang="en-US" sz="2800" b="1" dirty="0" smtClean="0">
                <a:solidFill>
                  <a:schemeClr val="tx2"/>
                </a:solidFill>
                <a:sym typeface="Symbol"/>
              </a:rPr>
              <a:t></a:t>
            </a:r>
            <a:endParaRPr lang="en-US" altLang="zh-CN" sz="2800" b="1" dirty="0" smtClean="0">
              <a:solidFill>
                <a:schemeClr val="tx2"/>
              </a:solidFill>
              <a:sym typeface="Symbol"/>
            </a:endParaRPr>
          </a:p>
          <a:p>
            <a:pPr marL="712788" indent="-712788" algn="just">
              <a:lnSpc>
                <a:spcPts val="3900"/>
              </a:lnSpc>
            </a:pPr>
            <a:r>
              <a:rPr lang="zh-CN" altLang="en-US" sz="2800" b="1" smtClean="0">
                <a:solidFill>
                  <a:schemeClr val="tx2"/>
                </a:solidFill>
              </a:rPr>
              <a:t>    </a:t>
            </a:r>
            <a:r>
              <a:rPr lang="zh-CN" altLang="en-US" sz="2800" b="1" smtClean="0">
                <a:solidFill>
                  <a:schemeClr val="tx2"/>
                </a:solidFill>
                <a:sym typeface="Symbol"/>
              </a:rPr>
              <a:t></a:t>
            </a:r>
            <a:r>
              <a:rPr lang="zh-CN" altLang="en-US" sz="2800" b="1" dirty="0" smtClean="0">
                <a:solidFill>
                  <a:schemeClr val="tx2"/>
                </a:solidFill>
              </a:rPr>
              <a:t>模</a:t>
            </a:r>
            <a:r>
              <a:rPr lang="zh-CN" altLang="en-US" sz="2800" b="1" dirty="0">
                <a:solidFill>
                  <a:schemeClr val="tx2"/>
                </a:solidFill>
              </a:rPr>
              <a:t>板</a:t>
            </a:r>
            <a:r>
              <a:rPr lang="zh-CN" altLang="en-US" sz="2800" b="1" dirty="0" smtClean="0">
                <a:solidFill>
                  <a:schemeClr val="tx2"/>
                </a:solidFill>
              </a:rPr>
              <a:t>匹配</a:t>
            </a:r>
            <a:r>
              <a:rPr lang="zh-CN" altLang="en-US" sz="2800" b="1" dirty="0">
                <a:solidFill>
                  <a:schemeClr val="tx2"/>
                </a:solidFill>
              </a:rPr>
              <a:t>（模板</a:t>
            </a:r>
            <a:r>
              <a:rPr lang="zh-CN" altLang="en-US" sz="2800" b="1" dirty="0" smtClean="0">
                <a:solidFill>
                  <a:schemeClr val="tx2"/>
                </a:solidFill>
              </a:rPr>
              <a:t>训练</a:t>
            </a:r>
            <a:r>
              <a:rPr lang="en-US" altLang="zh-CN" sz="2800" b="1" dirty="0">
                <a:solidFill>
                  <a:schemeClr val="tx2"/>
                </a:solidFill>
                <a:sym typeface="Symbol"/>
              </a:rPr>
              <a:t></a:t>
            </a:r>
            <a:r>
              <a:rPr lang="zh-CN" altLang="en-US" sz="2800" b="1" dirty="0" smtClean="0">
                <a:solidFill>
                  <a:schemeClr val="tx2"/>
                </a:solidFill>
              </a:rPr>
              <a:t>特征提取</a:t>
            </a:r>
            <a:r>
              <a:rPr lang="en-US" altLang="zh-CN" sz="2800" b="1" dirty="0" smtClean="0">
                <a:solidFill>
                  <a:schemeClr val="tx2"/>
                </a:solidFill>
                <a:sym typeface="Symbol"/>
              </a:rPr>
              <a:t></a:t>
            </a:r>
            <a:r>
              <a:rPr lang="zh-CN" altLang="en-US" sz="2800" b="1" dirty="0" smtClean="0">
                <a:solidFill>
                  <a:schemeClr val="tx2"/>
                </a:solidFill>
              </a:rPr>
              <a:t>模板分类</a:t>
            </a:r>
            <a:r>
              <a:rPr lang="en-US" altLang="zh-CN" sz="2800" b="1" dirty="0">
                <a:solidFill>
                  <a:schemeClr val="tx2"/>
                </a:solidFill>
                <a:sym typeface="Symbol"/>
              </a:rPr>
              <a:t> </a:t>
            </a:r>
            <a:r>
              <a:rPr lang="zh-CN" altLang="en-US" sz="2800" b="1" dirty="0" smtClean="0">
                <a:solidFill>
                  <a:schemeClr val="tx2"/>
                </a:solidFill>
              </a:rPr>
              <a:t>判决）  </a:t>
            </a:r>
            <a:r>
              <a:rPr lang="zh-CN" altLang="en-US" sz="2800" b="1" dirty="0" smtClean="0">
                <a:solidFill>
                  <a:schemeClr val="tx2"/>
                </a:solidFill>
                <a:sym typeface="Symbol"/>
              </a:rPr>
              <a:t></a:t>
            </a:r>
            <a:r>
              <a:rPr lang="zh-CN" altLang="en-US" sz="2800" b="1" dirty="0" smtClean="0">
                <a:solidFill>
                  <a:schemeClr val="tx2"/>
                </a:solidFill>
              </a:rPr>
              <a:t>输出</a:t>
            </a:r>
            <a:r>
              <a:rPr lang="zh-CN" altLang="en-US" sz="2800" b="1" dirty="0">
                <a:solidFill>
                  <a:schemeClr val="tx2"/>
                </a:solidFill>
              </a:rPr>
              <a:t>识别</a:t>
            </a:r>
            <a:r>
              <a:rPr lang="zh-CN" altLang="en-US" sz="2800" b="1" dirty="0" smtClean="0">
                <a:solidFill>
                  <a:schemeClr val="tx2"/>
                </a:solidFill>
              </a:rPr>
              <a:t>结果</a:t>
            </a:r>
            <a:endParaRPr lang="en-US" altLang="zh-CN" sz="2800" b="1" dirty="0" smtClean="0">
              <a:solidFill>
                <a:schemeClr val="tx2"/>
              </a:solidFill>
            </a:endParaRPr>
          </a:p>
          <a:p>
            <a:pPr marL="712788" indent="-712788" algn="just">
              <a:lnSpc>
                <a:spcPts val="3900"/>
              </a:lnSpc>
              <a:spcBef>
                <a:spcPts val="1200"/>
              </a:spcBef>
            </a:pPr>
            <a:r>
              <a:rPr lang="zh-CN" altLang="en-US" sz="2800" b="1" dirty="0" smtClean="0">
                <a:solidFill>
                  <a:srgbClr val="FF0000"/>
                </a:solidFill>
              </a:rPr>
              <a:t>影响因素</a:t>
            </a:r>
            <a:r>
              <a:rPr lang="zh-CN" altLang="en-US" sz="2800" b="1" dirty="0" smtClean="0">
                <a:solidFill>
                  <a:schemeClr val="tx2"/>
                </a:solidFill>
              </a:rPr>
              <a:t>：年龄、</a:t>
            </a:r>
            <a:r>
              <a:rPr lang="zh-CN" altLang="en-US" sz="2800" b="1" smtClean="0">
                <a:solidFill>
                  <a:schemeClr val="tx2"/>
                </a:solidFill>
              </a:rPr>
              <a:t>语速、方言</a:t>
            </a:r>
            <a:r>
              <a:rPr lang="zh-CN" altLang="en-US" sz="2800" b="1">
                <a:solidFill>
                  <a:schemeClr val="tx2"/>
                </a:solidFill>
              </a:rPr>
              <a:t>、口音、情绪</a:t>
            </a:r>
            <a:r>
              <a:rPr lang="zh-CN" altLang="en-US" sz="2800" b="1" dirty="0" smtClean="0">
                <a:solidFill>
                  <a:schemeClr val="tx2"/>
                </a:solidFill>
              </a:rPr>
              <a:t>、</a:t>
            </a:r>
            <a:endParaRPr lang="en-US" altLang="zh-CN" sz="2800" b="1" dirty="0" smtClean="0">
              <a:solidFill>
                <a:schemeClr val="tx2"/>
              </a:solidFill>
            </a:endParaRPr>
          </a:p>
          <a:p>
            <a:pPr marL="712788" indent="-712788" algn="just">
              <a:lnSpc>
                <a:spcPts val="3900"/>
              </a:lnSpc>
            </a:pPr>
            <a:r>
              <a:rPr lang="en-US" altLang="zh-CN" sz="2800" b="1" dirty="0">
                <a:solidFill>
                  <a:schemeClr val="tx2"/>
                </a:solidFill>
              </a:rPr>
              <a:t> </a:t>
            </a:r>
            <a:r>
              <a:rPr lang="en-US" altLang="zh-CN" sz="2800" b="1" dirty="0" smtClean="0">
                <a:solidFill>
                  <a:schemeClr val="tx2"/>
                </a:solidFill>
              </a:rPr>
              <a:t>                     </a:t>
            </a:r>
            <a:r>
              <a:rPr lang="zh-CN" altLang="en-US" sz="2800" b="1" dirty="0" smtClean="0">
                <a:solidFill>
                  <a:schemeClr val="tx2"/>
                </a:solidFill>
              </a:rPr>
              <a:t>背景噪声、干扰、算法</a:t>
            </a:r>
            <a:r>
              <a:rPr lang="en-US" altLang="zh-CN" sz="2800" b="1" dirty="0" smtClean="0">
                <a:solidFill>
                  <a:schemeClr val="tx2"/>
                </a:solidFill>
              </a:rPr>
              <a:t>…….</a:t>
            </a:r>
            <a:endParaRPr lang="zh-CN" altLang="en-US" sz="2800" dirty="0"/>
          </a:p>
        </p:txBody>
      </p:sp>
    </p:spTree>
    <p:extLst>
      <p:ext uri="{BB962C8B-B14F-4D97-AF65-F5344CB8AC3E}">
        <p14:creationId xmlns:p14="http://schemas.microsoft.com/office/powerpoint/2010/main" val="35861258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09384" y="332656"/>
            <a:ext cx="8583096" cy="6247864"/>
          </a:xfrm>
          <a:prstGeom prst="rect">
            <a:avLst/>
          </a:prstGeom>
        </p:spPr>
        <p:txBody>
          <a:bodyPr wrap="square">
            <a:spAutoFit/>
          </a:bodyPr>
          <a:lstStyle/>
          <a:p>
            <a:pPr>
              <a:lnSpc>
                <a:spcPts val="3900"/>
              </a:lnSpc>
            </a:pPr>
            <a:r>
              <a:rPr lang="en-US" altLang="zh-CN" sz="2800" b="1" dirty="0" smtClean="0">
                <a:solidFill>
                  <a:srgbClr val="FF0000"/>
                </a:solidFill>
                <a:latin typeface="Times New Roman" panose="02020603050405020304" pitchFamily="18" charset="0"/>
                <a:cs typeface="Times New Roman" panose="02020603050405020304" pitchFamily="18" charset="0"/>
              </a:rPr>
              <a:t>LD3320</a:t>
            </a:r>
            <a:r>
              <a:rPr lang="zh-CN" altLang="en-US" sz="2800" b="1" dirty="0" smtClean="0">
                <a:solidFill>
                  <a:srgbClr val="FF0000"/>
                </a:solidFill>
                <a:latin typeface="Times New Roman" panose="02020603050405020304" pitchFamily="18" charset="0"/>
                <a:cs typeface="Times New Roman" panose="02020603050405020304" pitchFamily="18" charset="0"/>
              </a:rPr>
              <a:t>语音识别</a:t>
            </a:r>
            <a:r>
              <a:rPr lang="zh-CN" altLang="en-US" sz="2800" b="1" dirty="0">
                <a:solidFill>
                  <a:srgbClr val="FF0000"/>
                </a:solidFill>
                <a:latin typeface="Times New Roman" panose="02020603050405020304" pitchFamily="18" charset="0"/>
                <a:cs typeface="Times New Roman" panose="02020603050405020304" pitchFamily="18" charset="0"/>
              </a:rPr>
              <a:t>芯片</a:t>
            </a:r>
          </a:p>
          <a:p>
            <a:pPr algn="just">
              <a:lnSpc>
                <a:spcPts val="3900"/>
              </a:lnSpc>
            </a:pPr>
            <a:r>
              <a:rPr lang="zh-CN" altLang="en-US" sz="2800" b="1" dirty="0" smtClean="0">
                <a:solidFill>
                  <a:schemeClr val="tx2"/>
                </a:solidFill>
                <a:latin typeface="Times New Roman" panose="02020603050405020304" pitchFamily="18" charset="0"/>
                <a:cs typeface="Times New Roman" panose="02020603050405020304" pitchFamily="18" charset="0"/>
              </a:rPr>
              <a:t>         基于</a:t>
            </a:r>
            <a:r>
              <a:rPr lang="zh-CN" altLang="en-US" sz="2800" b="1" dirty="0">
                <a:solidFill>
                  <a:schemeClr val="accent6">
                    <a:lumMod val="75000"/>
                  </a:schemeClr>
                </a:solidFill>
                <a:latin typeface="Times New Roman" panose="02020603050405020304" pitchFamily="18" charset="0"/>
                <a:cs typeface="Times New Roman" panose="02020603050405020304" pitchFamily="18" charset="0"/>
              </a:rPr>
              <a:t>非特定人</a:t>
            </a:r>
            <a:r>
              <a:rPr lang="zh-CN" altLang="en-US" sz="2800" b="1" dirty="0">
                <a:solidFill>
                  <a:schemeClr val="tx2"/>
                </a:solidFill>
                <a:latin typeface="Times New Roman" panose="02020603050405020304" pitchFamily="18" charset="0"/>
                <a:cs typeface="Times New Roman" panose="02020603050405020304" pitchFamily="18" charset="0"/>
              </a:rPr>
              <a:t>语音识别（</a:t>
            </a:r>
            <a:r>
              <a:rPr lang="en-US" altLang="zh-CN" sz="2800" b="1" dirty="0">
                <a:solidFill>
                  <a:schemeClr val="tx2"/>
                </a:solidFill>
                <a:latin typeface="Times New Roman" panose="02020603050405020304" pitchFamily="18" charset="0"/>
                <a:cs typeface="Times New Roman" panose="02020603050405020304" pitchFamily="18" charset="0"/>
              </a:rPr>
              <a:t>SI-ASR</a:t>
            </a:r>
            <a:r>
              <a:rPr lang="zh-CN" altLang="en-US" sz="2800" b="1" dirty="0">
                <a:solidFill>
                  <a:schemeClr val="tx2"/>
                </a:solidFill>
                <a:latin typeface="Times New Roman" panose="02020603050405020304" pitchFamily="18" charset="0"/>
                <a:cs typeface="Times New Roman" panose="02020603050405020304" pitchFamily="18" charset="0"/>
              </a:rPr>
              <a:t>）技术的语音识别</a:t>
            </a:r>
            <a:r>
              <a:rPr lang="en-US" altLang="zh-CN" sz="2800" b="1" dirty="0">
                <a:solidFill>
                  <a:schemeClr val="tx2"/>
                </a:solidFill>
                <a:latin typeface="Times New Roman" panose="02020603050405020304" pitchFamily="18" charset="0"/>
                <a:cs typeface="Times New Roman" panose="02020603050405020304" pitchFamily="18" charset="0"/>
              </a:rPr>
              <a:t>/</a:t>
            </a:r>
            <a:r>
              <a:rPr lang="zh-CN" altLang="en-US" sz="2800" b="1" dirty="0">
                <a:solidFill>
                  <a:schemeClr val="tx2"/>
                </a:solidFill>
                <a:latin typeface="Times New Roman" panose="02020603050405020304" pitchFamily="18" charset="0"/>
                <a:cs typeface="Times New Roman" panose="02020603050405020304" pitchFamily="18" charset="0"/>
              </a:rPr>
              <a:t>声控</a:t>
            </a:r>
            <a:r>
              <a:rPr lang="zh-CN" altLang="en-US" sz="2800" b="1" dirty="0" smtClean="0">
                <a:solidFill>
                  <a:schemeClr val="tx2"/>
                </a:solidFill>
                <a:latin typeface="Times New Roman" panose="02020603050405020304" pitchFamily="18" charset="0"/>
                <a:cs typeface="Times New Roman" panose="02020603050405020304" pitchFamily="18" charset="0"/>
              </a:rPr>
              <a:t>芯片，芯片</a:t>
            </a:r>
            <a:r>
              <a:rPr lang="zh-CN" altLang="en-US" sz="2800" b="1" dirty="0">
                <a:solidFill>
                  <a:schemeClr val="tx2"/>
                </a:solidFill>
                <a:latin typeface="Times New Roman" panose="02020603050405020304" pitchFamily="18" charset="0"/>
                <a:cs typeface="Times New Roman" panose="02020603050405020304" pitchFamily="18" charset="0"/>
              </a:rPr>
              <a:t>上集成了高精度的</a:t>
            </a:r>
            <a:r>
              <a:rPr lang="en-US" altLang="zh-CN" sz="2800" b="1" dirty="0">
                <a:solidFill>
                  <a:schemeClr val="tx2"/>
                </a:solidFill>
                <a:latin typeface="Times New Roman" panose="02020603050405020304" pitchFamily="18" charset="0"/>
                <a:cs typeface="Times New Roman" panose="02020603050405020304" pitchFamily="18" charset="0"/>
              </a:rPr>
              <a:t>A/D</a:t>
            </a:r>
            <a:r>
              <a:rPr lang="zh-CN" altLang="en-US" sz="2800" b="1" dirty="0">
                <a:solidFill>
                  <a:schemeClr val="tx2"/>
                </a:solidFill>
                <a:latin typeface="Times New Roman" panose="02020603050405020304" pitchFamily="18" charset="0"/>
                <a:cs typeface="Times New Roman" panose="02020603050405020304" pitchFamily="18" charset="0"/>
              </a:rPr>
              <a:t>和</a:t>
            </a:r>
            <a:r>
              <a:rPr lang="en-US" altLang="zh-CN" sz="2800" b="1" dirty="0">
                <a:solidFill>
                  <a:schemeClr val="tx2"/>
                </a:solidFill>
                <a:latin typeface="Times New Roman" panose="02020603050405020304" pitchFamily="18" charset="0"/>
                <a:cs typeface="Times New Roman" panose="02020603050405020304" pitchFamily="18" charset="0"/>
              </a:rPr>
              <a:t>D/A</a:t>
            </a:r>
            <a:r>
              <a:rPr lang="zh-CN" altLang="en-US" sz="2800" b="1" dirty="0">
                <a:solidFill>
                  <a:schemeClr val="tx2"/>
                </a:solidFill>
                <a:latin typeface="Times New Roman" panose="02020603050405020304" pitchFamily="18" charset="0"/>
                <a:cs typeface="Times New Roman" panose="02020603050405020304" pitchFamily="18" charset="0"/>
              </a:rPr>
              <a:t>接口，不再需要外接辅助的</a:t>
            </a:r>
            <a:r>
              <a:rPr lang="en-US" altLang="zh-CN" sz="2800" b="1" dirty="0">
                <a:solidFill>
                  <a:schemeClr val="tx2"/>
                </a:solidFill>
                <a:latin typeface="Times New Roman" panose="02020603050405020304" pitchFamily="18" charset="0"/>
                <a:cs typeface="Times New Roman" panose="02020603050405020304" pitchFamily="18" charset="0"/>
              </a:rPr>
              <a:t>Flash</a:t>
            </a:r>
            <a:r>
              <a:rPr lang="zh-CN" altLang="en-US" sz="2800" b="1" dirty="0">
                <a:solidFill>
                  <a:schemeClr val="tx2"/>
                </a:solidFill>
                <a:latin typeface="Times New Roman" panose="02020603050405020304" pitchFamily="18" charset="0"/>
                <a:cs typeface="Times New Roman" panose="02020603050405020304" pitchFamily="18" charset="0"/>
              </a:rPr>
              <a:t>和</a:t>
            </a:r>
            <a:r>
              <a:rPr lang="en-US" altLang="zh-CN" sz="2800" b="1" dirty="0">
                <a:solidFill>
                  <a:schemeClr val="tx2"/>
                </a:solidFill>
                <a:latin typeface="Times New Roman" panose="02020603050405020304" pitchFamily="18" charset="0"/>
                <a:cs typeface="Times New Roman" panose="02020603050405020304" pitchFamily="18" charset="0"/>
              </a:rPr>
              <a:t>RAM</a:t>
            </a:r>
            <a:r>
              <a:rPr lang="zh-CN" altLang="en-US" sz="2800" b="1" dirty="0">
                <a:solidFill>
                  <a:schemeClr val="tx2"/>
                </a:solidFill>
                <a:latin typeface="Times New Roman" panose="02020603050405020304" pitchFamily="18" charset="0"/>
                <a:cs typeface="Times New Roman" panose="02020603050405020304" pitchFamily="18" charset="0"/>
              </a:rPr>
              <a:t>，即可以实现语音识别</a:t>
            </a:r>
            <a:r>
              <a:rPr lang="en-US" altLang="zh-CN" sz="2800" b="1" dirty="0">
                <a:solidFill>
                  <a:schemeClr val="tx2"/>
                </a:solidFill>
                <a:latin typeface="Times New Roman" panose="02020603050405020304" pitchFamily="18" charset="0"/>
                <a:cs typeface="Times New Roman" panose="02020603050405020304" pitchFamily="18" charset="0"/>
              </a:rPr>
              <a:t>/</a:t>
            </a:r>
            <a:r>
              <a:rPr lang="zh-CN" altLang="en-US" sz="2800" b="1" dirty="0">
                <a:solidFill>
                  <a:schemeClr val="tx2"/>
                </a:solidFill>
                <a:latin typeface="Times New Roman" panose="02020603050405020304" pitchFamily="18" charset="0"/>
                <a:cs typeface="Times New Roman" panose="02020603050405020304" pitchFamily="18" charset="0"/>
              </a:rPr>
              <a:t>声控</a:t>
            </a:r>
            <a:r>
              <a:rPr lang="en-US" altLang="zh-CN" sz="2800" b="1" dirty="0">
                <a:solidFill>
                  <a:schemeClr val="tx2"/>
                </a:solidFill>
                <a:latin typeface="Times New Roman" panose="02020603050405020304" pitchFamily="18" charset="0"/>
                <a:cs typeface="Times New Roman" panose="02020603050405020304" pitchFamily="18" charset="0"/>
              </a:rPr>
              <a:t>/</a:t>
            </a:r>
            <a:r>
              <a:rPr lang="zh-CN" altLang="en-US" sz="2800" b="1" dirty="0">
                <a:solidFill>
                  <a:schemeClr val="tx2"/>
                </a:solidFill>
                <a:latin typeface="Times New Roman" panose="02020603050405020304" pitchFamily="18" charset="0"/>
                <a:cs typeface="Times New Roman" panose="02020603050405020304" pitchFamily="18" charset="0"/>
              </a:rPr>
              <a:t>人机对话功能，识别的关键词语列表是可以动态</a:t>
            </a:r>
            <a:r>
              <a:rPr lang="zh-CN" altLang="en-US" sz="2800" b="1" dirty="0" smtClean="0">
                <a:solidFill>
                  <a:schemeClr val="tx2"/>
                </a:solidFill>
                <a:latin typeface="Times New Roman" panose="02020603050405020304" pitchFamily="18" charset="0"/>
                <a:cs typeface="Times New Roman" panose="02020603050405020304" pitchFamily="18" charset="0"/>
              </a:rPr>
              <a:t>编辑。</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algn="just">
              <a:lnSpc>
                <a:spcPts val="3900"/>
              </a:lnSpc>
              <a:spcBef>
                <a:spcPts val="1200"/>
              </a:spcBef>
            </a:pPr>
            <a:r>
              <a:rPr lang="en-US" altLang="zh-CN" sz="2800" b="1" dirty="0" smtClean="0">
                <a:solidFill>
                  <a:schemeClr val="tx2"/>
                </a:solidFill>
                <a:latin typeface="Times New Roman" panose="02020603050405020304" pitchFamily="18" charset="0"/>
                <a:cs typeface="Times New Roman" panose="02020603050405020304" pitchFamily="18" charset="0"/>
              </a:rPr>
              <a:t>        SI-ASR</a:t>
            </a:r>
            <a:r>
              <a:rPr lang="zh-CN" altLang="en-US" sz="2800" b="1" dirty="0" smtClean="0">
                <a:solidFill>
                  <a:schemeClr val="tx2"/>
                </a:solidFill>
                <a:latin typeface="Times New Roman" panose="02020603050405020304" pitchFamily="18" charset="0"/>
                <a:cs typeface="Times New Roman" panose="02020603050405020304" pitchFamily="18" charset="0"/>
              </a:rPr>
              <a:t>技术是</a:t>
            </a:r>
            <a:r>
              <a:rPr lang="zh-CN" altLang="en-US" sz="2800" b="1" dirty="0">
                <a:solidFill>
                  <a:schemeClr val="tx2"/>
                </a:solidFill>
                <a:latin typeface="Times New Roman" panose="02020603050405020304" pitchFamily="18" charset="0"/>
                <a:cs typeface="Times New Roman" panose="02020603050405020304" pitchFamily="18" charset="0"/>
              </a:rPr>
              <a:t>对几十</a:t>
            </a:r>
            <a:r>
              <a:rPr lang="en-US" altLang="zh-CN" sz="2800" b="1" dirty="0" smtClean="0">
                <a:solidFill>
                  <a:schemeClr val="tx2"/>
                </a:solidFill>
                <a:latin typeface="Times New Roman" panose="02020603050405020304" pitchFamily="18" charset="0"/>
                <a:cs typeface="Times New Roman" panose="02020603050405020304" pitchFamily="18" charset="0"/>
              </a:rPr>
              <a:t>GB</a:t>
            </a:r>
            <a:r>
              <a:rPr lang="zh-CN" altLang="en-US" sz="2800" b="1" dirty="0" smtClean="0">
                <a:solidFill>
                  <a:schemeClr val="tx2"/>
                </a:solidFill>
                <a:latin typeface="Times New Roman" panose="02020603050405020304" pitchFamily="18" charset="0"/>
                <a:cs typeface="Times New Roman" panose="02020603050405020304" pitchFamily="18" charset="0"/>
              </a:rPr>
              <a:t>的</a:t>
            </a:r>
            <a:r>
              <a:rPr lang="zh-CN" altLang="en-US" sz="2800" b="1" dirty="0">
                <a:solidFill>
                  <a:schemeClr val="tx2"/>
                </a:solidFill>
                <a:latin typeface="Times New Roman" panose="02020603050405020304" pitchFamily="18" charset="0"/>
                <a:cs typeface="Times New Roman" panose="02020603050405020304" pitchFamily="18" charset="0"/>
              </a:rPr>
              <a:t>语音数据经语言学家进行语音</a:t>
            </a:r>
            <a:r>
              <a:rPr lang="zh-CN" altLang="en-US" sz="2800" b="1" dirty="0" smtClean="0">
                <a:solidFill>
                  <a:schemeClr val="tx2"/>
                </a:solidFill>
                <a:latin typeface="Times New Roman" panose="02020603050405020304" pitchFamily="18" charset="0"/>
                <a:cs typeface="Times New Roman" panose="02020603050405020304" pitchFamily="18" charset="0"/>
              </a:rPr>
              <a:t>模型分析，科学家</a:t>
            </a:r>
            <a:r>
              <a:rPr lang="zh-CN" altLang="en-US" sz="2800" b="1" dirty="0">
                <a:solidFill>
                  <a:schemeClr val="tx2"/>
                </a:solidFill>
                <a:latin typeface="Times New Roman" panose="02020603050405020304" pitchFamily="18" charset="0"/>
                <a:cs typeface="Times New Roman" panose="02020603050405020304" pitchFamily="18" charset="0"/>
              </a:rPr>
              <a:t>建立数学模型，并经过反复训练提取基元语音的细节特征，以及提取各基元间的特征</a:t>
            </a:r>
            <a:r>
              <a:rPr lang="zh-CN" altLang="en-US" sz="2800" b="1" dirty="0" smtClean="0">
                <a:solidFill>
                  <a:schemeClr val="tx2"/>
                </a:solidFill>
                <a:latin typeface="Times New Roman" panose="02020603050405020304" pitchFamily="18" charset="0"/>
                <a:cs typeface="Times New Roman" panose="02020603050405020304" pitchFamily="18" charset="0"/>
              </a:rPr>
              <a:t>差异，可以</a:t>
            </a:r>
            <a:r>
              <a:rPr lang="zh-CN" altLang="en-US" sz="2800" b="1" dirty="0">
                <a:solidFill>
                  <a:schemeClr val="tx2"/>
                </a:solidFill>
                <a:latin typeface="Times New Roman" panose="02020603050405020304" pitchFamily="18" charset="0"/>
                <a:cs typeface="Times New Roman" panose="02020603050405020304" pitchFamily="18" charset="0"/>
              </a:rPr>
              <a:t>得到在</a:t>
            </a:r>
            <a:r>
              <a:rPr lang="zh-CN" altLang="en-US" sz="2800" b="1" dirty="0" smtClean="0">
                <a:solidFill>
                  <a:schemeClr val="tx2"/>
                </a:solidFill>
                <a:latin typeface="Times New Roman" panose="02020603050405020304" pitchFamily="18" charset="0"/>
                <a:cs typeface="Times New Roman" panose="02020603050405020304" pitchFamily="18" charset="0"/>
              </a:rPr>
              <a:t>统计概率</a:t>
            </a:r>
            <a:r>
              <a:rPr lang="zh-CN" altLang="en-US" sz="2800" b="1" dirty="0">
                <a:solidFill>
                  <a:schemeClr val="tx2"/>
                </a:solidFill>
                <a:latin typeface="Times New Roman" panose="02020603050405020304" pitchFamily="18" charset="0"/>
                <a:cs typeface="Times New Roman" panose="02020603050405020304" pitchFamily="18" charset="0"/>
              </a:rPr>
              <a:t>上</a:t>
            </a:r>
            <a:r>
              <a:rPr lang="zh-CN" altLang="en-US" sz="2800" b="1" dirty="0" smtClean="0">
                <a:solidFill>
                  <a:schemeClr val="tx2"/>
                </a:solidFill>
                <a:latin typeface="Times New Roman" panose="02020603050405020304" pitchFamily="18" charset="0"/>
                <a:cs typeface="Times New Roman" panose="02020603050405020304" pitchFamily="18" charset="0"/>
              </a:rPr>
              <a:t>最优化的</a:t>
            </a:r>
            <a:r>
              <a:rPr lang="zh-CN" altLang="en-US" sz="2800" b="1" dirty="0">
                <a:solidFill>
                  <a:schemeClr val="tx2"/>
                </a:solidFill>
                <a:latin typeface="Times New Roman" panose="02020603050405020304" pitchFamily="18" charset="0"/>
                <a:cs typeface="Times New Roman" panose="02020603050405020304" pitchFamily="18" charset="0"/>
              </a:rPr>
              <a:t>各个基元语音特征。最后才由资深工程师将算法以及语音模型转化为硬件芯片以应用在嵌入式系统中</a:t>
            </a:r>
            <a:r>
              <a:rPr lang="zh-CN" altLang="en-US" sz="2800" b="1" dirty="0" smtClean="0">
                <a:solidFill>
                  <a:schemeClr val="tx2"/>
                </a:solidFill>
                <a:latin typeface="Times New Roman" panose="02020603050405020304" pitchFamily="18" charset="0"/>
                <a:cs typeface="Times New Roman" panose="02020603050405020304" pitchFamily="18" charset="0"/>
              </a:rPr>
              <a:t>。       </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60725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
            <a:ext cx="9144000" cy="702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395536" y="420484"/>
            <a:ext cx="8064896" cy="6017032"/>
          </a:xfrm>
          <a:prstGeom prst="rect">
            <a:avLst/>
          </a:prstGeom>
        </p:spPr>
        <p:txBody>
          <a:bodyPr wrap="square">
            <a:spAutoFit/>
          </a:bodyPr>
          <a:lstStyle/>
          <a:p>
            <a:pPr lvl="0">
              <a:lnSpc>
                <a:spcPts val="4200"/>
              </a:lnSpc>
            </a:pPr>
            <a:r>
              <a:rPr lang="zh-CN" altLang="en-US" sz="3200" b="1" dirty="0" smtClean="0">
                <a:solidFill>
                  <a:srgbClr val="1F497D"/>
                </a:solidFill>
                <a:sym typeface="Symbol"/>
              </a:rPr>
              <a:t>电子控制系统的组成核心：</a:t>
            </a:r>
            <a:endParaRPr lang="en-US" altLang="zh-CN" sz="3200" b="1" dirty="0" smtClean="0">
              <a:solidFill>
                <a:srgbClr val="1F497D"/>
              </a:solidFill>
              <a:sym typeface="Symbol"/>
            </a:endParaRPr>
          </a:p>
          <a:p>
            <a:pPr marL="457200" lvl="0" indent="-6350">
              <a:lnSpc>
                <a:spcPts val="4200"/>
              </a:lnSpc>
              <a:buFont typeface="Wingdings" panose="05000000000000000000" pitchFamily="2" charset="2"/>
              <a:buChar char="l"/>
            </a:pPr>
            <a:r>
              <a:rPr lang="zh-CN" altLang="en-US" sz="3200" b="1" dirty="0" smtClean="0">
                <a:solidFill>
                  <a:srgbClr val="1F497D"/>
                </a:solidFill>
                <a:sym typeface="Symbol"/>
              </a:rPr>
              <a:t>控制部分：处理器</a:t>
            </a:r>
            <a:endParaRPr lang="en-US" altLang="zh-CN" sz="3200" b="1" dirty="0" smtClean="0">
              <a:solidFill>
                <a:srgbClr val="1F497D"/>
              </a:solidFill>
              <a:sym typeface="Symbol"/>
            </a:endParaRPr>
          </a:p>
          <a:p>
            <a:pPr marL="457200" lvl="0" indent="-6350">
              <a:lnSpc>
                <a:spcPts val="4200"/>
              </a:lnSpc>
              <a:buFont typeface="Wingdings" panose="05000000000000000000" pitchFamily="2" charset="2"/>
              <a:buChar char="l"/>
            </a:pPr>
            <a:r>
              <a:rPr lang="zh-CN" altLang="en-US" sz="3200" b="1" dirty="0" smtClean="0">
                <a:solidFill>
                  <a:srgbClr val="1F497D"/>
                </a:solidFill>
                <a:sym typeface="Symbol"/>
              </a:rPr>
              <a:t>输入部分：数据采集和传感器</a:t>
            </a:r>
            <a:endParaRPr lang="en-US" altLang="zh-CN" sz="3200" b="1" dirty="0" smtClean="0">
              <a:solidFill>
                <a:srgbClr val="1F497D"/>
              </a:solidFill>
              <a:sym typeface="Symbol"/>
            </a:endParaRPr>
          </a:p>
          <a:p>
            <a:pPr marL="457200" lvl="0" indent="-6350">
              <a:lnSpc>
                <a:spcPts val="4200"/>
              </a:lnSpc>
              <a:buFont typeface="Wingdings" panose="05000000000000000000" pitchFamily="2" charset="2"/>
              <a:buChar char="l"/>
            </a:pPr>
            <a:r>
              <a:rPr lang="zh-CN" altLang="en-US" sz="3200" b="1" dirty="0" smtClean="0">
                <a:solidFill>
                  <a:srgbClr val="1F497D"/>
                </a:solidFill>
                <a:sym typeface="Symbol"/>
              </a:rPr>
              <a:t>输出部分：实现控制功能</a:t>
            </a:r>
            <a:endParaRPr lang="en-US" altLang="zh-CN" sz="3200" b="1" dirty="0" smtClean="0">
              <a:solidFill>
                <a:srgbClr val="1F497D"/>
              </a:solidFill>
              <a:sym typeface="Symbol"/>
            </a:endParaRPr>
          </a:p>
          <a:p>
            <a:pPr marL="457200" lvl="0" indent="-6350">
              <a:lnSpc>
                <a:spcPts val="4200"/>
              </a:lnSpc>
              <a:buFont typeface="Wingdings" panose="05000000000000000000" pitchFamily="2" charset="2"/>
              <a:buChar char="l"/>
            </a:pPr>
            <a:r>
              <a:rPr lang="zh-CN" altLang="en-US" sz="3200" b="1" dirty="0">
                <a:solidFill>
                  <a:srgbClr val="1F497D"/>
                </a:solidFill>
                <a:sym typeface="Symbol"/>
              </a:rPr>
              <a:t>数据通信：信息传输和信息</a:t>
            </a:r>
            <a:r>
              <a:rPr lang="zh-CN" altLang="en-US" sz="3200" b="1" dirty="0" smtClean="0">
                <a:solidFill>
                  <a:srgbClr val="1F497D"/>
                </a:solidFill>
                <a:sym typeface="Symbol"/>
              </a:rPr>
              <a:t>共享</a:t>
            </a:r>
            <a:endParaRPr lang="en-US" altLang="zh-CN" sz="3200" b="1" dirty="0" smtClean="0">
              <a:solidFill>
                <a:srgbClr val="1F497D"/>
              </a:solidFill>
              <a:sym typeface="Symbol"/>
            </a:endParaRPr>
          </a:p>
          <a:p>
            <a:pPr lvl="0">
              <a:lnSpc>
                <a:spcPts val="4200"/>
              </a:lnSpc>
            </a:pPr>
            <a:endParaRPr lang="en-US" altLang="zh-CN" sz="3200" b="1" dirty="0" smtClean="0">
              <a:solidFill>
                <a:srgbClr val="1F497D"/>
              </a:solidFill>
              <a:sym typeface="Symbol"/>
            </a:endParaRPr>
          </a:p>
          <a:p>
            <a:pPr lvl="0">
              <a:lnSpc>
                <a:spcPts val="4200"/>
              </a:lnSpc>
            </a:pPr>
            <a:r>
              <a:rPr lang="zh-CN" altLang="en-US" sz="3200" b="1" dirty="0" smtClean="0">
                <a:solidFill>
                  <a:srgbClr val="1F497D"/>
                </a:solidFill>
                <a:sym typeface="Symbol"/>
              </a:rPr>
              <a:t>所以</a:t>
            </a:r>
            <a:r>
              <a:rPr lang="zh-CN" altLang="en-US" sz="3200" b="1" dirty="0">
                <a:solidFill>
                  <a:srgbClr val="1F497D"/>
                </a:solidFill>
                <a:sym typeface="Symbol"/>
              </a:rPr>
              <a:t>今天的讨论也主要围绕这些问题</a:t>
            </a:r>
            <a:r>
              <a:rPr lang="zh-CN" altLang="en-US" sz="3200" b="1" dirty="0" smtClean="0">
                <a:solidFill>
                  <a:srgbClr val="1F497D"/>
                </a:solidFill>
                <a:sym typeface="Symbol"/>
              </a:rPr>
              <a:t>进行，主要讨论三个问题</a:t>
            </a:r>
            <a:endParaRPr lang="en-US" altLang="zh-CN" sz="3200" b="1" dirty="0" smtClean="0">
              <a:solidFill>
                <a:srgbClr val="1F497D"/>
              </a:solidFill>
              <a:sym typeface="Symbol"/>
            </a:endParaRPr>
          </a:p>
          <a:p>
            <a:pPr marL="457200" lvl="0" indent="-6350">
              <a:lnSpc>
                <a:spcPts val="4200"/>
              </a:lnSpc>
              <a:buFont typeface="Wingdings" panose="05000000000000000000" pitchFamily="2" charset="2"/>
              <a:buChar char="l"/>
            </a:pPr>
            <a:r>
              <a:rPr lang="zh-CN" altLang="en-US" sz="3200" b="1" dirty="0" smtClean="0">
                <a:solidFill>
                  <a:srgbClr val="FF0000"/>
                </a:solidFill>
                <a:sym typeface="Symbol"/>
              </a:rPr>
              <a:t>如何</a:t>
            </a:r>
            <a:r>
              <a:rPr lang="zh-CN" altLang="en-US" sz="3200" b="1" dirty="0">
                <a:solidFill>
                  <a:srgbClr val="FF0000"/>
                </a:solidFill>
                <a:sym typeface="Symbol"/>
              </a:rPr>
              <a:t>选控制</a:t>
            </a:r>
            <a:r>
              <a:rPr lang="zh-CN" altLang="en-US" sz="3200" b="1" dirty="0" smtClean="0">
                <a:solidFill>
                  <a:srgbClr val="FF0000"/>
                </a:solidFill>
                <a:sym typeface="Symbol"/>
              </a:rPr>
              <a:t>处理器？</a:t>
            </a:r>
            <a:endParaRPr lang="en-US" altLang="zh-CN" sz="3200" b="1" dirty="0">
              <a:solidFill>
                <a:srgbClr val="FF0000"/>
              </a:solidFill>
              <a:sym typeface="Symbol"/>
            </a:endParaRPr>
          </a:p>
          <a:p>
            <a:pPr marL="450850" indent="261938">
              <a:lnSpc>
                <a:spcPts val="4200"/>
              </a:lnSpc>
              <a:buFont typeface="Wingdings" panose="05000000000000000000" pitchFamily="2" charset="2"/>
              <a:buChar char="l"/>
            </a:pPr>
            <a:r>
              <a:rPr lang="zh-CN" altLang="en-US" sz="3200" b="1" dirty="0" smtClean="0">
                <a:solidFill>
                  <a:srgbClr val="FF0000"/>
                </a:solidFill>
                <a:sym typeface="Symbol"/>
              </a:rPr>
              <a:t>如何</a:t>
            </a:r>
            <a:r>
              <a:rPr lang="zh-CN" altLang="en-US" sz="3200" b="1" dirty="0">
                <a:solidFill>
                  <a:srgbClr val="FF0000"/>
                </a:solidFill>
                <a:sym typeface="Symbol"/>
              </a:rPr>
              <a:t>进行数据通信</a:t>
            </a:r>
            <a:r>
              <a:rPr lang="zh-CN" altLang="en-US" sz="3200" b="1" dirty="0" smtClean="0">
                <a:solidFill>
                  <a:srgbClr val="FF0000"/>
                </a:solidFill>
                <a:sym typeface="Symbol"/>
              </a:rPr>
              <a:t>？</a:t>
            </a:r>
            <a:endParaRPr lang="en-US" altLang="zh-CN" sz="3200" b="1" dirty="0" smtClean="0">
              <a:solidFill>
                <a:srgbClr val="FF0000"/>
              </a:solidFill>
              <a:sym typeface="Symbol"/>
            </a:endParaRPr>
          </a:p>
          <a:p>
            <a:pPr marL="450850" indent="261938">
              <a:lnSpc>
                <a:spcPts val="4200"/>
              </a:lnSpc>
              <a:buFont typeface="Wingdings" panose="05000000000000000000" pitchFamily="2" charset="2"/>
              <a:buChar char="l"/>
            </a:pPr>
            <a:r>
              <a:rPr lang="zh-CN" altLang="en-US" sz="3200" b="1" dirty="0" smtClean="0">
                <a:solidFill>
                  <a:srgbClr val="FF0000"/>
                </a:solidFill>
                <a:sym typeface="Symbol"/>
              </a:rPr>
              <a:t>如何</a:t>
            </a:r>
            <a:r>
              <a:rPr lang="zh-CN" altLang="en-US" sz="3200" b="1" dirty="0">
                <a:solidFill>
                  <a:srgbClr val="FF0000"/>
                </a:solidFill>
                <a:sym typeface="Symbol"/>
              </a:rPr>
              <a:t>运用传感器进行数据采集</a:t>
            </a:r>
            <a:r>
              <a:rPr lang="zh-CN" altLang="en-US" sz="3200" b="1" dirty="0" smtClean="0">
                <a:solidFill>
                  <a:srgbClr val="FF0000"/>
                </a:solidFill>
                <a:sym typeface="Symbol"/>
              </a:rPr>
              <a:t>？</a:t>
            </a:r>
            <a:endParaRPr lang="en-US" altLang="zh-CN" sz="3200" dirty="0">
              <a:solidFill>
                <a:srgbClr val="FF0000"/>
              </a:solidFill>
            </a:endParaRPr>
          </a:p>
        </p:txBody>
      </p:sp>
    </p:spTree>
    <p:extLst>
      <p:ext uri="{BB962C8B-B14F-4D97-AF65-F5344CB8AC3E}">
        <p14:creationId xmlns:p14="http://schemas.microsoft.com/office/powerpoint/2010/main" val="16905929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09384" y="332656"/>
            <a:ext cx="8583096" cy="6376104"/>
          </a:xfrm>
          <a:prstGeom prst="rect">
            <a:avLst/>
          </a:prstGeom>
        </p:spPr>
        <p:txBody>
          <a:bodyPr wrap="square">
            <a:spAutoFit/>
          </a:bodyPr>
          <a:lstStyle/>
          <a:p>
            <a:pPr>
              <a:lnSpc>
                <a:spcPts val="3500"/>
              </a:lnSpc>
            </a:pPr>
            <a:r>
              <a:rPr lang="zh-CN" altLang="en-US" sz="2800" b="1" dirty="0" smtClean="0">
                <a:solidFill>
                  <a:schemeClr val="tx2"/>
                </a:solidFill>
                <a:latin typeface="Times New Roman" panose="02020603050405020304" pitchFamily="18" charset="0"/>
                <a:cs typeface="Times New Roman" panose="02020603050405020304" pitchFamily="18" charset="0"/>
              </a:rPr>
              <a:t>        </a:t>
            </a:r>
            <a:r>
              <a:rPr lang="zh-CN" altLang="en-US" sz="2800" b="1" dirty="0">
                <a:solidFill>
                  <a:schemeClr val="tx2"/>
                </a:solidFill>
                <a:latin typeface="Times New Roman" panose="02020603050405020304" pitchFamily="18" charset="0"/>
                <a:cs typeface="Times New Roman" panose="02020603050405020304" pitchFamily="18" charset="0"/>
              </a:rPr>
              <a:t>基于</a:t>
            </a:r>
            <a:r>
              <a:rPr lang="en-US" altLang="zh-CN" sz="2800" b="1" dirty="0" smtClean="0">
                <a:solidFill>
                  <a:schemeClr val="tx2"/>
                </a:solidFill>
                <a:latin typeface="Times New Roman" panose="02020603050405020304" pitchFamily="18" charset="0"/>
                <a:cs typeface="Times New Roman" panose="02020603050405020304" pitchFamily="18" charset="0"/>
              </a:rPr>
              <a:t>LD3320</a:t>
            </a:r>
            <a:r>
              <a:rPr lang="zh-CN" altLang="en-US" sz="2800" b="1" dirty="0" smtClean="0">
                <a:solidFill>
                  <a:schemeClr val="tx2"/>
                </a:solidFill>
                <a:latin typeface="Times New Roman" panose="02020603050405020304" pitchFamily="18" charset="0"/>
                <a:cs typeface="Times New Roman" panose="02020603050405020304" pitchFamily="18" charset="0"/>
              </a:rPr>
              <a:t>芯片，</a:t>
            </a:r>
            <a:r>
              <a:rPr lang="zh-CN" altLang="en-US" sz="2800" b="1" dirty="0">
                <a:solidFill>
                  <a:schemeClr val="tx2"/>
                </a:solidFill>
                <a:latin typeface="Times New Roman" panose="02020603050405020304" pitchFamily="18" charset="0"/>
                <a:cs typeface="Times New Roman" panose="02020603050405020304" pitchFamily="18" charset="0"/>
              </a:rPr>
              <a:t>可以</a:t>
            </a:r>
            <a:r>
              <a:rPr lang="zh-CN" altLang="en-US" sz="2800" b="1" dirty="0" smtClean="0">
                <a:solidFill>
                  <a:schemeClr val="tx2"/>
                </a:solidFill>
                <a:latin typeface="Times New Roman" panose="02020603050405020304" pitchFamily="18" charset="0"/>
                <a:cs typeface="Times New Roman" panose="02020603050405020304" pitchFamily="18" charset="0"/>
              </a:rPr>
              <a:t>在电子产品设计中（</a:t>
            </a:r>
            <a:r>
              <a:rPr lang="zh-CN" altLang="en-US" sz="2800" b="1" dirty="0" smtClean="0">
                <a:solidFill>
                  <a:schemeClr val="accent6">
                    <a:lumMod val="75000"/>
                  </a:schemeClr>
                </a:solidFill>
                <a:latin typeface="Times New Roman" panose="02020603050405020304" pitchFamily="18" charset="0"/>
                <a:cs typeface="Times New Roman" panose="02020603050405020304" pitchFamily="18" charset="0"/>
              </a:rPr>
              <a:t>甚至</a:t>
            </a:r>
            <a:r>
              <a:rPr lang="zh-CN" altLang="en-US" sz="2800" b="1" dirty="0">
                <a:solidFill>
                  <a:schemeClr val="accent6">
                    <a:lumMod val="75000"/>
                  </a:schemeClr>
                </a:solidFill>
                <a:latin typeface="Times New Roman" panose="02020603050405020304" pitchFamily="18" charset="0"/>
                <a:cs typeface="Times New Roman" panose="02020603050405020304" pitchFamily="18" charset="0"/>
              </a:rPr>
              <a:t>包括最简单的</a:t>
            </a:r>
            <a:r>
              <a:rPr lang="en-US" altLang="zh-CN" sz="2800" b="1" dirty="0">
                <a:solidFill>
                  <a:schemeClr val="accent6">
                    <a:lumMod val="75000"/>
                  </a:schemeClr>
                </a:solidFill>
                <a:latin typeface="Times New Roman" panose="02020603050405020304" pitchFamily="18" charset="0"/>
                <a:cs typeface="Times New Roman" panose="02020603050405020304" pitchFamily="18" charset="0"/>
              </a:rPr>
              <a:t>51 </a:t>
            </a:r>
            <a:r>
              <a:rPr lang="zh-CN" altLang="en-US" sz="2800" b="1" dirty="0">
                <a:solidFill>
                  <a:schemeClr val="accent6">
                    <a:lumMod val="75000"/>
                  </a:schemeClr>
                </a:solidFill>
                <a:latin typeface="Times New Roman" panose="02020603050405020304" pitchFamily="18" charset="0"/>
                <a:cs typeface="Times New Roman" panose="02020603050405020304" pitchFamily="18" charset="0"/>
              </a:rPr>
              <a:t>作为主控芯片的系统</a:t>
            </a:r>
            <a:r>
              <a:rPr lang="zh-CN" altLang="en-US" sz="2800" b="1" dirty="0" smtClean="0">
                <a:solidFill>
                  <a:schemeClr val="accent6">
                    <a:lumMod val="75000"/>
                  </a:schemeClr>
                </a:solidFill>
                <a:latin typeface="Times New Roman" panose="02020603050405020304" pitchFamily="18" charset="0"/>
                <a:cs typeface="Times New Roman" panose="02020603050405020304" pitchFamily="18" charset="0"/>
              </a:rPr>
              <a:t>中</a:t>
            </a:r>
            <a:r>
              <a:rPr lang="zh-CN" altLang="en-US" sz="2800" b="1" dirty="0" smtClean="0">
                <a:solidFill>
                  <a:schemeClr val="tx2"/>
                </a:solidFill>
                <a:latin typeface="Times New Roman" panose="02020603050405020304" pitchFamily="18" charset="0"/>
                <a:cs typeface="Times New Roman" panose="02020603050405020304" pitchFamily="18" charset="0"/>
              </a:rPr>
              <a:t>）轻松</a:t>
            </a:r>
            <a:r>
              <a:rPr lang="zh-CN" altLang="en-US" sz="2800" b="1" dirty="0">
                <a:solidFill>
                  <a:schemeClr val="tx2"/>
                </a:solidFill>
                <a:latin typeface="Times New Roman" panose="02020603050405020304" pitchFamily="18" charset="0"/>
                <a:cs typeface="Times New Roman" panose="02020603050405020304" pitchFamily="18" charset="0"/>
              </a:rPr>
              <a:t>实现语音识别</a:t>
            </a:r>
            <a:r>
              <a:rPr lang="en-US" altLang="zh-CN" sz="2800" b="1" dirty="0">
                <a:solidFill>
                  <a:schemeClr val="tx2"/>
                </a:solidFill>
                <a:latin typeface="Times New Roman" panose="02020603050405020304" pitchFamily="18" charset="0"/>
                <a:cs typeface="Times New Roman" panose="02020603050405020304" pitchFamily="18" charset="0"/>
              </a:rPr>
              <a:t>/</a:t>
            </a:r>
            <a:r>
              <a:rPr lang="zh-CN" altLang="en-US" sz="2800" b="1" dirty="0">
                <a:solidFill>
                  <a:schemeClr val="tx2"/>
                </a:solidFill>
                <a:latin typeface="Times New Roman" panose="02020603050405020304" pitchFamily="18" charset="0"/>
                <a:cs typeface="Times New Roman" panose="02020603050405020304" pitchFamily="18" charset="0"/>
              </a:rPr>
              <a:t>声控</a:t>
            </a:r>
            <a:r>
              <a:rPr lang="en-US" altLang="zh-CN" sz="2800" b="1" dirty="0">
                <a:solidFill>
                  <a:schemeClr val="tx2"/>
                </a:solidFill>
                <a:latin typeface="Times New Roman" panose="02020603050405020304" pitchFamily="18" charset="0"/>
                <a:cs typeface="Times New Roman" panose="02020603050405020304" pitchFamily="18" charset="0"/>
              </a:rPr>
              <a:t>/</a:t>
            </a:r>
            <a:r>
              <a:rPr lang="zh-CN" altLang="en-US" sz="2800" b="1" dirty="0">
                <a:solidFill>
                  <a:schemeClr val="tx2"/>
                </a:solidFill>
                <a:latin typeface="Times New Roman" panose="02020603050405020304" pitchFamily="18" charset="0"/>
                <a:cs typeface="Times New Roman" panose="02020603050405020304" pitchFamily="18" charset="0"/>
              </a:rPr>
              <a:t>人机对话功能</a:t>
            </a:r>
            <a:r>
              <a:rPr lang="zh-CN" altLang="en-US" sz="2800" b="1" dirty="0" smtClean="0">
                <a:solidFill>
                  <a:schemeClr val="tx2"/>
                </a:solidFill>
                <a:latin typeface="Times New Roman" panose="02020603050405020304" pitchFamily="18" charset="0"/>
                <a:cs typeface="Times New Roman" panose="02020603050405020304" pitchFamily="18" charset="0"/>
              </a:rPr>
              <a:t>。</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a:lnSpc>
                <a:spcPts val="3500"/>
              </a:lnSpc>
            </a:pPr>
            <a:endParaRPr lang="zh-CN" altLang="en-US" sz="2800" b="1" dirty="0">
              <a:solidFill>
                <a:schemeClr val="tx2"/>
              </a:solidFill>
              <a:latin typeface="Times New Roman" panose="02020603050405020304" pitchFamily="18" charset="0"/>
              <a:cs typeface="Times New Roman" panose="02020603050405020304" pitchFamily="18" charset="0"/>
            </a:endParaRPr>
          </a:p>
          <a:p>
            <a:pPr>
              <a:lnSpc>
                <a:spcPts val="3500"/>
              </a:lnSpc>
            </a:pPr>
            <a:r>
              <a:rPr lang="zh-CN" altLang="en-US" sz="2800" b="1" dirty="0">
                <a:solidFill>
                  <a:srgbClr val="FF0000"/>
                </a:solidFill>
                <a:latin typeface="Times New Roman" panose="02020603050405020304" pitchFamily="18" charset="0"/>
                <a:cs typeface="Times New Roman" panose="02020603050405020304" pitchFamily="18" charset="0"/>
              </a:rPr>
              <a:t>主要特点</a:t>
            </a:r>
            <a:r>
              <a:rPr lang="zh-CN" altLang="en-US" sz="2800" b="1" dirty="0">
                <a:solidFill>
                  <a:schemeClr val="tx2"/>
                </a:solidFill>
                <a:latin typeface="Times New Roman" panose="02020603050405020304" pitchFamily="18" charset="0"/>
                <a:cs typeface="Times New Roman" panose="02020603050405020304" pitchFamily="18" charset="0"/>
              </a:rPr>
              <a:t>：</a:t>
            </a:r>
          </a:p>
          <a:p>
            <a:pPr marL="457200" indent="-457200">
              <a:lnSpc>
                <a:spcPts val="3500"/>
              </a:lnSpc>
              <a:buFont typeface="Wingdings" panose="05000000000000000000" pitchFamily="2" charset="2"/>
              <a:buChar char="l"/>
            </a:pPr>
            <a:r>
              <a:rPr lang="zh-CN" altLang="en-US" sz="2800" b="1" dirty="0">
                <a:solidFill>
                  <a:schemeClr val="tx2"/>
                </a:solidFill>
                <a:latin typeface="Times New Roman" panose="02020603050405020304" pitchFamily="18" charset="0"/>
                <a:cs typeface="Times New Roman" panose="02020603050405020304" pitchFamily="18" charset="0"/>
              </a:rPr>
              <a:t>非特定人语音识别技术：不需要用户进行录音训练；</a:t>
            </a:r>
          </a:p>
          <a:p>
            <a:pPr marL="457200" indent="-457200">
              <a:lnSpc>
                <a:spcPts val="3500"/>
              </a:lnSpc>
              <a:buFont typeface="Wingdings" panose="05000000000000000000" pitchFamily="2" charset="2"/>
              <a:buChar char="l"/>
            </a:pPr>
            <a:r>
              <a:rPr lang="zh-CN" altLang="en-US" sz="2800" b="1" dirty="0">
                <a:solidFill>
                  <a:schemeClr val="tx2"/>
                </a:solidFill>
                <a:latin typeface="Times New Roman" panose="02020603050405020304" pitchFamily="18" charset="0"/>
                <a:cs typeface="Times New Roman" panose="02020603050405020304" pitchFamily="18" charset="0"/>
              </a:rPr>
              <a:t>可动态编辑识别关键词语列表：只需要把识别的关键词语以字符串的形式</a:t>
            </a:r>
            <a:r>
              <a:rPr lang="zh-CN" altLang="en-US" sz="2800" b="1" dirty="0" smtClean="0">
                <a:solidFill>
                  <a:schemeClr val="tx2"/>
                </a:solidFill>
                <a:latin typeface="Times New Roman" panose="02020603050405020304" pitchFamily="18" charset="0"/>
                <a:cs typeface="Times New Roman" panose="02020603050405020304" pitchFamily="18" charset="0"/>
              </a:rPr>
              <a:t>传 </a:t>
            </a:r>
            <a:r>
              <a:rPr lang="zh-CN" altLang="en-US" sz="2800" b="1" dirty="0">
                <a:solidFill>
                  <a:schemeClr val="tx2"/>
                </a:solidFill>
                <a:latin typeface="Times New Roman" panose="02020603050405020304" pitchFamily="18" charset="0"/>
                <a:cs typeface="Times New Roman" panose="02020603050405020304" pitchFamily="18" charset="0"/>
              </a:rPr>
              <a:t>送进芯片，即可以在下次识别中立即生效。</a:t>
            </a:r>
          </a:p>
          <a:p>
            <a:pPr marL="457200" indent="-457200">
              <a:lnSpc>
                <a:spcPts val="3500"/>
              </a:lnSpc>
              <a:buFont typeface="Wingdings" panose="05000000000000000000" pitchFamily="2" charset="2"/>
              <a:buChar char="l"/>
            </a:pPr>
            <a:r>
              <a:rPr lang="zh-CN" altLang="en-US" sz="2800" b="1" dirty="0">
                <a:solidFill>
                  <a:schemeClr val="tx2"/>
                </a:solidFill>
                <a:latin typeface="Times New Roman" panose="02020603050405020304" pitchFamily="18" charset="0"/>
                <a:cs typeface="Times New Roman" panose="02020603050405020304" pitchFamily="18" charset="0"/>
              </a:rPr>
              <a:t>内置高精度</a:t>
            </a:r>
            <a:r>
              <a:rPr lang="en-US" altLang="zh-CN" sz="2800" b="1" dirty="0">
                <a:solidFill>
                  <a:schemeClr val="tx2"/>
                </a:solidFill>
                <a:latin typeface="Times New Roman" panose="02020603050405020304" pitchFamily="18" charset="0"/>
                <a:cs typeface="Times New Roman" panose="02020603050405020304" pitchFamily="18" charset="0"/>
              </a:rPr>
              <a:t>A/D</a:t>
            </a:r>
            <a:r>
              <a:rPr lang="zh-CN" altLang="en-US" sz="2800" b="1" dirty="0">
                <a:solidFill>
                  <a:schemeClr val="tx2"/>
                </a:solidFill>
                <a:latin typeface="Times New Roman" panose="02020603050405020304" pitchFamily="18" charset="0"/>
                <a:cs typeface="Times New Roman" panose="02020603050405020304" pitchFamily="18" charset="0"/>
              </a:rPr>
              <a:t>和 </a:t>
            </a:r>
            <a:r>
              <a:rPr lang="en-US" altLang="zh-CN" sz="2800" b="1" dirty="0">
                <a:solidFill>
                  <a:schemeClr val="tx2"/>
                </a:solidFill>
                <a:latin typeface="Times New Roman" panose="02020603050405020304" pitchFamily="18" charset="0"/>
                <a:cs typeface="Times New Roman" panose="02020603050405020304" pitchFamily="18" charset="0"/>
              </a:rPr>
              <a:t>D/A</a:t>
            </a:r>
            <a:r>
              <a:rPr lang="zh-CN" altLang="en-US" sz="2800" b="1" dirty="0" smtClean="0">
                <a:solidFill>
                  <a:schemeClr val="tx2"/>
                </a:solidFill>
                <a:latin typeface="Times New Roman" panose="02020603050405020304" pitchFamily="18" charset="0"/>
                <a:cs typeface="Times New Roman" panose="02020603050405020304" pitchFamily="18" charset="0"/>
              </a:rPr>
              <a:t>通道。</a:t>
            </a:r>
            <a:endParaRPr lang="zh-CN" altLang="en-US" sz="2800" b="1" dirty="0">
              <a:solidFill>
                <a:schemeClr val="tx2"/>
              </a:solidFill>
              <a:latin typeface="Times New Roman" panose="02020603050405020304" pitchFamily="18" charset="0"/>
              <a:cs typeface="Times New Roman" panose="02020603050405020304" pitchFamily="18" charset="0"/>
            </a:endParaRPr>
          </a:p>
          <a:p>
            <a:pPr marL="457200" indent="-457200">
              <a:lnSpc>
                <a:spcPts val="3500"/>
              </a:lnSpc>
              <a:buFont typeface="Wingdings" panose="05000000000000000000" pitchFamily="2" charset="2"/>
              <a:buChar char="l"/>
            </a:pPr>
            <a:r>
              <a:rPr lang="zh-CN" altLang="en-US" sz="2800" b="1" dirty="0">
                <a:solidFill>
                  <a:schemeClr val="tx2"/>
                </a:solidFill>
                <a:latin typeface="Times New Roman" panose="02020603050405020304" pitchFamily="18" charset="0"/>
                <a:cs typeface="Times New Roman" panose="02020603050405020304" pitchFamily="18" charset="0"/>
              </a:rPr>
              <a:t>高准确度和实用的语音识别</a:t>
            </a:r>
            <a:r>
              <a:rPr lang="zh-CN" altLang="en-US" sz="2800" b="1" dirty="0" smtClean="0">
                <a:solidFill>
                  <a:schemeClr val="tx2"/>
                </a:solidFill>
                <a:latin typeface="Times New Roman" panose="02020603050405020304" pitchFamily="18" charset="0"/>
                <a:cs typeface="Times New Roman" panose="02020603050405020304" pitchFamily="18" charset="0"/>
              </a:rPr>
              <a:t>效果。</a:t>
            </a:r>
            <a:endParaRPr lang="zh-CN" altLang="en-US" sz="2800" b="1" dirty="0">
              <a:solidFill>
                <a:schemeClr val="tx2"/>
              </a:solidFill>
              <a:latin typeface="Times New Roman" panose="02020603050405020304" pitchFamily="18" charset="0"/>
              <a:cs typeface="Times New Roman" panose="02020603050405020304" pitchFamily="18" charset="0"/>
            </a:endParaRPr>
          </a:p>
          <a:p>
            <a:pPr marL="457200" indent="-457200">
              <a:lnSpc>
                <a:spcPts val="3500"/>
              </a:lnSpc>
              <a:buFont typeface="Wingdings" panose="05000000000000000000" pitchFamily="2" charset="2"/>
              <a:buChar char="l"/>
            </a:pPr>
            <a:r>
              <a:rPr lang="zh-CN" altLang="en-US" sz="2800" b="1" dirty="0" smtClean="0">
                <a:solidFill>
                  <a:schemeClr val="tx2"/>
                </a:solidFill>
                <a:latin typeface="Times New Roman" panose="02020603050405020304" pitchFamily="18" charset="0"/>
                <a:cs typeface="Times New Roman" panose="02020603050405020304" pitchFamily="18" charset="0"/>
              </a:rPr>
              <a:t>同</a:t>
            </a:r>
            <a:r>
              <a:rPr lang="zh-CN" altLang="en-US" sz="2800" b="1" dirty="0">
                <a:solidFill>
                  <a:schemeClr val="tx2"/>
                </a:solidFill>
                <a:latin typeface="Times New Roman" panose="02020603050405020304" pitchFamily="18" charset="0"/>
                <a:cs typeface="Times New Roman" panose="02020603050405020304" pitchFamily="18" charset="0"/>
              </a:rPr>
              <a:t>一时刻自由编辑</a:t>
            </a:r>
            <a:r>
              <a:rPr lang="en-US" altLang="zh-CN" sz="2800" b="1" dirty="0">
                <a:solidFill>
                  <a:schemeClr val="tx2"/>
                </a:solidFill>
                <a:latin typeface="Times New Roman" panose="02020603050405020304" pitchFamily="18" charset="0"/>
                <a:cs typeface="Times New Roman" panose="02020603050405020304" pitchFamily="18" charset="0"/>
              </a:rPr>
              <a:t>50</a:t>
            </a:r>
            <a:r>
              <a:rPr lang="zh-CN" altLang="en-US" sz="2800" b="1" dirty="0">
                <a:solidFill>
                  <a:schemeClr val="tx2"/>
                </a:solidFill>
                <a:latin typeface="Times New Roman" panose="02020603050405020304" pitchFamily="18" charset="0"/>
                <a:cs typeface="Times New Roman" panose="02020603050405020304" pitchFamily="18" charset="0"/>
              </a:rPr>
              <a:t>条关键词语，可随时编辑和更新这</a:t>
            </a:r>
            <a:r>
              <a:rPr lang="en-US" altLang="zh-CN" sz="2800" b="1" dirty="0">
                <a:solidFill>
                  <a:schemeClr val="tx2"/>
                </a:solidFill>
                <a:latin typeface="Times New Roman" panose="02020603050405020304" pitchFamily="18" charset="0"/>
                <a:cs typeface="Times New Roman" panose="02020603050405020304" pitchFamily="18" charset="0"/>
              </a:rPr>
              <a:t>50</a:t>
            </a:r>
            <a:r>
              <a:rPr lang="zh-CN" altLang="en-US" sz="2800" b="1" dirty="0">
                <a:solidFill>
                  <a:schemeClr val="tx2"/>
                </a:solidFill>
                <a:latin typeface="Times New Roman" panose="02020603050405020304" pitchFamily="18" charset="0"/>
                <a:cs typeface="Times New Roman" panose="02020603050405020304" pitchFamily="18" charset="0"/>
              </a:rPr>
              <a:t>条关键词语的内容。</a:t>
            </a:r>
          </a:p>
          <a:p>
            <a:pPr marL="457200" indent="-457200">
              <a:lnSpc>
                <a:spcPts val="3500"/>
              </a:lnSpc>
              <a:buFont typeface="Wingdings" panose="05000000000000000000" pitchFamily="2" charset="2"/>
              <a:buChar char="l"/>
            </a:pPr>
            <a:r>
              <a:rPr lang="zh-CN" altLang="en-US" sz="2800" b="1" dirty="0">
                <a:solidFill>
                  <a:schemeClr val="tx2"/>
                </a:solidFill>
                <a:latin typeface="Times New Roman" panose="02020603050405020304" pitchFamily="18" charset="0"/>
                <a:cs typeface="Times New Roman" panose="02020603050405020304" pitchFamily="18" charset="0"/>
              </a:rPr>
              <a:t>每条关键词语最多</a:t>
            </a:r>
            <a:r>
              <a:rPr lang="en-US" altLang="zh-CN" sz="2800" b="1" dirty="0">
                <a:solidFill>
                  <a:schemeClr val="tx2"/>
                </a:solidFill>
                <a:latin typeface="Times New Roman" panose="02020603050405020304" pitchFamily="18" charset="0"/>
                <a:cs typeface="Times New Roman" panose="02020603050405020304" pitchFamily="18" charset="0"/>
              </a:rPr>
              <a:t>30</a:t>
            </a:r>
            <a:r>
              <a:rPr lang="zh-CN" altLang="en-US" sz="2800" b="1" dirty="0">
                <a:solidFill>
                  <a:schemeClr val="tx2"/>
                </a:solidFill>
                <a:latin typeface="Times New Roman" panose="02020603050405020304" pitchFamily="18" charset="0"/>
                <a:cs typeface="Times New Roman" panose="02020603050405020304" pitchFamily="18" charset="0"/>
              </a:rPr>
              <a:t>字（超过</a:t>
            </a:r>
            <a:r>
              <a:rPr lang="en-US" altLang="zh-CN" sz="2800" b="1" dirty="0">
                <a:solidFill>
                  <a:schemeClr val="tx2"/>
                </a:solidFill>
                <a:latin typeface="Times New Roman" panose="02020603050405020304" pitchFamily="18" charset="0"/>
                <a:cs typeface="Times New Roman" panose="02020603050405020304" pitchFamily="18" charset="0"/>
              </a:rPr>
              <a:t>8</a:t>
            </a:r>
            <a:r>
              <a:rPr lang="zh-CN" altLang="en-US" sz="2800" b="1" dirty="0">
                <a:solidFill>
                  <a:schemeClr val="tx2"/>
                </a:solidFill>
                <a:latin typeface="Times New Roman" panose="02020603050405020304" pitchFamily="18" charset="0"/>
                <a:cs typeface="Times New Roman" panose="02020603050405020304" pitchFamily="18" charset="0"/>
              </a:rPr>
              <a:t>字识别率会</a:t>
            </a:r>
            <a:r>
              <a:rPr lang="zh-CN" altLang="en-US" sz="2800" b="1" dirty="0" smtClean="0">
                <a:solidFill>
                  <a:schemeClr val="tx2"/>
                </a:solidFill>
                <a:latin typeface="Times New Roman" panose="02020603050405020304" pitchFamily="18" charset="0"/>
                <a:cs typeface="Times New Roman" panose="02020603050405020304" pitchFamily="18" charset="0"/>
              </a:rPr>
              <a:t>降低）</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01006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1739" y="1900242"/>
            <a:ext cx="5040560" cy="4957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179512" y="404664"/>
            <a:ext cx="6660798" cy="3806170"/>
          </a:xfrm>
          <a:prstGeom prst="rect">
            <a:avLst/>
          </a:prstGeom>
        </p:spPr>
        <p:txBody>
          <a:bodyPr wrap="none">
            <a:spAutoFit/>
          </a:bodyPr>
          <a:lstStyle/>
          <a:p>
            <a:r>
              <a:rPr lang="zh-CN" altLang="en-US" sz="2800" b="1" dirty="0" smtClean="0">
                <a:solidFill>
                  <a:srgbClr val="FF0000"/>
                </a:solidFill>
                <a:latin typeface="Times New Roman" panose="02020603050405020304" pitchFamily="18" charset="0"/>
                <a:cs typeface="Times New Roman" panose="02020603050405020304" pitchFamily="18" charset="0"/>
              </a:rPr>
              <a:t>基于</a:t>
            </a:r>
            <a:r>
              <a:rPr lang="en-US" altLang="zh-CN" sz="2800" b="1" dirty="0" smtClean="0">
                <a:solidFill>
                  <a:srgbClr val="FF0000"/>
                </a:solidFill>
                <a:latin typeface="Times New Roman" panose="02020603050405020304" pitchFamily="18" charset="0"/>
                <a:cs typeface="Times New Roman" panose="02020603050405020304" pitchFamily="18" charset="0"/>
              </a:rPr>
              <a:t>LD3320</a:t>
            </a:r>
            <a:r>
              <a:rPr lang="zh-CN" altLang="en-US" sz="2800" b="1" dirty="0" smtClean="0">
                <a:solidFill>
                  <a:srgbClr val="FF0000"/>
                </a:solidFill>
                <a:latin typeface="Times New Roman" panose="02020603050405020304" pitchFamily="18" charset="0"/>
                <a:cs typeface="Times New Roman" panose="02020603050405020304" pitchFamily="18" charset="0"/>
              </a:rPr>
              <a:t>的语音识别模块</a:t>
            </a:r>
            <a:endParaRPr lang="en-US" altLang="zh-CN" sz="2800" b="1" dirty="0" smtClean="0">
              <a:solidFill>
                <a:srgbClr val="FF0000"/>
              </a:solidFill>
              <a:latin typeface="Times New Roman" panose="02020603050405020304" pitchFamily="18" charset="0"/>
              <a:cs typeface="Times New Roman" panose="02020603050405020304" pitchFamily="18" charset="0"/>
            </a:endParaRPr>
          </a:p>
          <a:p>
            <a:pPr marL="342900" indent="-342900">
              <a:lnSpc>
                <a:spcPts val="3200"/>
              </a:lnSpc>
              <a:buFont typeface="Wingdings" panose="05000000000000000000" pitchFamily="2" charset="2"/>
              <a:buChar char="l"/>
            </a:pPr>
            <a:r>
              <a:rPr lang="en-US" altLang="zh-CN" sz="2800" b="1" dirty="0" smtClean="0">
                <a:solidFill>
                  <a:schemeClr val="tx2"/>
                </a:solidFill>
                <a:latin typeface="Times New Roman" panose="02020603050405020304" pitchFamily="18" charset="0"/>
                <a:cs typeface="Times New Roman" panose="02020603050405020304" pitchFamily="18" charset="0"/>
              </a:rPr>
              <a:t>51</a:t>
            </a:r>
            <a:r>
              <a:rPr lang="zh-CN" altLang="en-US" sz="2800" b="1" dirty="0" smtClean="0">
                <a:solidFill>
                  <a:schemeClr val="tx2"/>
                </a:solidFill>
                <a:latin typeface="Times New Roman" panose="02020603050405020304" pitchFamily="18" charset="0"/>
                <a:cs typeface="Times New Roman" panose="02020603050405020304" pitchFamily="18" charset="0"/>
              </a:rPr>
              <a:t>系列单片机编程方式，编程非常方便</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marL="342900" indent="-342900">
              <a:lnSpc>
                <a:spcPts val="3200"/>
              </a:lnSpc>
              <a:buFont typeface="Wingdings" panose="05000000000000000000" pitchFamily="2" charset="2"/>
              <a:buChar char="l"/>
            </a:pPr>
            <a:r>
              <a:rPr lang="zh-CN" altLang="en-US" sz="2800" b="1" dirty="0" smtClean="0">
                <a:solidFill>
                  <a:schemeClr val="tx2"/>
                </a:solidFill>
                <a:latin typeface="Times New Roman" panose="02020603050405020304" pitchFamily="18" charset="0"/>
                <a:cs typeface="Times New Roman" panose="02020603050405020304" pitchFamily="18" charset="0"/>
              </a:rPr>
              <a:t>一体化设计，无需驱动。</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marL="342900" indent="-342900">
              <a:lnSpc>
                <a:spcPts val="3200"/>
              </a:lnSpc>
              <a:buFont typeface="Wingdings" panose="05000000000000000000" pitchFamily="2" charset="2"/>
              <a:buChar char="l"/>
            </a:pPr>
            <a:r>
              <a:rPr lang="zh-CN" altLang="en-US" sz="2800" b="1" dirty="0" smtClean="0">
                <a:solidFill>
                  <a:schemeClr val="tx2"/>
                </a:solidFill>
                <a:latin typeface="Times New Roman" panose="02020603050405020304" pitchFamily="18" charset="0"/>
                <a:cs typeface="Times New Roman" panose="02020603050405020304" pitchFamily="18" charset="0"/>
              </a:rPr>
              <a:t>预留单片机</a:t>
            </a:r>
            <a:r>
              <a:rPr lang="en-US" altLang="zh-CN" sz="2800" b="1" dirty="0" smtClean="0">
                <a:solidFill>
                  <a:schemeClr val="tx2"/>
                </a:solidFill>
                <a:latin typeface="Times New Roman" panose="02020603050405020304" pitchFamily="18" charset="0"/>
                <a:cs typeface="Times New Roman" panose="02020603050405020304" pitchFamily="18" charset="0"/>
              </a:rPr>
              <a:t>IO</a:t>
            </a:r>
            <a:r>
              <a:rPr lang="zh-CN" altLang="en-US" sz="2800" b="1" dirty="0" smtClean="0">
                <a:solidFill>
                  <a:schemeClr val="tx2"/>
                </a:solidFill>
                <a:latin typeface="Times New Roman" panose="02020603050405020304" pitchFamily="18" charset="0"/>
                <a:cs typeface="Times New Roman" panose="02020603050405020304" pitchFamily="18" charset="0"/>
              </a:rPr>
              <a:t>口，控制非常方便</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marL="342900" indent="-342900">
              <a:lnSpc>
                <a:spcPts val="3200"/>
              </a:lnSpc>
              <a:buFont typeface="Wingdings" panose="05000000000000000000" pitchFamily="2" charset="2"/>
              <a:buChar char="l"/>
            </a:pPr>
            <a:r>
              <a:rPr lang="zh-CN" altLang="en-US" sz="2800" b="1" dirty="0" smtClean="0">
                <a:solidFill>
                  <a:schemeClr val="tx2"/>
                </a:solidFill>
                <a:latin typeface="Times New Roman" panose="02020603050405020304" pitchFamily="18" charset="0"/>
                <a:cs typeface="Times New Roman" panose="02020603050405020304" pitchFamily="18" charset="0"/>
              </a:rPr>
              <a:t>串口通信功能，方便下载</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marL="342900" indent="-342900">
              <a:lnSpc>
                <a:spcPts val="3200"/>
              </a:lnSpc>
              <a:buFont typeface="Wingdings" panose="05000000000000000000" pitchFamily="2" charset="2"/>
              <a:buChar char="l"/>
            </a:pPr>
            <a:r>
              <a:rPr lang="zh-CN" altLang="en-US" sz="2800" b="1" dirty="0">
                <a:solidFill>
                  <a:schemeClr val="tx2"/>
                </a:solidFill>
                <a:latin typeface="Times New Roman" panose="02020603050405020304" pitchFamily="18" charset="0"/>
                <a:cs typeface="Times New Roman" panose="02020603050405020304" pitchFamily="18" charset="0"/>
              </a:rPr>
              <a:t>配套的开发源代码</a:t>
            </a:r>
            <a:endParaRPr lang="en-US" altLang="zh-CN" sz="2800" b="1" dirty="0">
              <a:solidFill>
                <a:schemeClr val="tx2"/>
              </a:solidFill>
              <a:latin typeface="Times New Roman" panose="02020603050405020304" pitchFamily="18" charset="0"/>
              <a:cs typeface="Times New Roman" panose="02020603050405020304" pitchFamily="18" charset="0"/>
            </a:endParaRPr>
          </a:p>
          <a:p>
            <a:pPr marL="342900" indent="-342900">
              <a:lnSpc>
                <a:spcPts val="3200"/>
              </a:lnSpc>
              <a:buFont typeface="Wingdings" panose="05000000000000000000" pitchFamily="2" charset="2"/>
              <a:buChar char="l"/>
            </a:pPr>
            <a:r>
              <a:rPr lang="zh-CN" altLang="en-US" sz="2800" b="1" dirty="0" smtClean="0">
                <a:solidFill>
                  <a:schemeClr val="tx2"/>
                </a:solidFill>
                <a:latin typeface="Times New Roman" panose="02020603050405020304" pitchFamily="18" charset="0"/>
                <a:cs typeface="Times New Roman" panose="02020603050405020304" pitchFamily="18" charset="0"/>
              </a:rPr>
              <a:t>配套</a:t>
            </a:r>
            <a:r>
              <a:rPr lang="zh-CN" altLang="en-US" sz="2800" b="1" dirty="0">
                <a:solidFill>
                  <a:schemeClr val="tx2"/>
                </a:solidFill>
                <a:latin typeface="Times New Roman" panose="02020603050405020304" pitchFamily="18" charset="0"/>
                <a:cs typeface="Times New Roman" panose="02020603050405020304" pitchFamily="18" charset="0"/>
              </a:rPr>
              <a:t>单片机下载、调试</a:t>
            </a:r>
            <a:r>
              <a:rPr lang="zh-CN" altLang="en-US" sz="2800" b="1">
                <a:solidFill>
                  <a:schemeClr val="tx2"/>
                </a:solidFill>
                <a:latin typeface="Times New Roman" panose="02020603050405020304" pitchFamily="18" charset="0"/>
                <a:cs typeface="Times New Roman" panose="02020603050405020304" pitchFamily="18" charset="0"/>
              </a:rPr>
              <a:t>、</a:t>
            </a:r>
            <a:r>
              <a:rPr lang="zh-CN" altLang="en-US" sz="2800" b="1" smtClean="0">
                <a:solidFill>
                  <a:schemeClr val="tx2"/>
                </a:solidFill>
                <a:latin typeface="Times New Roman" panose="02020603050405020304" pitchFamily="18" charset="0"/>
                <a:cs typeface="Times New Roman" panose="02020603050405020304" pitchFamily="18" charset="0"/>
              </a:rPr>
              <a:t>程序</a:t>
            </a:r>
            <a:endParaRPr lang="en-US" altLang="zh-CN" sz="2800" b="1" smtClean="0">
              <a:solidFill>
                <a:schemeClr val="tx2"/>
              </a:solidFill>
              <a:latin typeface="Times New Roman" panose="02020603050405020304" pitchFamily="18" charset="0"/>
              <a:cs typeface="Times New Roman" panose="02020603050405020304" pitchFamily="18" charset="0"/>
            </a:endParaRPr>
          </a:p>
          <a:p>
            <a:pPr>
              <a:lnSpc>
                <a:spcPts val="3200"/>
              </a:lnSpc>
            </a:pPr>
            <a:r>
              <a:rPr lang="en-US" altLang="zh-CN" sz="2800" b="1">
                <a:solidFill>
                  <a:schemeClr val="tx2"/>
                </a:solidFill>
                <a:latin typeface="Times New Roman" panose="02020603050405020304" pitchFamily="18" charset="0"/>
                <a:cs typeface="Times New Roman" panose="02020603050405020304" pitchFamily="18" charset="0"/>
              </a:rPr>
              <a:t> </a:t>
            </a:r>
            <a:r>
              <a:rPr lang="en-US" altLang="zh-CN" sz="2800" b="1" smtClean="0">
                <a:solidFill>
                  <a:schemeClr val="tx2"/>
                </a:solidFill>
                <a:latin typeface="Times New Roman" panose="02020603050405020304" pitchFamily="18" charset="0"/>
                <a:cs typeface="Times New Roman" panose="02020603050405020304" pitchFamily="18" charset="0"/>
              </a:rPr>
              <a:t>   </a:t>
            </a:r>
            <a:r>
              <a:rPr lang="zh-CN" altLang="en-US" sz="2800" b="1" smtClean="0">
                <a:solidFill>
                  <a:schemeClr val="tx2"/>
                </a:solidFill>
                <a:latin typeface="Times New Roman" panose="02020603050405020304" pitchFamily="18" charset="0"/>
                <a:cs typeface="Times New Roman" panose="02020603050405020304" pitchFamily="18" charset="0"/>
              </a:rPr>
              <a:t>设计</a:t>
            </a:r>
            <a:r>
              <a:rPr lang="zh-CN" altLang="en-US" sz="2800" b="1" dirty="0">
                <a:solidFill>
                  <a:schemeClr val="tx2"/>
                </a:solidFill>
                <a:latin typeface="Times New Roman" panose="02020603050405020304" pitchFamily="18" charset="0"/>
                <a:cs typeface="Times New Roman" panose="02020603050405020304" pitchFamily="18" charset="0"/>
              </a:rPr>
              <a:t>的软件，软件</a:t>
            </a:r>
            <a:r>
              <a:rPr lang="zh-CN" altLang="en-US" sz="2800" b="1">
                <a:solidFill>
                  <a:schemeClr val="tx2"/>
                </a:solidFill>
                <a:latin typeface="Times New Roman" panose="02020603050405020304" pitchFamily="18" charset="0"/>
                <a:cs typeface="Times New Roman" panose="02020603050405020304" pitchFamily="18" charset="0"/>
              </a:rPr>
              <a:t>具备</a:t>
            </a:r>
            <a:r>
              <a:rPr lang="zh-CN" altLang="en-US" sz="2800" b="1" smtClean="0">
                <a:solidFill>
                  <a:schemeClr val="tx2"/>
                </a:solidFill>
                <a:latin typeface="Times New Roman" panose="02020603050405020304" pitchFamily="18" charset="0"/>
                <a:cs typeface="Times New Roman" panose="02020603050405020304" pitchFamily="18" charset="0"/>
              </a:rPr>
              <a:t>单片机</a:t>
            </a:r>
            <a:endParaRPr lang="en-US" altLang="zh-CN" sz="2800" b="1" smtClean="0">
              <a:solidFill>
                <a:schemeClr val="tx2"/>
              </a:solidFill>
              <a:latin typeface="Times New Roman" panose="02020603050405020304" pitchFamily="18" charset="0"/>
              <a:cs typeface="Times New Roman" panose="02020603050405020304" pitchFamily="18" charset="0"/>
            </a:endParaRPr>
          </a:p>
          <a:p>
            <a:pPr>
              <a:lnSpc>
                <a:spcPts val="3200"/>
              </a:lnSpc>
            </a:pPr>
            <a:r>
              <a:rPr lang="en-US" altLang="zh-CN" sz="2800" b="1">
                <a:solidFill>
                  <a:schemeClr val="tx2"/>
                </a:solidFill>
                <a:latin typeface="Times New Roman" panose="02020603050405020304" pitchFamily="18" charset="0"/>
                <a:cs typeface="Times New Roman" panose="02020603050405020304" pitchFamily="18" charset="0"/>
              </a:rPr>
              <a:t> </a:t>
            </a:r>
            <a:r>
              <a:rPr lang="en-US" altLang="zh-CN" sz="2800" b="1" smtClean="0">
                <a:solidFill>
                  <a:schemeClr val="tx2"/>
                </a:solidFill>
                <a:latin typeface="Times New Roman" panose="02020603050405020304" pitchFamily="18" charset="0"/>
                <a:cs typeface="Times New Roman" panose="02020603050405020304" pitchFamily="18" charset="0"/>
              </a:rPr>
              <a:t>   </a:t>
            </a:r>
            <a:r>
              <a:rPr lang="zh-CN" altLang="en-US" sz="2800" b="1" smtClean="0">
                <a:solidFill>
                  <a:schemeClr val="tx2"/>
                </a:solidFill>
                <a:latin typeface="Times New Roman" panose="02020603050405020304" pitchFamily="18" charset="0"/>
                <a:cs typeface="Times New Roman" panose="02020603050405020304" pitchFamily="18" charset="0"/>
              </a:rPr>
              <a:t>应用例程</a:t>
            </a:r>
            <a:r>
              <a:rPr lang="zh-CN" altLang="en-US" sz="2800" b="1">
                <a:solidFill>
                  <a:schemeClr val="tx2"/>
                </a:solidFill>
                <a:latin typeface="Times New Roman" panose="02020603050405020304" pitchFamily="18" charset="0"/>
                <a:cs typeface="Times New Roman" panose="02020603050405020304" pitchFamily="18" charset="0"/>
              </a:rPr>
              <a:t>。</a:t>
            </a:r>
            <a:endParaRPr lang="zh-CN" altLang="en-US" sz="28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706629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51520" y="332656"/>
            <a:ext cx="8712968" cy="6232475"/>
          </a:xfrm>
          <a:prstGeom prst="rect">
            <a:avLst/>
          </a:prstGeom>
        </p:spPr>
        <p:txBody>
          <a:bodyPr wrap="square">
            <a:spAutoFit/>
          </a:bodyPr>
          <a:lstStyle/>
          <a:p>
            <a:r>
              <a:rPr lang="en-US" altLang="zh-CN" sz="3200" b="1" dirty="0" smtClean="0">
                <a:solidFill>
                  <a:srgbClr val="FF0000"/>
                </a:solidFill>
                <a:latin typeface="Times New Roman" panose="02020603050405020304" pitchFamily="18" charset="0"/>
                <a:cs typeface="Times New Roman" panose="02020603050405020304" pitchFamily="18" charset="0"/>
              </a:rPr>
              <a:t>5. </a:t>
            </a:r>
            <a:r>
              <a:rPr lang="zh-CN" altLang="en-US" sz="3200" b="1" dirty="0" smtClean="0">
                <a:solidFill>
                  <a:srgbClr val="FF0000"/>
                </a:solidFill>
                <a:latin typeface="Times New Roman" panose="02020603050405020304" pitchFamily="18" charset="0"/>
                <a:cs typeface="Times New Roman" panose="02020603050405020304" pitchFamily="18" charset="0"/>
              </a:rPr>
              <a:t>定位</a:t>
            </a:r>
            <a:endParaRPr lang="en-US" altLang="zh-CN" sz="3200" b="1" dirty="0" smtClean="0">
              <a:solidFill>
                <a:srgbClr val="FF0000"/>
              </a:solidFill>
              <a:latin typeface="Times New Roman" panose="02020603050405020304" pitchFamily="18" charset="0"/>
              <a:cs typeface="Times New Roman" panose="02020603050405020304" pitchFamily="18" charset="0"/>
            </a:endParaRPr>
          </a:p>
          <a:p>
            <a:r>
              <a:rPr lang="en-US" altLang="zh-CN" sz="3200" b="1" dirty="0">
                <a:solidFill>
                  <a:srgbClr val="FF0000"/>
                </a:solidFill>
                <a:latin typeface="Times New Roman" panose="02020603050405020304" pitchFamily="18" charset="0"/>
                <a:cs typeface="Times New Roman" panose="02020603050405020304" pitchFamily="18" charset="0"/>
              </a:rPr>
              <a:t> </a:t>
            </a:r>
            <a:r>
              <a:rPr lang="en-US" altLang="zh-CN" sz="3200" b="1" dirty="0" smtClean="0">
                <a:solidFill>
                  <a:srgbClr val="FF0000"/>
                </a:solidFill>
                <a:latin typeface="Times New Roman" panose="02020603050405020304" pitchFamily="18" charset="0"/>
                <a:cs typeface="Times New Roman" panose="02020603050405020304" pitchFamily="18" charset="0"/>
              </a:rPr>
              <a:t>       </a:t>
            </a:r>
            <a:r>
              <a:rPr lang="en-US" altLang="zh-CN" sz="3200" b="1" dirty="0" smtClean="0">
                <a:solidFill>
                  <a:schemeClr val="tx2"/>
                </a:solidFill>
                <a:latin typeface="Times New Roman" panose="02020603050405020304" pitchFamily="18" charset="0"/>
                <a:cs typeface="Times New Roman" panose="02020603050405020304" pitchFamily="18" charset="0"/>
              </a:rPr>
              <a:t>GPS</a:t>
            </a:r>
            <a:r>
              <a:rPr lang="zh-CN" altLang="en-US" sz="3200" b="1" dirty="0" smtClean="0">
                <a:solidFill>
                  <a:schemeClr val="tx2"/>
                </a:solidFill>
                <a:latin typeface="Times New Roman" panose="02020603050405020304" pitchFamily="18" charset="0"/>
                <a:cs typeface="Times New Roman" panose="02020603050405020304" pitchFamily="18" charset="0"/>
              </a:rPr>
              <a:t>即全球定位系统</a:t>
            </a:r>
            <a:r>
              <a:rPr lang="zh-CN" altLang="en-US" sz="3200" b="1" dirty="0">
                <a:solidFill>
                  <a:schemeClr val="tx2"/>
                </a:solidFill>
                <a:latin typeface="Times New Roman" panose="02020603050405020304" pitchFamily="18" charset="0"/>
                <a:cs typeface="Times New Roman" panose="02020603050405020304" pitchFamily="18" charset="0"/>
              </a:rPr>
              <a:t>，是美国研制的卫星导航定位系统</a:t>
            </a:r>
            <a:r>
              <a:rPr lang="zh-CN" altLang="en-US" sz="3200" b="1" dirty="0" smtClean="0">
                <a:solidFill>
                  <a:schemeClr val="tx2"/>
                </a:solidFill>
                <a:latin typeface="Times New Roman" panose="02020603050405020304" pitchFamily="18" charset="0"/>
                <a:cs typeface="Times New Roman" panose="02020603050405020304" pitchFamily="18" charset="0"/>
              </a:rPr>
              <a:t>，用户</a:t>
            </a:r>
            <a:r>
              <a:rPr lang="zh-CN" altLang="en-US" sz="3200" b="1" dirty="0">
                <a:solidFill>
                  <a:schemeClr val="tx2"/>
                </a:solidFill>
                <a:latin typeface="Times New Roman" panose="02020603050405020304" pitchFamily="18" charset="0"/>
                <a:cs typeface="Times New Roman" panose="02020603050405020304" pitchFamily="18" charset="0"/>
              </a:rPr>
              <a:t>可以在全球范围内实现全天候、连续、实时的三维导航</a:t>
            </a:r>
            <a:r>
              <a:rPr lang="zh-CN" altLang="en-US" sz="3200" b="1" dirty="0" smtClean="0">
                <a:solidFill>
                  <a:schemeClr val="tx2"/>
                </a:solidFill>
                <a:latin typeface="Times New Roman" panose="02020603050405020304" pitchFamily="18" charset="0"/>
                <a:cs typeface="Times New Roman" panose="02020603050405020304" pitchFamily="18" charset="0"/>
              </a:rPr>
              <a:t>定位</a:t>
            </a:r>
            <a:r>
              <a:rPr lang="zh-CN" altLang="en-US" sz="3200" b="1" dirty="0">
                <a:solidFill>
                  <a:schemeClr val="tx2"/>
                </a:solidFill>
                <a:latin typeface="Times New Roman" panose="02020603050405020304" pitchFamily="18" charset="0"/>
                <a:cs typeface="Times New Roman" panose="02020603050405020304" pitchFamily="18" charset="0"/>
              </a:rPr>
              <a:t>、测速、时间传递，</a:t>
            </a:r>
            <a:r>
              <a:rPr lang="zh-CN" altLang="en-US" sz="3200" b="1" dirty="0" smtClean="0">
                <a:solidFill>
                  <a:schemeClr val="tx2"/>
                </a:solidFill>
                <a:latin typeface="Times New Roman" panose="02020603050405020304" pitchFamily="18" charset="0"/>
                <a:cs typeface="Times New Roman" panose="02020603050405020304" pitchFamily="18" charset="0"/>
              </a:rPr>
              <a:t>以及结合无线通信技术</a:t>
            </a:r>
            <a:r>
              <a:rPr lang="en-US" altLang="zh-CN" sz="2400" b="1" dirty="0" smtClean="0">
                <a:solidFill>
                  <a:schemeClr val="tx2"/>
                </a:solidFill>
                <a:latin typeface="Times New Roman" panose="02020603050405020304" pitchFamily="18" charset="0"/>
                <a:cs typeface="Times New Roman" panose="02020603050405020304" pitchFamily="18" charset="0"/>
              </a:rPr>
              <a:t>(GSM/GPRS/CDMA)</a:t>
            </a:r>
            <a:r>
              <a:rPr lang="zh-CN" altLang="en-US" sz="3200" b="1" dirty="0">
                <a:solidFill>
                  <a:schemeClr val="tx2"/>
                </a:solidFill>
                <a:latin typeface="Times New Roman" panose="02020603050405020304" pitchFamily="18" charset="0"/>
                <a:cs typeface="Times New Roman" panose="02020603050405020304" pitchFamily="18" charset="0"/>
              </a:rPr>
              <a:t>进行跟踪定位监控</a:t>
            </a:r>
            <a:r>
              <a:rPr lang="zh-CN" altLang="en-US" sz="3200" b="1" dirty="0" smtClean="0">
                <a:solidFill>
                  <a:schemeClr val="tx2"/>
                </a:solidFill>
                <a:latin typeface="Times New Roman" panose="02020603050405020304" pitchFamily="18" charset="0"/>
                <a:cs typeface="Times New Roman" panose="02020603050405020304" pitchFamily="18" charset="0"/>
              </a:rPr>
              <a:t>。</a:t>
            </a:r>
            <a:endParaRPr lang="en-US" altLang="zh-CN" sz="3200" b="1" dirty="0" smtClean="0">
              <a:solidFill>
                <a:schemeClr val="tx2"/>
              </a:solidFill>
              <a:latin typeface="Times New Roman" panose="02020603050405020304" pitchFamily="18" charset="0"/>
              <a:cs typeface="Times New Roman" panose="02020603050405020304" pitchFamily="18" charset="0"/>
            </a:endParaRPr>
          </a:p>
          <a:p>
            <a:pPr>
              <a:spcBef>
                <a:spcPts val="1800"/>
              </a:spcBef>
            </a:pPr>
            <a:r>
              <a:rPr lang="en-US" altLang="zh-CN" sz="3200" b="1" dirty="0" smtClean="0">
                <a:solidFill>
                  <a:schemeClr val="tx2"/>
                </a:solidFill>
                <a:latin typeface="Times New Roman" panose="02020603050405020304" pitchFamily="18" charset="0"/>
                <a:cs typeface="Times New Roman" panose="02020603050405020304" pitchFamily="18" charset="0"/>
              </a:rPr>
              <a:t>GPS</a:t>
            </a:r>
            <a:r>
              <a:rPr lang="zh-CN" altLang="en-US" sz="3200" b="1" dirty="0" smtClean="0">
                <a:solidFill>
                  <a:schemeClr val="tx2"/>
                </a:solidFill>
                <a:latin typeface="Times New Roman" panose="02020603050405020304" pitchFamily="18" charset="0"/>
                <a:cs typeface="Times New Roman" panose="02020603050405020304" pitchFamily="18" charset="0"/>
              </a:rPr>
              <a:t>主要特点：</a:t>
            </a:r>
            <a:endParaRPr lang="en-US" altLang="zh-CN" sz="3200" b="1" dirty="0" smtClean="0">
              <a:solidFill>
                <a:schemeClr val="tx2"/>
              </a:solidFill>
              <a:latin typeface="Times New Roman" panose="02020603050405020304" pitchFamily="18" charset="0"/>
              <a:cs typeface="Times New Roman" panose="02020603050405020304" pitchFamily="18" charset="0"/>
            </a:endParaRPr>
          </a:p>
          <a:p>
            <a:pPr marL="457200" indent="-185738">
              <a:buFont typeface="Wingdings" panose="05000000000000000000" pitchFamily="2" charset="2"/>
              <a:buChar char="l"/>
            </a:pPr>
            <a:r>
              <a:rPr lang="zh-CN" altLang="en-US" sz="3200" b="1" dirty="0" smtClean="0">
                <a:solidFill>
                  <a:schemeClr val="tx2"/>
                </a:solidFill>
                <a:latin typeface="Times New Roman" panose="02020603050405020304" pitchFamily="18" charset="0"/>
                <a:cs typeface="Times New Roman" panose="02020603050405020304" pitchFamily="18" charset="0"/>
              </a:rPr>
              <a:t>全天候</a:t>
            </a:r>
            <a:endParaRPr lang="en-US" altLang="zh-CN" sz="3200" b="1" dirty="0" smtClean="0">
              <a:solidFill>
                <a:schemeClr val="tx2"/>
              </a:solidFill>
              <a:latin typeface="Times New Roman" panose="02020603050405020304" pitchFamily="18" charset="0"/>
              <a:cs typeface="Times New Roman" panose="02020603050405020304" pitchFamily="18" charset="0"/>
            </a:endParaRPr>
          </a:p>
          <a:p>
            <a:pPr marL="457200" indent="-185738">
              <a:buFont typeface="Wingdings" panose="05000000000000000000" pitchFamily="2" charset="2"/>
              <a:buChar char="l"/>
            </a:pPr>
            <a:r>
              <a:rPr lang="zh-CN" altLang="en-US" sz="3200" b="1" dirty="0" smtClean="0">
                <a:solidFill>
                  <a:schemeClr val="tx2"/>
                </a:solidFill>
                <a:latin typeface="Times New Roman" panose="02020603050405020304" pitchFamily="18" charset="0"/>
                <a:cs typeface="Times New Roman" panose="02020603050405020304" pitchFamily="18" charset="0"/>
              </a:rPr>
              <a:t>全球覆盖</a:t>
            </a:r>
            <a:endParaRPr lang="en-US" altLang="zh-CN" sz="3200" b="1" dirty="0" smtClean="0">
              <a:solidFill>
                <a:schemeClr val="tx2"/>
              </a:solidFill>
              <a:latin typeface="Times New Roman" panose="02020603050405020304" pitchFamily="18" charset="0"/>
              <a:cs typeface="Times New Roman" panose="02020603050405020304" pitchFamily="18" charset="0"/>
            </a:endParaRPr>
          </a:p>
          <a:p>
            <a:pPr marL="457200" indent="-185738">
              <a:buFont typeface="Wingdings" panose="05000000000000000000" pitchFamily="2" charset="2"/>
              <a:buChar char="l"/>
            </a:pPr>
            <a:r>
              <a:rPr lang="zh-CN" altLang="en-US" sz="3200" b="1" dirty="0" smtClean="0">
                <a:solidFill>
                  <a:schemeClr val="tx2"/>
                </a:solidFill>
                <a:latin typeface="Times New Roman" panose="02020603050405020304" pitchFamily="18" charset="0"/>
                <a:cs typeface="Times New Roman" panose="02020603050405020304" pitchFamily="18" charset="0"/>
              </a:rPr>
              <a:t>三维定位、定速、定时、高精度</a:t>
            </a:r>
            <a:endParaRPr lang="en-US" altLang="zh-CN" sz="3200" b="1" dirty="0" smtClean="0">
              <a:solidFill>
                <a:schemeClr val="tx2"/>
              </a:solidFill>
              <a:latin typeface="Times New Roman" panose="02020603050405020304" pitchFamily="18" charset="0"/>
              <a:cs typeface="Times New Roman" panose="02020603050405020304" pitchFamily="18" charset="0"/>
            </a:endParaRPr>
          </a:p>
          <a:p>
            <a:pPr marL="457200" indent="-185738">
              <a:buFont typeface="Wingdings" panose="05000000000000000000" pitchFamily="2" charset="2"/>
              <a:buChar char="l"/>
            </a:pPr>
            <a:r>
              <a:rPr lang="zh-CN" altLang="en-US" sz="3200" b="1" dirty="0" smtClean="0">
                <a:solidFill>
                  <a:schemeClr val="tx2"/>
                </a:solidFill>
                <a:latin typeface="Times New Roman" panose="02020603050405020304" pitchFamily="18" charset="0"/>
                <a:cs typeface="Times New Roman" panose="02020603050405020304" pitchFamily="18" charset="0"/>
              </a:rPr>
              <a:t>快速</a:t>
            </a:r>
            <a:r>
              <a:rPr lang="zh-CN" altLang="en-US" sz="3200" b="1" dirty="0">
                <a:solidFill>
                  <a:schemeClr val="tx2"/>
                </a:solidFill>
                <a:latin typeface="Times New Roman" panose="02020603050405020304" pitchFamily="18" charset="0"/>
                <a:cs typeface="Times New Roman" panose="02020603050405020304" pitchFamily="18" charset="0"/>
              </a:rPr>
              <a:t>省时</a:t>
            </a:r>
            <a:r>
              <a:rPr lang="zh-CN" altLang="en-US" sz="3200" b="1" dirty="0" smtClean="0">
                <a:solidFill>
                  <a:schemeClr val="tx2"/>
                </a:solidFill>
                <a:latin typeface="Times New Roman" panose="02020603050405020304" pitchFamily="18" charset="0"/>
                <a:cs typeface="Times New Roman" panose="02020603050405020304" pitchFamily="18" charset="0"/>
              </a:rPr>
              <a:t>高效率</a:t>
            </a:r>
            <a:endParaRPr lang="en-US" altLang="zh-CN" sz="3200" b="1" dirty="0" smtClean="0">
              <a:solidFill>
                <a:schemeClr val="tx2"/>
              </a:solidFill>
              <a:latin typeface="Times New Roman" panose="02020603050405020304" pitchFamily="18" charset="0"/>
              <a:cs typeface="Times New Roman" panose="02020603050405020304" pitchFamily="18" charset="0"/>
            </a:endParaRPr>
          </a:p>
          <a:p>
            <a:pPr marL="457200" indent="-185738">
              <a:buFont typeface="Wingdings" panose="05000000000000000000" pitchFamily="2" charset="2"/>
              <a:buChar char="l"/>
            </a:pPr>
            <a:r>
              <a:rPr lang="zh-CN" altLang="en-US" sz="3200" b="1" dirty="0">
                <a:solidFill>
                  <a:schemeClr val="tx2"/>
                </a:solidFill>
                <a:latin typeface="Times New Roman" panose="02020603050405020304" pitchFamily="18" charset="0"/>
                <a:cs typeface="Times New Roman" panose="02020603050405020304" pitchFamily="18" charset="0"/>
              </a:rPr>
              <a:t>应用广泛多功能</a:t>
            </a:r>
          </a:p>
        </p:txBody>
      </p:sp>
    </p:spTree>
    <p:extLst>
      <p:ext uri="{BB962C8B-B14F-4D97-AF65-F5344CB8AC3E}">
        <p14:creationId xmlns:p14="http://schemas.microsoft.com/office/powerpoint/2010/main" val="32564158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467543" y="378400"/>
            <a:ext cx="4102755" cy="3539430"/>
          </a:xfrm>
          <a:prstGeom prst="rect">
            <a:avLst/>
          </a:prstGeom>
        </p:spPr>
        <p:txBody>
          <a:bodyPr wrap="square">
            <a:spAutoFit/>
          </a:bodyPr>
          <a:lstStyle/>
          <a:p>
            <a:r>
              <a:rPr lang="en-US" altLang="zh-CN" sz="2800" b="1" dirty="0" smtClean="0">
                <a:solidFill>
                  <a:srgbClr val="FF0000"/>
                </a:solidFill>
                <a:latin typeface="Times New Roman" panose="02020603050405020304" pitchFamily="18" charset="0"/>
                <a:cs typeface="Times New Roman" panose="02020603050405020304" pitchFamily="18" charset="0"/>
              </a:rPr>
              <a:t>GPS</a:t>
            </a:r>
            <a:r>
              <a:rPr lang="zh-CN" altLang="en-US" sz="2800" b="1" dirty="0" smtClean="0">
                <a:solidFill>
                  <a:srgbClr val="FF0000"/>
                </a:solidFill>
                <a:latin typeface="Times New Roman" panose="02020603050405020304" pitchFamily="18" charset="0"/>
                <a:cs typeface="Times New Roman" panose="02020603050405020304" pitchFamily="18" charset="0"/>
              </a:rPr>
              <a:t>定位模块</a:t>
            </a:r>
            <a:endParaRPr lang="en-US" altLang="zh-CN" sz="2800" b="1" dirty="0" smtClean="0">
              <a:solidFill>
                <a:srgbClr val="FF0000"/>
              </a:solidFill>
              <a:latin typeface="Times New Roman" panose="02020603050405020304" pitchFamily="18" charset="0"/>
              <a:cs typeface="Times New Roman" panose="02020603050405020304" pitchFamily="18" charset="0"/>
            </a:endParaRPr>
          </a:p>
          <a:p>
            <a:r>
              <a:rPr lang="zh-CN" altLang="en-US" sz="2800" b="1" dirty="0" smtClean="0">
                <a:solidFill>
                  <a:schemeClr val="tx2"/>
                </a:solidFill>
                <a:latin typeface="Times New Roman" panose="02020603050405020304" pitchFamily="18" charset="0"/>
                <a:cs typeface="Times New Roman" panose="02020603050405020304" pitchFamily="18" charset="0"/>
              </a:rPr>
              <a:t>特点：</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l"/>
            </a:pPr>
            <a:r>
              <a:rPr lang="zh-CN" altLang="en-US" sz="2800" b="1" smtClean="0">
                <a:solidFill>
                  <a:schemeClr val="tx2"/>
                </a:solidFill>
                <a:latin typeface="Times New Roman" panose="02020603050405020304" pitchFamily="18" charset="0"/>
                <a:cs typeface="Times New Roman" panose="02020603050405020304" pitchFamily="18" charset="0"/>
              </a:rPr>
              <a:t> 带有</a:t>
            </a:r>
            <a:r>
              <a:rPr lang="en-US" altLang="zh-CN" sz="2800" b="1" dirty="0" smtClean="0">
                <a:solidFill>
                  <a:schemeClr val="tx2"/>
                </a:solidFill>
                <a:latin typeface="Times New Roman" panose="02020603050405020304" pitchFamily="18" charset="0"/>
                <a:cs typeface="Times New Roman" panose="02020603050405020304" pitchFamily="18" charset="0"/>
              </a:rPr>
              <a:t>USB</a:t>
            </a:r>
            <a:r>
              <a:rPr lang="zh-CN" altLang="en-US" sz="2800" b="1" dirty="0" smtClean="0">
                <a:solidFill>
                  <a:schemeClr val="tx2"/>
                </a:solidFill>
                <a:latin typeface="Times New Roman" panose="02020603050405020304" pitchFamily="18" charset="0"/>
                <a:cs typeface="Times New Roman" panose="02020603050405020304" pitchFamily="18" charset="0"/>
              </a:rPr>
              <a:t>接口</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l"/>
            </a:pPr>
            <a:r>
              <a:rPr lang="zh-CN" altLang="en-US" sz="2800" b="1" smtClean="0">
                <a:solidFill>
                  <a:schemeClr val="tx2"/>
                </a:solidFill>
                <a:latin typeface="Times New Roman" panose="02020603050405020304" pitchFamily="18" charset="0"/>
                <a:cs typeface="Times New Roman" panose="02020603050405020304" pitchFamily="18" charset="0"/>
              </a:rPr>
              <a:t> 带有</a:t>
            </a:r>
            <a:r>
              <a:rPr lang="zh-CN" altLang="en-US" sz="2800" b="1" dirty="0" smtClean="0">
                <a:solidFill>
                  <a:schemeClr val="tx2"/>
                </a:solidFill>
                <a:latin typeface="Times New Roman" panose="02020603050405020304" pitchFamily="18" charset="0"/>
                <a:cs typeface="Times New Roman" panose="02020603050405020304" pitchFamily="18" charset="0"/>
              </a:rPr>
              <a:t>串口</a:t>
            </a:r>
            <a:r>
              <a:rPr lang="en-US" altLang="zh-CN" sz="2800" b="1" dirty="0" smtClean="0">
                <a:solidFill>
                  <a:schemeClr val="tx2"/>
                </a:solidFill>
                <a:latin typeface="Times New Roman" panose="02020603050405020304" pitchFamily="18" charset="0"/>
                <a:cs typeface="Times New Roman" panose="02020603050405020304" pitchFamily="18" charset="0"/>
              </a:rPr>
              <a:t>TTL</a:t>
            </a:r>
            <a:r>
              <a:rPr lang="zh-CN" altLang="en-US" sz="2800" b="1" dirty="0" smtClean="0">
                <a:solidFill>
                  <a:schemeClr val="tx2"/>
                </a:solidFill>
                <a:latin typeface="Times New Roman" panose="02020603050405020304" pitchFamily="18" charset="0"/>
                <a:cs typeface="Times New Roman" panose="02020603050405020304" pitchFamily="18" charset="0"/>
              </a:rPr>
              <a:t>接口</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l"/>
            </a:pPr>
            <a:r>
              <a:rPr lang="zh-CN" altLang="en-US" sz="2800" b="1" smtClean="0">
                <a:solidFill>
                  <a:schemeClr val="tx2"/>
                </a:solidFill>
                <a:latin typeface="Times New Roman" panose="02020603050405020304" pitchFamily="18" charset="0"/>
                <a:cs typeface="Times New Roman" panose="02020603050405020304" pitchFamily="18" charset="0"/>
              </a:rPr>
              <a:t> 模块</a:t>
            </a:r>
            <a:r>
              <a:rPr lang="zh-CN" altLang="en-US" sz="2800" b="1" dirty="0" smtClean="0">
                <a:solidFill>
                  <a:schemeClr val="tx2"/>
                </a:solidFill>
                <a:latin typeface="Times New Roman" panose="02020603050405020304" pitchFamily="18" charset="0"/>
                <a:cs typeface="Times New Roman" panose="02020603050405020304" pitchFamily="18" charset="0"/>
              </a:rPr>
              <a:t>板载陶瓷</a:t>
            </a:r>
            <a:r>
              <a:rPr lang="zh-CN" altLang="en-US" sz="2800" b="1" smtClean="0">
                <a:solidFill>
                  <a:schemeClr val="tx2"/>
                </a:solidFill>
                <a:latin typeface="Times New Roman" panose="02020603050405020304" pitchFamily="18" charset="0"/>
                <a:cs typeface="Times New Roman" panose="02020603050405020304" pitchFamily="18" charset="0"/>
              </a:rPr>
              <a:t>天线，</a:t>
            </a:r>
            <a:endParaRPr lang="en-US" altLang="zh-CN" sz="2800" b="1" smtClean="0">
              <a:solidFill>
                <a:schemeClr val="tx2"/>
              </a:solidFill>
              <a:latin typeface="Times New Roman" panose="02020603050405020304" pitchFamily="18" charset="0"/>
              <a:cs typeface="Times New Roman" panose="02020603050405020304" pitchFamily="18" charset="0"/>
            </a:endParaRPr>
          </a:p>
          <a:p>
            <a:r>
              <a:rPr lang="en-US" altLang="zh-CN" sz="2800" b="1">
                <a:solidFill>
                  <a:schemeClr val="tx2"/>
                </a:solidFill>
                <a:latin typeface="Times New Roman" panose="02020603050405020304" pitchFamily="18" charset="0"/>
                <a:cs typeface="Times New Roman" panose="02020603050405020304" pitchFamily="18" charset="0"/>
              </a:rPr>
              <a:t> </a:t>
            </a:r>
            <a:r>
              <a:rPr lang="en-US" altLang="zh-CN" sz="2800" b="1" smtClean="0">
                <a:solidFill>
                  <a:schemeClr val="tx2"/>
                </a:solidFill>
                <a:latin typeface="Times New Roman" panose="02020603050405020304" pitchFamily="18" charset="0"/>
                <a:cs typeface="Times New Roman" panose="02020603050405020304" pitchFamily="18" charset="0"/>
              </a:rPr>
              <a:t>   </a:t>
            </a:r>
            <a:r>
              <a:rPr lang="zh-CN" altLang="en-US" sz="2800" b="1" smtClean="0">
                <a:solidFill>
                  <a:schemeClr val="tx2"/>
                </a:solidFill>
                <a:latin typeface="Times New Roman" panose="02020603050405020304" pitchFamily="18" charset="0"/>
                <a:cs typeface="Times New Roman" panose="02020603050405020304" pitchFamily="18" charset="0"/>
              </a:rPr>
              <a:t>无需外置天线。</a:t>
            </a:r>
            <a:endParaRPr lang="en-US" altLang="zh-CN" sz="2800" b="1" dirty="0" smtClean="0">
              <a:solidFill>
                <a:schemeClr val="tx2"/>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l"/>
            </a:pPr>
            <a:r>
              <a:rPr lang="zh-CN" altLang="en-US" sz="2800" b="1" smtClean="0">
                <a:solidFill>
                  <a:schemeClr val="tx2"/>
                </a:solidFill>
                <a:latin typeface="Times New Roman" panose="02020603050405020304" pitchFamily="18" charset="0"/>
                <a:cs typeface="Times New Roman" panose="02020603050405020304" pitchFamily="18" charset="0"/>
              </a:rPr>
              <a:t> 预留</a:t>
            </a:r>
            <a:r>
              <a:rPr lang="en-US" altLang="zh-CN" sz="2800" b="1" dirty="0" smtClean="0">
                <a:solidFill>
                  <a:schemeClr val="tx2"/>
                </a:solidFill>
                <a:latin typeface="Times New Roman" panose="02020603050405020304" pitchFamily="18" charset="0"/>
                <a:cs typeface="Times New Roman" panose="02020603050405020304" pitchFamily="18" charset="0"/>
              </a:rPr>
              <a:t>SMA</a:t>
            </a:r>
            <a:r>
              <a:rPr lang="zh-CN" altLang="en-US" sz="2800" b="1" dirty="0" smtClean="0">
                <a:solidFill>
                  <a:schemeClr val="tx2"/>
                </a:solidFill>
                <a:latin typeface="Times New Roman" panose="02020603050405020304" pitchFamily="18" charset="0"/>
                <a:cs typeface="Times New Roman" panose="02020603050405020304" pitchFamily="18" charset="0"/>
              </a:rPr>
              <a:t>天线</a:t>
            </a:r>
            <a:r>
              <a:rPr lang="zh-CN" altLang="en-US" sz="2800" b="1" smtClean="0">
                <a:solidFill>
                  <a:schemeClr val="tx2"/>
                </a:solidFill>
                <a:latin typeface="Times New Roman" panose="02020603050405020304" pitchFamily="18" charset="0"/>
                <a:cs typeface="Times New Roman" panose="02020603050405020304" pitchFamily="18" charset="0"/>
              </a:rPr>
              <a:t>接口，</a:t>
            </a:r>
            <a:endParaRPr lang="en-US" altLang="zh-CN" sz="2800" b="1" smtClean="0">
              <a:solidFill>
                <a:schemeClr val="tx2"/>
              </a:solidFill>
              <a:latin typeface="Times New Roman" panose="02020603050405020304" pitchFamily="18" charset="0"/>
              <a:cs typeface="Times New Roman" panose="02020603050405020304" pitchFamily="18" charset="0"/>
            </a:endParaRPr>
          </a:p>
          <a:p>
            <a:r>
              <a:rPr lang="en-US" altLang="zh-CN" sz="2800" b="1">
                <a:solidFill>
                  <a:schemeClr val="tx2"/>
                </a:solidFill>
                <a:latin typeface="Times New Roman" panose="02020603050405020304" pitchFamily="18" charset="0"/>
                <a:cs typeface="Times New Roman" panose="02020603050405020304" pitchFamily="18" charset="0"/>
              </a:rPr>
              <a:t> </a:t>
            </a:r>
            <a:r>
              <a:rPr lang="en-US" altLang="zh-CN" sz="2800" b="1" smtClean="0">
                <a:solidFill>
                  <a:schemeClr val="tx2"/>
                </a:solidFill>
                <a:latin typeface="Times New Roman" panose="02020603050405020304" pitchFamily="18" charset="0"/>
                <a:cs typeface="Times New Roman" panose="02020603050405020304" pitchFamily="18" charset="0"/>
              </a:rPr>
              <a:t>   </a:t>
            </a:r>
            <a:r>
              <a:rPr lang="zh-CN" altLang="en-US" sz="2800" b="1" smtClean="0">
                <a:solidFill>
                  <a:schemeClr val="tx2"/>
                </a:solidFill>
                <a:latin typeface="Times New Roman" panose="02020603050405020304" pitchFamily="18" charset="0"/>
                <a:cs typeface="Times New Roman" panose="02020603050405020304" pitchFamily="18" charset="0"/>
              </a:rPr>
              <a:t>用</a:t>
            </a:r>
            <a:r>
              <a:rPr lang="zh-CN" altLang="en-US" sz="2800" b="1" dirty="0" smtClean="0">
                <a:solidFill>
                  <a:schemeClr val="tx2"/>
                </a:solidFill>
                <a:latin typeface="Times New Roman" panose="02020603050405020304" pitchFamily="18" charset="0"/>
                <a:cs typeface="Times New Roman" panose="02020603050405020304" pitchFamily="18" charset="0"/>
              </a:rPr>
              <a:t>外置天线搜星更强</a:t>
            </a:r>
            <a:endParaRPr lang="zh-CN" altLang="en-US" sz="2800" b="1" dirty="0">
              <a:solidFill>
                <a:schemeClr val="tx2"/>
              </a:solidFill>
              <a:latin typeface="Times New Roman" panose="02020603050405020304" pitchFamily="18" charset="0"/>
              <a:cs typeface="Times New Roman" panose="02020603050405020304" pitchFamily="18" charset="0"/>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643527"/>
            <a:ext cx="3602948" cy="2840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511" y="3917830"/>
            <a:ext cx="7227576" cy="2930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42315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51520" y="260648"/>
            <a:ext cx="8640960" cy="5319405"/>
          </a:xfrm>
          <a:prstGeom prst="rect">
            <a:avLst/>
          </a:prstGeom>
        </p:spPr>
        <p:txBody>
          <a:bodyPr wrap="square">
            <a:spAutoFit/>
          </a:bodyPr>
          <a:lstStyle/>
          <a:p>
            <a:pPr lvl="0"/>
            <a:r>
              <a:rPr lang="en-US" altLang="zh-CN" sz="2800" b="1" smtClean="0">
                <a:solidFill>
                  <a:srgbClr val="FF0000"/>
                </a:solidFill>
                <a:latin typeface="Times New Roman" panose="02020603050405020304" pitchFamily="18" charset="0"/>
                <a:cs typeface="Times New Roman" panose="02020603050405020304" pitchFamily="18" charset="0"/>
              </a:rPr>
              <a:t>6. </a:t>
            </a:r>
            <a:r>
              <a:rPr lang="zh-CN" altLang="en-US" sz="2800" b="1">
                <a:solidFill>
                  <a:srgbClr val="FF0000"/>
                </a:solidFill>
                <a:latin typeface="Times New Roman" panose="02020603050405020304" pitchFamily="18" charset="0"/>
                <a:cs typeface="Times New Roman" panose="02020603050405020304" pitchFamily="18" charset="0"/>
              </a:rPr>
              <a:t>图像传感器</a:t>
            </a:r>
            <a:endParaRPr lang="en-US" altLang="zh-CN" sz="2800" b="1">
              <a:solidFill>
                <a:srgbClr val="FF0000"/>
              </a:solidFill>
              <a:latin typeface="Times New Roman" panose="02020603050405020304" pitchFamily="18" charset="0"/>
              <a:cs typeface="Times New Roman" panose="02020603050405020304" pitchFamily="18" charset="0"/>
            </a:endParaRPr>
          </a:p>
          <a:p>
            <a:pPr lvl="0">
              <a:lnSpc>
                <a:spcPts val="3400"/>
              </a:lnSpc>
            </a:pPr>
            <a:r>
              <a:rPr lang="zh-CN" altLang="en-US" sz="2800" b="1">
                <a:solidFill>
                  <a:schemeClr val="tx2"/>
                </a:solidFill>
                <a:latin typeface="Times New Roman" panose="02020603050405020304" pitchFamily="18" charset="0"/>
                <a:cs typeface="Times New Roman" panose="02020603050405020304" pitchFamily="18" charset="0"/>
              </a:rPr>
              <a:t>        </a:t>
            </a:r>
            <a:r>
              <a:rPr lang="zh-CN" altLang="en-US" sz="2800" b="1" smtClean="0">
                <a:solidFill>
                  <a:schemeClr val="tx2"/>
                </a:solidFill>
                <a:latin typeface="Times New Roman" panose="02020603050405020304" pitchFamily="18" charset="0"/>
                <a:cs typeface="Times New Roman" panose="02020603050405020304" pitchFamily="18" charset="0"/>
              </a:rPr>
              <a:t>是</a:t>
            </a:r>
            <a:r>
              <a:rPr lang="zh-CN" altLang="en-US" sz="2800" b="1">
                <a:solidFill>
                  <a:schemeClr val="tx2"/>
                </a:solidFill>
                <a:latin typeface="Times New Roman" panose="02020603050405020304" pitchFamily="18" charset="0"/>
                <a:cs typeface="Times New Roman" panose="02020603050405020304" pitchFamily="18" charset="0"/>
              </a:rPr>
              <a:t>一种将光学图像转换成电子信号的设备，组成数字摄像头的重要组成部分。</a:t>
            </a:r>
            <a:endParaRPr lang="en-US" altLang="zh-CN" sz="2800" b="1">
              <a:solidFill>
                <a:schemeClr val="tx2"/>
              </a:solidFill>
              <a:latin typeface="Times New Roman" panose="02020603050405020304" pitchFamily="18" charset="0"/>
              <a:cs typeface="Times New Roman" panose="02020603050405020304" pitchFamily="18" charset="0"/>
            </a:endParaRPr>
          </a:p>
          <a:p>
            <a:pPr lvl="0">
              <a:lnSpc>
                <a:spcPts val="3400"/>
              </a:lnSpc>
            </a:pPr>
            <a:r>
              <a:rPr lang="zh-CN" altLang="en-US" sz="2800" b="1" smtClean="0">
                <a:solidFill>
                  <a:schemeClr val="tx2"/>
                </a:solidFill>
                <a:latin typeface="Times New Roman" panose="02020603050405020304" pitchFamily="18" charset="0"/>
                <a:cs typeface="Times New Roman" panose="02020603050405020304" pitchFamily="18" charset="0"/>
              </a:rPr>
              <a:t>        可</a:t>
            </a:r>
            <a:r>
              <a:rPr lang="zh-CN" altLang="en-US" sz="2800" b="1">
                <a:solidFill>
                  <a:schemeClr val="tx2"/>
                </a:solidFill>
                <a:latin typeface="Times New Roman" panose="02020603050405020304" pitchFamily="18" charset="0"/>
                <a:cs typeface="Times New Roman" panose="02020603050405020304" pitchFamily="18" charset="0"/>
              </a:rPr>
              <a:t>分为</a:t>
            </a:r>
            <a:r>
              <a:rPr lang="en-US" altLang="zh-CN" sz="2800" b="1" smtClean="0">
                <a:solidFill>
                  <a:schemeClr val="accent6">
                    <a:lumMod val="75000"/>
                  </a:schemeClr>
                </a:solidFill>
                <a:latin typeface="Times New Roman" panose="02020603050405020304" pitchFamily="18" charset="0"/>
                <a:cs typeface="Times New Roman" panose="02020603050405020304" pitchFamily="18" charset="0"/>
              </a:rPr>
              <a:t>CCD</a:t>
            </a:r>
            <a:r>
              <a:rPr lang="en-US" altLang="zh-CN" sz="2800" b="1" smtClean="0">
                <a:solidFill>
                  <a:schemeClr val="tx2"/>
                </a:solidFill>
                <a:latin typeface="Times New Roman" panose="02020603050405020304" pitchFamily="18" charset="0"/>
                <a:cs typeface="Times New Roman" panose="02020603050405020304" pitchFamily="18" charset="0"/>
              </a:rPr>
              <a:t>(</a:t>
            </a:r>
            <a:r>
              <a:rPr lang="zh-CN" altLang="en-US" sz="2800" b="1" smtClean="0">
                <a:solidFill>
                  <a:schemeClr val="tx2"/>
                </a:solidFill>
                <a:latin typeface="Times New Roman" panose="02020603050405020304" pitchFamily="18" charset="0"/>
                <a:cs typeface="Times New Roman" panose="02020603050405020304" pitchFamily="18" charset="0"/>
              </a:rPr>
              <a:t>电荷</a:t>
            </a:r>
            <a:r>
              <a:rPr lang="zh-CN" altLang="en-US" sz="2800" b="1">
                <a:solidFill>
                  <a:schemeClr val="tx2"/>
                </a:solidFill>
                <a:latin typeface="Times New Roman" panose="02020603050405020304" pitchFamily="18" charset="0"/>
                <a:cs typeface="Times New Roman" panose="02020603050405020304" pitchFamily="18" charset="0"/>
              </a:rPr>
              <a:t>耦合</a:t>
            </a:r>
            <a:r>
              <a:rPr lang="zh-CN" altLang="en-US" sz="2800" b="1" smtClean="0">
                <a:solidFill>
                  <a:schemeClr val="tx2"/>
                </a:solidFill>
                <a:latin typeface="Times New Roman" panose="02020603050405020304" pitchFamily="18" charset="0"/>
                <a:cs typeface="Times New Roman" panose="02020603050405020304" pitchFamily="18" charset="0"/>
              </a:rPr>
              <a:t>元件</a:t>
            </a:r>
            <a:r>
              <a:rPr lang="en-US" altLang="zh-CN" sz="2800" b="1" smtClean="0">
                <a:solidFill>
                  <a:schemeClr val="tx2"/>
                </a:solidFill>
                <a:latin typeface="Times New Roman" panose="02020603050405020304" pitchFamily="18" charset="0"/>
                <a:cs typeface="Times New Roman" panose="02020603050405020304" pitchFamily="18" charset="0"/>
              </a:rPr>
              <a:t>)</a:t>
            </a:r>
            <a:r>
              <a:rPr lang="zh-CN" altLang="en-US" sz="2800" b="1" smtClean="0">
                <a:solidFill>
                  <a:schemeClr val="tx2"/>
                </a:solidFill>
                <a:latin typeface="Times New Roman" panose="02020603050405020304" pitchFamily="18" charset="0"/>
                <a:cs typeface="Times New Roman" panose="02020603050405020304" pitchFamily="18" charset="0"/>
              </a:rPr>
              <a:t>和</a:t>
            </a:r>
            <a:r>
              <a:rPr lang="en-US" altLang="zh-CN" sz="2800" b="1" smtClean="0">
                <a:solidFill>
                  <a:schemeClr val="accent6">
                    <a:lumMod val="75000"/>
                  </a:schemeClr>
                </a:solidFill>
                <a:latin typeface="Times New Roman" panose="02020603050405020304" pitchFamily="18" charset="0"/>
                <a:cs typeface="Times New Roman" panose="02020603050405020304" pitchFamily="18" charset="0"/>
              </a:rPr>
              <a:t>CMOS</a:t>
            </a:r>
            <a:r>
              <a:rPr lang="en-US" altLang="zh-CN" sz="2800" b="1" smtClean="0">
                <a:solidFill>
                  <a:schemeClr val="tx2"/>
                </a:solidFill>
                <a:latin typeface="Times New Roman" panose="02020603050405020304" pitchFamily="18" charset="0"/>
                <a:cs typeface="Times New Roman" panose="02020603050405020304" pitchFamily="18" charset="0"/>
              </a:rPr>
              <a:t>(</a:t>
            </a:r>
            <a:r>
              <a:rPr lang="zh-CN" altLang="en-US" sz="2800" b="1" smtClean="0">
                <a:solidFill>
                  <a:schemeClr val="tx2"/>
                </a:solidFill>
                <a:latin typeface="Times New Roman" panose="02020603050405020304" pitchFamily="18" charset="0"/>
                <a:cs typeface="Times New Roman" panose="02020603050405020304" pitchFamily="18" charset="0"/>
              </a:rPr>
              <a:t>金属</a:t>
            </a:r>
            <a:r>
              <a:rPr lang="zh-CN" altLang="en-US" sz="2800" b="1">
                <a:solidFill>
                  <a:schemeClr val="tx2"/>
                </a:solidFill>
                <a:latin typeface="Times New Roman" panose="02020603050405020304" pitchFamily="18" charset="0"/>
                <a:cs typeface="Times New Roman" panose="02020603050405020304" pitchFamily="18" charset="0"/>
              </a:rPr>
              <a:t>氧化物半导体</a:t>
            </a:r>
            <a:r>
              <a:rPr lang="zh-CN" altLang="en-US" sz="2800" b="1" smtClean="0">
                <a:solidFill>
                  <a:schemeClr val="tx2"/>
                </a:solidFill>
                <a:latin typeface="Times New Roman" panose="02020603050405020304" pitchFamily="18" charset="0"/>
                <a:cs typeface="Times New Roman" panose="02020603050405020304" pitchFamily="18" charset="0"/>
              </a:rPr>
              <a:t>元件</a:t>
            </a:r>
            <a:r>
              <a:rPr lang="en-US" altLang="zh-CN" sz="2800" b="1" smtClean="0">
                <a:solidFill>
                  <a:schemeClr val="tx2"/>
                </a:solidFill>
                <a:latin typeface="Times New Roman" panose="02020603050405020304" pitchFamily="18" charset="0"/>
                <a:cs typeface="Times New Roman" panose="02020603050405020304" pitchFamily="18" charset="0"/>
              </a:rPr>
              <a:t>)</a:t>
            </a:r>
            <a:r>
              <a:rPr lang="zh-CN" altLang="en-US" sz="2800" b="1" smtClean="0">
                <a:solidFill>
                  <a:schemeClr val="tx2"/>
                </a:solidFill>
                <a:latin typeface="Times New Roman" panose="02020603050405020304" pitchFamily="18" charset="0"/>
                <a:cs typeface="Times New Roman" panose="02020603050405020304" pitchFamily="18" charset="0"/>
              </a:rPr>
              <a:t>两</a:t>
            </a:r>
            <a:r>
              <a:rPr lang="zh-CN" altLang="en-US" sz="2800" b="1">
                <a:solidFill>
                  <a:schemeClr val="tx2"/>
                </a:solidFill>
                <a:latin typeface="Times New Roman" panose="02020603050405020304" pitchFamily="18" charset="0"/>
                <a:cs typeface="Times New Roman" panose="02020603050405020304" pitchFamily="18" charset="0"/>
              </a:rPr>
              <a:t>大类。</a:t>
            </a:r>
            <a:endParaRPr lang="en-US" altLang="zh-CN" sz="2800" b="1">
              <a:solidFill>
                <a:schemeClr val="tx2"/>
              </a:solidFill>
              <a:latin typeface="Times New Roman" panose="02020603050405020304" pitchFamily="18" charset="0"/>
              <a:cs typeface="Times New Roman" panose="02020603050405020304" pitchFamily="18" charset="0"/>
            </a:endParaRPr>
          </a:p>
          <a:p>
            <a:pPr marL="285750" lvl="0" indent="-285750">
              <a:lnSpc>
                <a:spcPts val="3400"/>
              </a:lnSpc>
              <a:buFont typeface="Wingdings" panose="05000000000000000000" pitchFamily="2" charset="2"/>
              <a:buChar char="l"/>
            </a:pPr>
            <a:r>
              <a:rPr lang="en-US" altLang="zh-CN" sz="2800" b="1">
                <a:solidFill>
                  <a:schemeClr val="tx2"/>
                </a:solidFill>
                <a:latin typeface="Times New Roman" panose="02020603050405020304" pitchFamily="18" charset="0"/>
                <a:cs typeface="Times New Roman" panose="02020603050405020304" pitchFamily="18" charset="0"/>
              </a:rPr>
              <a:t>CCD</a:t>
            </a:r>
            <a:r>
              <a:rPr lang="zh-CN" altLang="en-US" sz="2800" b="1">
                <a:solidFill>
                  <a:schemeClr val="tx2"/>
                </a:solidFill>
                <a:latin typeface="Times New Roman" panose="02020603050405020304" pitchFamily="18" charset="0"/>
                <a:cs typeface="Times New Roman" panose="02020603050405020304" pitchFamily="18" charset="0"/>
              </a:rPr>
              <a:t>：高清晰度、高灵敏度、</a:t>
            </a:r>
            <a:r>
              <a:rPr lang="zh-CN" altLang="en-US" sz="2800" b="1" smtClean="0">
                <a:solidFill>
                  <a:schemeClr val="tx2"/>
                </a:solidFill>
                <a:latin typeface="Times New Roman" panose="02020603050405020304" pitchFamily="18" charset="0"/>
                <a:cs typeface="Times New Roman" panose="02020603050405020304" pitchFamily="18" charset="0"/>
              </a:rPr>
              <a:t>动态</a:t>
            </a:r>
            <a:endParaRPr lang="en-US" altLang="zh-CN" sz="2800" b="1" smtClean="0">
              <a:solidFill>
                <a:schemeClr val="tx2"/>
              </a:solidFill>
              <a:latin typeface="Times New Roman" panose="02020603050405020304" pitchFamily="18" charset="0"/>
              <a:cs typeface="Times New Roman" panose="02020603050405020304" pitchFamily="18" charset="0"/>
            </a:endParaRPr>
          </a:p>
          <a:p>
            <a:pPr lvl="0">
              <a:lnSpc>
                <a:spcPts val="3400"/>
              </a:lnSpc>
            </a:pPr>
            <a:r>
              <a:rPr lang="en-US" altLang="zh-CN" sz="2800" b="1">
                <a:solidFill>
                  <a:schemeClr val="tx2"/>
                </a:solidFill>
                <a:latin typeface="Times New Roman" panose="02020603050405020304" pitchFamily="18" charset="0"/>
                <a:cs typeface="Times New Roman" panose="02020603050405020304" pitchFamily="18" charset="0"/>
              </a:rPr>
              <a:t> </a:t>
            </a:r>
            <a:r>
              <a:rPr lang="en-US" altLang="zh-CN" sz="2800" b="1" smtClean="0">
                <a:solidFill>
                  <a:schemeClr val="tx2"/>
                </a:solidFill>
                <a:latin typeface="Times New Roman" panose="02020603050405020304" pitchFamily="18" charset="0"/>
                <a:cs typeface="Times New Roman" panose="02020603050405020304" pitchFamily="18" charset="0"/>
              </a:rPr>
              <a:t>  </a:t>
            </a:r>
            <a:r>
              <a:rPr lang="zh-CN" altLang="en-US" sz="2800" b="1" smtClean="0">
                <a:solidFill>
                  <a:schemeClr val="tx2"/>
                </a:solidFill>
                <a:latin typeface="Times New Roman" panose="02020603050405020304" pitchFamily="18" charset="0"/>
                <a:cs typeface="Times New Roman" panose="02020603050405020304" pitchFamily="18" charset="0"/>
              </a:rPr>
              <a:t>范围</a:t>
            </a:r>
            <a:r>
              <a:rPr lang="zh-CN" altLang="en-US" sz="2800" b="1">
                <a:solidFill>
                  <a:schemeClr val="tx2"/>
                </a:solidFill>
                <a:latin typeface="Times New Roman" panose="02020603050405020304" pitchFamily="18" charset="0"/>
                <a:cs typeface="Times New Roman" panose="02020603050405020304" pitchFamily="18" charset="0"/>
              </a:rPr>
              <a:t>广、线性特性好、大面积感光</a:t>
            </a:r>
            <a:r>
              <a:rPr lang="zh-CN" altLang="en-US" sz="2800" b="1" smtClean="0">
                <a:solidFill>
                  <a:schemeClr val="tx2"/>
                </a:solidFill>
                <a:latin typeface="Times New Roman" panose="02020603050405020304" pitchFamily="18" charset="0"/>
                <a:cs typeface="Times New Roman" panose="02020603050405020304" pitchFamily="18" charset="0"/>
              </a:rPr>
              <a:t>、</a:t>
            </a:r>
            <a:endParaRPr lang="en-US" altLang="zh-CN" sz="2800" b="1" smtClean="0">
              <a:solidFill>
                <a:schemeClr val="tx2"/>
              </a:solidFill>
              <a:latin typeface="Times New Roman" panose="02020603050405020304" pitchFamily="18" charset="0"/>
              <a:cs typeface="Times New Roman" panose="02020603050405020304" pitchFamily="18" charset="0"/>
            </a:endParaRPr>
          </a:p>
          <a:p>
            <a:pPr lvl="0">
              <a:lnSpc>
                <a:spcPts val="3400"/>
              </a:lnSpc>
            </a:pPr>
            <a:r>
              <a:rPr lang="en-US" altLang="zh-CN" sz="2800" b="1">
                <a:solidFill>
                  <a:schemeClr val="tx2"/>
                </a:solidFill>
                <a:latin typeface="Times New Roman" panose="02020603050405020304" pitchFamily="18" charset="0"/>
                <a:cs typeface="Times New Roman" panose="02020603050405020304" pitchFamily="18" charset="0"/>
              </a:rPr>
              <a:t> </a:t>
            </a:r>
            <a:r>
              <a:rPr lang="en-US" altLang="zh-CN" sz="2800" b="1" smtClean="0">
                <a:solidFill>
                  <a:schemeClr val="tx2"/>
                </a:solidFill>
                <a:latin typeface="Times New Roman" panose="02020603050405020304" pitchFamily="18" charset="0"/>
                <a:cs typeface="Times New Roman" panose="02020603050405020304" pitchFamily="18" charset="0"/>
              </a:rPr>
              <a:t>  </a:t>
            </a:r>
            <a:r>
              <a:rPr lang="zh-CN" altLang="en-US" sz="2800" b="1" smtClean="0">
                <a:solidFill>
                  <a:schemeClr val="tx2"/>
                </a:solidFill>
                <a:latin typeface="Times New Roman" panose="02020603050405020304" pitchFamily="18" charset="0"/>
                <a:cs typeface="Times New Roman" panose="02020603050405020304" pitchFamily="18" charset="0"/>
              </a:rPr>
              <a:t>失真</a:t>
            </a:r>
            <a:r>
              <a:rPr lang="zh-CN" altLang="en-US" sz="2800" b="1">
                <a:solidFill>
                  <a:schemeClr val="tx2"/>
                </a:solidFill>
                <a:latin typeface="Times New Roman" panose="02020603050405020304" pitchFamily="18" charset="0"/>
                <a:cs typeface="Times New Roman" panose="02020603050405020304" pitchFamily="18" charset="0"/>
              </a:rPr>
              <a:t>小，体积小、重量轻、图像</a:t>
            </a:r>
            <a:r>
              <a:rPr lang="zh-CN" altLang="en-US" sz="2800" b="1" smtClean="0">
                <a:solidFill>
                  <a:schemeClr val="tx2"/>
                </a:solidFill>
                <a:latin typeface="Times New Roman" panose="02020603050405020304" pitchFamily="18" charset="0"/>
                <a:cs typeface="Times New Roman" panose="02020603050405020304" pitchFamily="18" charset="0"/>
              </a:rPr>
              <a:t>质</a:t>
            </a:r>
            <a:endParaRPr lang="en-US" altLang="zh-CN" sz="2800" b="1" smtClean="0">
              <a:solidFill>
                <a:schemeClr val="tx2"/>
              </a:solidFill>
              <a:latin typeface="Times New Roman" panose="02020603050405020304" pitchFamily="18" charset="0"/>
              <a:cs typeface="Times New Roman" panose="02020603050405020304" pitchFamily="18" charset="0"/>
            </a:endParaRPr>
          </a:p>
          <a:p>
            <a:pPr lvl="0">
              <a:lnSpc>
                <a:spcPts val="3400"/>
              </a:lnSpc>
            </a:pPr>
            <a:r>
              <a:rPr lang="en-US" altLang="zh-CN" sz="2800" b="1">
                <a:solidFill>
                  <a:schemeClr val="tx2"/>
                </a:solidFill>
                <a:latin typeface="Times New Roman" panose="02020603050405020304" pitchFamily="18" charset="0"/>
                <a:cs typeface="Times New Roman" panose="02020603050405020304" pitchFamily="18" charset="0"/>
              </a:rPr>
              <a:t> </a:t>
            </a:r>
            <a:r>
              <a:rPr lang="en-US" altLang="zh-CN" sz="2800" b="1" smtClean="0">
                <a:solidFill>
                  <a:schemeClr val="tx2"/>
                </a:solidFill>
                <a:latin typeface="Times New Roman" panose="02020603050405020304" pitchFamily="18" charset="0"/>
                <a:cs typeface="Times New Roman" panose="02020603050405020304" pitchFamily="18" charset="0"/>
              </a:rPr>
              <a:t>  </a:t>
            </a:r>
            <a:r>
              <a:rPr lang="zh-CN" altLang="en-US" sz="2800" b="1" smtClean="0">
                <a:solidFill>
                  <a:schemeClr val="tx2"/>
                </a:solidFill>
                <a:latin typeface="Times New Roman" panose="02020603050405020304" pitchFamily="18" charset="0"/>
                <a:cs typeface="Times New Roman" panose="02020603050405020304" pitchFamily="18" charset="0"/>
              </a:rPr>
              <a:t>量</a:t>
            </a:r>
            <a:r>
              <a:rPr lang="zh-CN" altLang="en-US" sz="2800" b="1">
                <a:solidFill>
                  <a:schemeClr val="tx2"/>
                </a:solidFill>
                <a:latin typeface="Times New Roman" panose="02020603050405020304" pitchFamily="18" charset="0"/>
                <a:cs typeface="Times New Roman" panose="02020603050405020304" pitchFamily="18" charset="0"/>
              </a:rPr>
              <a:t>高。响应速度慢，标清摄像机</a:t>
            </a:r>
            <a:r>
              <a:rPr lang="zh-CN" altLang="en-US" sz="2800" b="1" smtClean="0">
                <a:solidFill>
                  <a:schemeClr val="tx2"/>
                </a:solidFill>
                <a:latin typeface="Times New Roman" panose="02020603050405020304" pitchFamily="18" charset="0"/>
                <a:cs typeface="Times New Roman" panose="02020603050405020304" pitchFamily="18" charset="0"/>
              </a:rPr>
              <a:t>使</a:t>
            </a:r>
            <a:endParaRPr lang="en-US" altLang="zh-CN" sz="2800" b="1" smtClean="0">
              <a:solidFill>
                <a:schemeClr val="tx2"/>
              </a:solidFill>
              <a:latin typeface="Times New Roman" panose="02020603050405020304" pitchFamily="18" charset="0"/>
              <a:cs typeface="Times New Roman" panose="02020603050405020304" pitchFamily="18" charset="0"/>
            </a:endParaRPr>
          </a:p>
          <a:p>
            <a:pPr lvl="0">
              <a:lnSpc>
                <a:spcPts val="3400"/>
              </a:lnSpc>
            </a:pPr>
            <a:r>
              <a:rPr lang="en-US" altLang="zh-CN" sz="2800" b="1">
                <a:solidFill>
                  <a:schemeClr val="tx2"/>
                </a:solidFill>
                <a:latin typeface="Times New Roman" panose="02020603050405020304" pitchFamily="18" charset="0"/>
                <a:cs typeface="Times New Roman" panose="02020603050405020304" pitchFamily="18" charset="0"/>
              </a:rPr>
              <a:t> </a:t>
            </a:r>
            <a:r>
              <a:rPr lang="en-US" altLang="zh-CN" sz="2800" b="1" smtClean="0">
                <a:solidFill>
                  <a:schemeClr val="tx2"/>
                </a:solidFill>
                <a:latin typeface="Times New Roman" panose="02020603050405020304" pitchFamily="18" charset="0"/>
                <a:cs typeface="Times New Roman" panose="02020603050405020304" pitchFamily="18" charset="0"/>
              </a:rPr>
              <a:t>  </a:t>
            </a:r>
            <a:r>
              <a:rPr lang="zh-CN" altLang="en-US" sz="2800" b="1" smtClean="0">
                <a:solidFill>
                  <a:schemeClr val="tx2"/>
                </a:solidFill>
                <a:latin typeface="Times New Roman" panose="02020603050405020304" pitchFamily="18" charset="0"/>
                <a:cs typeface="Times New Roman" panose="02020603050405020304" pitchFamily="18" charset="0"/>
              </a:rPr>
              <a:t>用</a:t>
            </a:r>
            <a:r>
              <a:rPr lang="zh-CN" altLang="en-US" sz="2800" b="1">
                <a:solidFill>
                  <a:schemeClr val="tx2"/>
                </a:solidFill>
                <a:latin typeface="Times New Roman" panose="02020603050405020304" pitchFamily="18" charset="0"/>
                <a:cs typeface="Times New Roman" panose="02020603050405020304" pitchFamily="18" charset="0"/>
              </a:rPr>
              <a:t>最为广泛。</a:t>
            </a:r>
            <a:endParaRPr lang="en-US" altLang="zh-CN" sz="2800" b="1">
              <a:solidFill>
                <a:schemeClr val="tx2"/>
              </a:solidFill>
              <a:latin typeface="Times New Roman" panose="02020603050405020304" pitchFamily="18" charset="0"/>
              <a:cs typeface="Times New Roman" panose="02020603050405020304" pitchFamily="18" charset="0"/>
            </a:endParaRPr>
          </a:p>
          <a:p>
            <a:pPr marL="285750" lvl="0" indent="-285750">
              <a:lnSpc>
                <a:spcPts val="3400"/>
              </a:lnSpc>
              <a:buFont typeface="Wingdings" panose="05000000000000000000" pitchFamily="2" charset="2"/>
              <a:buChar char="l"/>
            </a:pPr>
            <a:r>
              <a:rPr lang="en-US" altLang="zh-CN" sz="2800" b="1">
                <a:solidFill>
                  <a:schemeClr val="tx2"/>
                </a:solidFill>
                <a:latin typeface="Times New Roman" panose="02020603050405020304" pitchFamily="18" charset="0"/>
                <a:cs typeface="Times New Roman" panose="02020603050405020304" pitchFamily="18" charset="0"/>
              </a:rPr>
              <a:t>CMOS</a:t>
            </a:r>
            <a:r>
              <a:rPr lang="zh-CN" altLang="en-US" sz="2800" b="1">
                <a:solidFill>
                  <a:schemeClr val="tx2"/>
                </a:solidFill>
                <a:latin typeface="Times New Roman" panose="02020603050405020304" pitchFamily="18" charset="0"/>
                <a:cs typeface="Times New Roman" panose="02020603050405020304" pitchFamily="18" charset="0"/>
              </a:rPr>
              <a:t>：集成度高、功耗低、速度快、低成本。图像质量较</a:t>
            </a:r>
            <a:r>
              <a:rPr lang="en-US" altLang="zh-CN" sz="2800" b="1">
                <a:solidFill>
                  <a:schemeClr val="tx2"/>
                </a:solidFill>
                <a:latin typeface="Times New Roman" panose="02020603050405020304" pitchFamily="18" charset="0"/>
                <a:cs typeface="Times New Roman" panose="02020603050405020304" pitchFamily="18" charset="0"/>
              </a:rPr>
              <a:t>CCD</a:t>
            </a:r>
            <a:r>
              <a:rPr lang="zh-CN" altLang="en-US" sz="2800" b="1">
                <a:solidFill>
                  <a:schemeClr val="tx2"/>
                </a:solidFill>
                <a:latin typeface="Times New Roman" panose="02020603050405020304" pitchFamily="18" charset="0"/>
                <a:cs typeface="Times New Roman" panose="02020603050405020304" pitchFamily="18" charset="0"/>
              </a:rPr>
              <a:t>差</a:t>
            </a:r>
            <a:r>
              <a:rPr lang="zh-CN" altLang="en-US" sz="2800" b="1" smtClean="0">
                <a:solidFill>
                  <a:schemeClr val="tx2"/>
                </a:solidFill>
                <a:latin typeface="Times New Roman" panose="02020603050405020304" pitchFamily="18" charset="0"/>
                <a:cs typeface="Times New Roman" panose="02020603050405020304" pitchFamily="18" charset="0"/>
              </a:rPr>
              <a:t>，高速</a:t>
            </a:r>
            <a:r>
              <a:rPr lang="en-US" altLang="zh-CN" sz="2800" b="1">
                <a:solidFill>
                  <a:schemeClr val="tx2"/>
                </a:solidFill>
                <a:latin typeface="Times New Roman" panose="02020603050405020304" pitchFamily="18" charset="0"/>
                <a:cs typeface="Times New Roman" panose="02020603050405020304" pitchFamily="18" charset="0"/>
              </a:rPr>
              <a:t>HD</a:t>
            </a:r>
            <a:r>
              <a:rPr lang="zh-CN" altLang="en-US" sz="2800" b="1">
                <a:solidFill>
                  <a:schemeClr val="tx2"/>
                </a:solidFill>
                <a:latin typeface="Times New Roman" panose="02020603050405020304" pitchFamily="18" charset="0"/>
                <a:cs typeface="Times New Roman" panose="02020603050405020304" pitchFamily="18" charset="0"/>
              </a:rPr>
              <a:t>视频</a:t>
            </a:r>
            <a:r>
              <a:rPr lang="zh-CN" altLang="en-US" sz="2800" b="1" smtClean="0">
                <a:solidFill>
                  <a:schemeClr val="tx2"/>
                </a:solidFill>
                <a:latin typeface="Times New Roman" panose="02020603050405020304" pitchFamily="18" charset="0"/>
                <a:cs typeface="Times New Roman" panose="02020603050405020304" pitchFamily="18" charset="0"/>
              </a:rPr>
              <a:t>摄像头。</a:t>
            </a:r>
            <a:endParaRPr lang="zh-CN" altLang="en-US" sz="2800" b="1">
              <a:solidFill>
                <a:schemeClr val="tx2"/>
              </a:solidFill>
              <a:latin typeface="Times New Roman" panose="02020603050405020304" pitchFamily="18" charset="0"/>
              <a:cs typeface="Times New Roman" panose="02020603050405020304" pitchFamily="18" charset="0"/>
            </a:endParaRPr>
          </a:p>
        </p:txBody>
      </p:sp>
      <p:sp>
        <p:nvSpPr>
          <p:cNvPr id="3" name="矩形 2"/>
          <p:cNvSpPr/>
          <p:nvPr/>
        </p:nvSpPr>
        <p:spPr>
          <a:xfrm>
            <a:off x="251520" y="5517232"/>
            <a:ext cx="8626088" cy="1384995"/>
          </a:xfrm>
          <a:prstGeom prst="rect">
            <a:avLst/>
          </a:prstGeom>
        </p:spPr>
        <p:txBody>
          <a:bodyPr wrap="square">
            <a:spAutoFit/>
          </a:bodyPr>
          <a:lstStyle/>
          <a:p>
            <a:r>
              <a:rPr lang="zh-CN" altLang="en-US" sz="2800" b="1">
                <a:solidFill>
                  <a:srgbClr val="FF0000"/>
                </a:solidFill>
                <a:latin typeface="Times New Roman" panose="02020603050405020304" pitchFamily="18" charset="0"/>
                <a:cs typeface="Times New Roman" panose="02020603050405020304" pitchFamily="18" charset="0"/>
              </a:rPr>
              <a:t>摄像头</a:t>
            </a:r>
            <a:r>
              <a:rPr lang="zh-CN" altLang="en-US" sz="2800" b="1">
                <a:solidFill>
                  <a:schemeClr val="tx2"/>
                </a:solidFill>
                <a:latin typeface="Times New Roman" panose="02020603050405020304" pitchFamily="18" charset="0"/>
                <a:cs typeface="Times New Roman" panose="02020603050405020304" pitchFamily="18" charset="0"/>
              </a:rPr>
              <a:t>：一种视频输入设备</a:t>
            </a:r>
            <a:r>
              <a:rPr lang="zh-CN" altLang="en-US" sz="2800" b="1" smtClean="0">
                <a:solidFill>
                  <a:schemeClr val="tx2"/>
                </a:solidFill>
                <a:latin typeface="Times New Roman" panose="02020603050405020304" pitchFamily="18" charset="0"/>
                <a:cs typeface="Times New Roman" panose="02020603050405020304" pitchFamily="18" charset="0"/>
              </a:rPr>
              <a:t>。</a:t>
            </a:r>
            <a:endParaRPr lang="en-US" altLang="zh-CN" sz="2800" b="1" smtClean="0">
              <a:solidFill>
                <a:schemeClr val="tx2"/>
              </a:solidFill>
              <a:latin typeface="Times New Roman" panose="02020603050405020304" pitchFamily="18" charset="0"/>
              <a:cs typeface="Times New Roman" panose="02020603050405020304" pitchFamily="18" charset="0"/>
            </a:endParaRPr>
          </a:p>
          <a:p>
            <a:pPr marL="457200" indent="82550">
              <a:buFont typeface="Arial" panose="020B0604020202020204" pitchFamily="34" charset="0"/>
              <a:buChar char="•"/>
            </a:pPr>
            <a:r>
              <a:rPr lang="zh-CN" altLang="en-US" sz="2800" b="1" smtClean="0">
                <a:solidFill>
                  <a:schemeClr val="tx2"/>
                </a:solidFill>
                <a:latin typeface="Times New Roman" panose="02020603050405020304" pitchFamily="18" charset="0"/>
                <a:cs typeface="Times New Roman" panose="02020603050405020304" pitchFamily="18" charset="0"/>
              </a:rPr>
              <a:t>分类：数字</a:t>
            </a:r>
            <a:r>
              <a:rPr lang="zh-CN" altLang="en-US" sz="2800" b="1">
                <a:solidFill>
                  <a:schemeClr val="tx2"/>
                </a:solidFill>
                <a:latin typeface="Times New Roman" panose="02020603050405020304" pitchFamily="18" charset="0"/>
                <a:cs typeface="Times New Roman" panose="02020603050405020304" pitchFamily="18" charset="0"/>
              </a:rPr>
              <a:t>摄像头和模拟</a:t>
            </a:r>
            <a:r>
              <a:rPr lang="zh-CN" altLang="en-US" sz="2800" b="1" smtClean="0">
                <a:solidFill>
                  <a:schemeClr val="tx2"/>
                </a:solidFill>
                <a:latin typeface="Times New Roman" panose="02020603050405020304" pitchFamily="18" charset="0"/>
                <a:cs typeface="Times New Roman" panose="02020603050405020304" pitchFamily="18" charset="0"/>
              </a:rPr>
              <a:t>摄像头</a:t>
            </a:r>
            <a:endParaRPr lang="en-US" altLang="zh-CN" sz="2800" b="1" smtClean="0">
              <a:solidFill>
                <a:schemeClr val="tx2"/>
              </a:solidFill>
              <a:latin typeface="Times New Roman" panose="02020603050405020304" pitchFamily="18" charset="0"/>
              <a:cs typeface="Times New Roman" panose="02020603050405020304" pitchFamily="18" charset="0"/>
            </a:endParaRPr>
          </a:p>
          <a:p>
            <a:pPr marL="457200" indent="82550">
              <a:buFont typeface="Arial" panose="020B0604020202020204" pitchFamily="34" charset="0"/>
              <a:buChar char="•"/>
            </a:pPr>
            <a:r>
              <a:rPr lang="zh-CN" altLang="en-US" sz="2800" b="1" smtClean="0">
                <a:solidFill>
                  <a:schemeClr val="tx2"/>
                </a:solidFill>
                <a:latin typeface="Times New Roman" panose="02020603050405020304" pitchFamily="18" charset="0"/>
                <a:cs typeface="Times New Roman" panose="02020603050405020304" pitchFamily="18" charset="0"/>
              </a:rPr>
              <a:t>接口类型：串口</a:t>
            </a:r>
            <a:r>
              <a:rPr lang="zh-CN" altLang="en-US" sz="2400" b="1" smtClean="0">
                <a:solidFill>
                  <a:schemeClr val="tx2"/>
                </a:solidFill>
                <a:latin typeface="Times New Roman" panose="02020603050405020304" pitchFamily="18" charset="0"/>
                <a:cs typeface="Times New Roman" panose="02020603050405020304" pitchFamily="18" charset="0"/>
              </a:rPr>
              <a:t>、</a:t>
            </a:r>
            <a:r>
              <a:rPr lang="zh-CN" altLang="en-US" sz="2800" b="1" smtClean="0">
                <a:solidFill>
                  <a:schemeClr val="tx2"/>
                </a:solidFill>
                <a:latin typeface="Times New Roman" panose="02020603050405020304" pitchFamily="18" charset="0"/>
                <a:cs typeface="Times New Roman" panose="02020603050405020304" pitchFamily="18" charset="0"/>
              </a:rPr>
              <a:t>并口</a:t>
            </a:r>
            <a:r>
              <a:rPr lang="zh-CN" altLang="en-US" sz="2400" b="1" smtClean="0">
                <a:solidFill>
                  <a:schemeClr val="tx2"/>
                </a:solidFill>
                <a:latin typeface="Times New Roman" panose="02020603050405020304" pitchFamily="18" charset="0"/>
                <a:cs typeface="Times New Roman" panose="02020603050405020304" pitchFamily="18" charset="0"/>
              </a:rPr>
              <a:t>、</a:t>
            </a:r>
            <a:r>
              <a:rPr lang="en-US" altLang="zh-CN" sz="2800" b="1" smtClean="0">
                <a:solidFill>
                  <a:schemeClr val="tx2"/>
                </a:solidFill>
                <a:latin typeface="Times New Roman" panose="02020603050405020304" pitchFamily="18" charset="0"/>
                <a:cs typeface="Times New Roman" panose="02020603050405020304" pitchFamily="18" charset="0"/>
              </a:rPr>
              <a:t>USB</a:t>
            </a:r>
            <a:r>
              <a:rPr lang="zh-CN" altLang="en-US" sz="2400" b="1" smtClean="0">
                <a:solidFill>
                  <a:schemeClr val="tx2"/>
                </a:solidFill>
                <a:latin typeface="Times New Roman" panose="02020603050405020304" pitchFamily="18" charset="0"/>
                <a:cs typeface="Times New Roman" panose="02020603050405020304" pitchFamily="18" charset="0"/>
              </a:rPr>
              <a:t>、</a:t>
            </a:r>
            <a:r>
              <a:rPr lang="en-US" altLang="zh-CN" sz="2800" b="1" smtClean="0">
                <a:solidFill>
                  <a:schemeClr val="tx2"/>
                </a:solidFill>
                <a:latin typeface="Times New Roman" panose="02020603050405020304" pitchFamily="18" charset="0"/>
                <a:cs typeface="Times New Roman" panose="02020603050405020304" pitchFamily="18" charset="0"/>
              </a:rPr>
              <a:t>IEEE1394</a:t>
            </a:r>
            <a:r>
              <a:rPr lang="en-US" altLang="zh-CN" sz="2800" b="1">
                <a:solidFill>
                  <a:schemeClr val="tx2"/>
                </a:solidFill>
                <a:latin typeface="Times New Roman" panose="02020603050405020304" pitchFamily="18" charset="0"/>
                <a:cs typeface="Times New Roman" panose="02020603050405020304" pitchFamily="18" charset="0"/>
              </a:rPr>
              <a:t>(</a:t>
            </a:r>
            <a:r>
              <a:rPr lang="zh-CN" altLang="en-US" sz="2800" b="1" smtClean="0">
                <a:solidFill>
                  <a:schemeClr val="tx2"/>
                </a:solidFill>
                <a:latin typeface="Times New Roman" panose="02020603050405020304" pitchFamily="18" charset="0"/>
                <a:cs typeface="Times New Roman" panose="02020603050405020304" pitchFamily="18" charset="0"/>
              </a:rPr>
              <a:t>高清</a:t>
            </a:r>
            <a:r>
              <a:rPr lang="en-US" altLang="zh-CN" sz="2800" b="1" smtClean="0">
                <a:solidFill>
                  <a:schemeClr val="tx2"/>
                </a:solidFill>
                <a:latin typeface="Times New Roman" panose="02020603050405020304" pitchFamily="18" charset="0"/>
                <a:cs typeface="Times New Roman" panose="02020603050405020304" pitchFamily="18" charset="0"/>
              </a:rPr>
              <a:t>)</a:t>
            </a:r>
            <a:endParaRPr lang="en-US" altLang="zh-CN" sz="2800" b="1">
              <a:solidFill>
                <a:schemeClr val="tx2"/>
              </a:solidFill>
              <a:latin typeface="Times New Roman" panose="02020603050405020304" pitchFamily="18" charset="0"/>
              <a:cs typeface="Times New Roman" panose="02020603050405020304" pitchFamily="18" charset="0"/>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8720" y="2164856"/>
            <a:ext cx="2379509" cy="2240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335980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424"/>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51521" y="332656"/>
            <a:ext cx="8640959" cy="1384995"/>
          </a:xfrm>
          <a:prstGeom prst="rect">
            <a:avLst/>
          </a:prstGeom>
        </p:spPr>
        <p:txBody>
          <a:bodyPr wrap="square">
            <a:spAutoFit/>
          </a:bodyPr>
          <a:lstStyle/>
          <a:p>
            <a:r>
              <a:rPr lang="zh-CN" altLang="en-US" sz="2800" b="1" smtClean="0">
                <a:solidFill>
                  <a:srgbClr val="FF0000"/>
                </a:solidFill>
              </a:rPr>
              <a:t>摄像头的作用</a:t>
            </a:r>
            <a:r>
              <a:rPr lang="zh-CN" altLang="en-US" sz="2800" b="1" smtClean="0">
                <a:solidFill>
                  <a:schemeClr val="tx2"/>
                </a:solidFill>
              </a:rPr>
              <a:t>：</a:t>
            </a:r>
            <a:endParaRPr lang="en-US" altLang="zh-CN" sz="2800" b="1" smtClean="0">
              <a:solidFill>
                <a:schemeClr val="tx2"/>
              </a:solidFill>
            </a:endParaRPr>
          </a:p>
          <a:p>
            <a:pPr marL="457200" indent="-457200">
              <a:buFont typeface="Wingdings" panose="05000000000000000000" pitchFamily="2" charset="2"/>
              <a:buChar char="l"/>
            </a:pPr>
            <a:r>
              <a:rPr lang="zh-CN" altLang="en-US" sz="2800" b="1" smtClean="0">
                <a:solidFill>
                  <a:schemeClr val="tx2"/>
                </a:solidFill>
              </a:rPr>
              <a:t>视频监控：追求分辨率、照度、动态范围</a:t>
            </a:r>
            <a:r>
              <a:rPr lang="zh-CN" altLang="en-US" sz="2800" b="1">
                <a:solidFill>
                  <a:schemeClr val="tx2"/>
                </a:solidFill>
              </a:rPr>
              <a:t>等</a:t>
            </a:r>
            <a:r>
              <a:rPr lang="zh-CN" altLang="en-US" sz="2800" b="1" smtClean="0">
                <a:solidFill>
                  <a:schemeClr val="tx2"/>
                </a:solidFill>
              </a:rPr>
              <a:t>指标。</a:t>
            </a:r>
            <a:endParaRPr lang="zh-CN" altLang="en-US" sz="2800" b="1">
              <a:solidFill>
                <a:schemeClr val="tx2"/>
              </a:solidFill>
            </a:endParaRPr>
          </a:p>
          <a:p>
            <a:pPr marL="457200" indent="-457200">
              <a:buFont typeface="Wingdings" panose="05000000000000000000" pitchFamily="2" charset="2"/>
              <a:buChar char="l"/>
            </a:pPr>
            <a:r>
              <a:rPr lang="zh-CN" altLang="en-US" sz="2800" b="1" smtClean="0">
                <a:solidFill>
                  <a:schemeClr val="tx2"/>
                </a:solidFill>
              </a:rPr>
              <a:t>图像处理：改善图像质量、目标识别和目标</a:t>
            </a:r>
            <a:r>
              <a:rPr lang="zh-CN" altLang="en-US" sz="2800" b="1">
                <a:solidFill>
                  <a:schemeClr val="tx2"/>
                </a:solidFill>
              </a:rPr>
              <a:t>跟踪</a:t>
            </a:r>
            <a:r>
              <a:rPr lang="zh-CN" altLang="en-US" sz="2800" b="1" smtClean="0">
                <a:solidFill>
                  <a:schemeClr val="tx2"/>
                </a:solidFill>
              </a:rPr>
              <a:t>。</a:t>
            </a:r>
            <a:endParaRPr lang="zh-CN" altLang="en-US" sz="2800" b="1">
              <a:solidFill>
                <a:schemeClr val="tx2"/>
              </a:solidFill>
            </a:endParaRPr>
          </a:p>
        </p:txBody>
      </p:sp>
      <p:sp>
        <p:nvSpPr>
          <p:cNvPr id="3" name="矩形 2"/>
          <p:cNvSpPr/>
          <p:nvPr/>
        </p:nvSpPr>
        <p:spPr>
          <a:xfrm>
            <a:off x="251521" y="3772476"/>
            <a:ext cx="8352927" cy="2246769"/>
          </a:xfrm>
          <a:prstGeom prst="rect">
            <a:avLst/>
          </a:prstGeom>
        </p:spPr>
        <p:txBody>
          <a:bodyPr wrap="square">
            <a:spAutoFit/>
          </a:bodyPr>
          <a:lstStyle/>
          <a:p>
            <a:pPr>
              <a:lnSpc>
                <a:spcPts val="4200"/>
              </a:lnSpc>
            </a:pPr>
            <a:r>
              <a:rPr lang="zh-CN" altLang="en-US" sz="2800" b="1" dirty="0" smtClean="0">
                <a:solidFill>
                  <a:srgbClr val="FF0000"/>
                </a:solidFill>
              </a:rPr>
              <a:t>模板匹配模型</a:t>
            </a:r>
            <a:r>
              <a:rPr lang="zh-CN" altLang="en-US" sz="2800" b="1" dirty="0" smtClean="0">
                <a:solidFill>
                  <a:schemeClr val="tx2"/>
                </a:solidFill>
              </a:rPr>
              <a:t>：这种模型基于识别</a:t>
            </a:r>
            <a:r>
              <a:rPr lang="zh-CN" altLang="en-US" sz="2800" b="1" dirty="0">
                <a:solidFill>
                  <a:schemeClr val="tx2"/>
                </a:solidFill>
              </a:rPr>
              <a:t>某个</a:t>
            </a:r>
            <a:r>
              <a:rPr lang="zh-CN" altLang="en-US" sz="2800" b="1" dirty="0" smtClean="0">
                <a:solidFill>
                  <a:schemeClr val="tx2"/>
                </a:solidFill>
              </a:rPr>
              <a:t>图像目标必须</a:t>
            </a:r>
            <a:r>
              <a:rPr lang="zh-CN" altLang="en-US" sz="2800" b="1" dirty="0">
                <a:solidFill>
                  <a:schemeClr val="tx2"/>
                </a:solidFill>
              </a:rPr>
              <a:t>在过去的</a:t>
            </a:r>
            <a:r>
              <a:rPr lang="zh-CN" altLang="en-US" sz="2800" b="1" dirty="0" smtClean="0">
                <a:solidFill>
                  <a:schemeClr val="tx2"/>
                </a:solidFill>
              </a:rPr>
              <a:t>经验库中有它的</a:t>
            </a:r>
            <a:r>
              <a:rPr lang="zh-CN" altLang="en-US" sz="2800" b="1" dirty="0">
                <a:solidFill>
                  <a:schemeClr val="tx2"/>
                </a:solidFill>
              </a:rPr>
              <a:t>记忆</a:t>
            </a:r>
            <a:r>
              <a:rPr lang="zh-CN" altLang="en-US" sz="2800" b="1" dirty="0" smtClean="0">
                <a:solidFill>
                  <a:schemeClr val="tx2"/>
                </a:solidFill>
              </a:rPr>
              <a:t>模式（模板），当前</a:t>
            </a:r>
            <a:r>
              <a:rPr lang="zh-CN" altLang="en-US" sz="2800" b="1" dirty="0">
                <a:solidFill>
                  <a:schemeClr val="tx2"/>
                </a:solidFill>
              </a:rPr>
              <a:t>的刺激如果能与大脑中的模板相匹配，</a:t>
            </a:r>
            <a:r>
              <a:rPr lang="zh-CN" altLang="en-US" sz="2800" b="1" dirty="0" smtClean="0">
                <a:solidFill>
                  <a:schemeClr val="tx2"/>
                </a:solidFill>
              </a:rPr>
              <a:t>这个目标也</a:t>
            </a:r>
            <a:r>
              <a:rPr lang="zh-CN" altLang="en-US" sz="2800" b="1" dirty="0">
                <a:solidFill>
                  <a:schemeClr val="tx2"/>
                </a:solidFill>
              </a:rPr>
              <a:t>就被识别了。</a:t>
            </a:r>
          </a:p>
        </p:txBody>
      </p:sp>
      <p:sp>
        <p:nvSpPr>
          <p:cNvPr id="4" name="右箭头 3"/>
          <p:cNvSpPr/>
          <p:nvPr/>
        </p:nvSpPr>
        <p:spPr>
          <a:xfrm>
            <a:off x="3059832" y="2829325"/>
            <a:ext cx="648072" cy="6570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51521" y="1988840"/>
            <a:ext cx="7416823" cy="630942"/>
          </a:xfrm>
          <a:prstGeom prst="rect">
            <a:avLst/>
          </a:prstGeom>
        </p:spPr>
        <p:txBody>
          <a:bodyPr wrap="square">
            <a:spAutoFit/>
          </a:bodyPr>
          <a:lstStyle/>
          <a:p>
            <a:pPr lvl="0">
              <a:lnSpc>
                <a:spcPts val="4200"/>
              </a:lnSpc>
            </a:pPr>
            <a:r>
              <a:rPr lang="zh-CN" altLang="en-US" sz="2800" b="1" dirty="0">
                <a:solidFill>
                  <a:srgbClr val="FF0000"/>
                </a:solidFill>
              </a:rPr>
              <a:t>图像识别技术</a:t>
            </a:r>
            <a:r>
              <a:rPr lang="zh-CN" altLang="en-US" sz="2800" b="1" dirty="0">
                <a:solidFill>
                  <a:srgbClr val="1F497D"/>
                </a:solidFill>
              </a:rPr>
              <a:t>是人工智能的一个重要领域。</a:t>
            </a:r>
            <a:endParaRPr lang="en-US" altLang="zh-CN" sz="2800" b="1" dirty="0">
              <a:solidFill>
                <a:srgbClr val="1F497D"/>
              </a:solidFill>
            </a:endParaRPr>
          </a:p>
        </p:txBody>
      </p:sp>
      <p:sp>
        <p:nvSpPr>
          <p:cNvPr id="7" name="矩形 6"/>
          <p:cNvSpPr/>
          <p:nvPr/>
        </p:nvSpPr>
        <p:spPr>
          <a:xfrm>
            <a:off x="3923928" y="2710266"/>
            <a:ext cx="2808312" cy="954107"/>
          </a:xfrm>
          <a:prstGeom prst="rect">
            <a:avLst/>
          </a:prstGeom>
        </p:spPr>
        <p:txBody>
          <a:bodyPr wrap="square">
            <a:spAutoFit/>
          </a:bodyPr>
          <a:lstStyle/>
          <a:p>
            <a:r>
              <a:rPr lang="zh-CN" altLang="en-US" sz="2800" b="1">
                <a:solidFill>
                  <a:srgbClr val="1F497D"/>
                </a:solidFill>
              </a:rPr>
              <a:t>需要</a:t>
            </a:r>
            <a:r>
              <a:rPr lang="zh-CN" altLang="en-US" sz="2800" b="1" smtClean="0">
                <a:solidFill>
                  <a:srgbClr val="1F497D"/>
                </a:solidFill>
              </a:rPr>
              <a:t>建立待识别</a:t>
            </a:r>
            <a:endParaRPr lang="en-US" altLang="zh-CN" sz="2800" b="1" smtClean="0">
              <a:solidFill>
                <a:srgbClr val="1F497D"/>
              </a:solidFill>
            </a:endParaRPr>
          </a:p>
          <a:p>
            <a:r>
              <a:rPr lang="zh-CN" altLang="en-US" sz="2800" b="1" smtClean="0">
                <a:solidFill>
                  <a:srgbClr val="1F497D"/>
                </a:solidFill>
              </a:rPr>
              <a:t>目标的</a:t>
            </a:r>
            <a:r>
              <a:rPr lang="zh-CN" altLang="en-US" sz="2800" b="1">
                <a:solidFill>
                  <a:srgbClr val="1F497D"/>
                </a:solidFill>
              </a:rPr>
              <a:t>数学模型</a:t>
            </a:r>
            <a:endParaRPr lang="zh-CN" altLang="en-US"/>
          </a:p>
        </p:txBody>
      </p:sp>
      <p:sp>
        <p:nvSpPr>
          <p:cNvPr id="8" name="矩形 7"/>
          <p:cNvSpPr/>
          <p:nvPr/>
        </p:nvSpPr>
        <p:spPr>
          <a:xfrm>
            <a:off x="1115616" y="2708920"/>
            <a:ext cx="1709122" cy="954107"/>
          </a:xfrm>
          <a:prstGeom prst="rect">
            <a:avLst/>
          </a:prstGeom>
        </p:spPr>
        <p:txBody>
          <a:bodyPr wrap="none">
            <a:spAutoFit/>
          </a:bodyPr>
          <a:lstStyle/>
          <a:p>
            <a:r>
              <a:rPr lang="zh-CN" altLang="en-US" sz="2800" b="1">
                <a:solidFill>
                  <a:srgbClr val="1F497D"/>
                </a:solidFill>
              </a:rPr>
              <a:t>为了</a:t>
            </a:r>
            <a:r>
              <a:rPr lang="zh-CN" altLang="en-US" sz="2800" b="1" smtClean="0">
                <a:solidFill>
                  <a:srgbClr val="1F497D"/>
                </a:solidFill>
              </a:rPr>
              <a:t>识别</a:t>
            </a:r>
            <a:endParaRPr lang="en-US" altLang="zh-CN" sz="2800" b="1" smtClean="0">
              <a:solidFill>
                <a:srgbClr val="1F497D"/>
              </a:solidFill>
            </a:endParaRPr>
          </a:p>
          <a:p>
            <a:r>
              <a:rPr lang="zh-CN" altLang="en-US" sz="2800" b="1" smtClean="0">
                <a:solidFill>
                  <a:srgbClr val="1F497D"/>
                </a:solidFill>
              </a:rPr>
              <a:t>图像</a:t>
            </a:r>
            <a:r>
              <a:rPr lang="zh-CN" altLang="en-US" sz="2800" b="1">
                <a:solidFill>
                  <a:srgbClr val="1F497D"/>
                </a:solidFill>
              </a:rPr>
              <a:t>目标 </a:t>
            </a:r>
            <a:endParaRPr lang="zh-CN" altLang="en-US"/>
          </a:p>
        </p:txBody>
      </p:sp>
    </p:spTree>
    <p:extLst>
      <p:ext uri="{BB962C8B-B14F-4D97-AF65-F5344CB8AC3E}">
        <p14:creationId xmlns:p14="http://schemas.microsoft.com/office/powerpoint/2010/main" val="77779164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 y="-17563"/>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23528" y="404664"/>
            <a:ext cx="3068469" cy="584775"/>
          </a:xfrm>
          <a:prstGeom prst="rect">
            <a:avLst/>
          </a:prstGeom>
        </p:spPr>
        <p:txBody>
          <a:bodyPr wrap="none">
            <a:spAutoFit/>
          </a:bodyPr>
          <a:lstStyle/>
          <a:p>
            <a:r>
              <a:rPr lang="zh-CN" altLang="en-US" sz="3200" b="1">
                <a:solidFill>
                  <a:srgbClr val="FF0000"/>
                </a:solidFill>
              </a:rPr>
              <a:t>图像</a:t>
            </a:r>
            <a:r>
              <a:rPr lang="zh-CN" altLang="en-US" sz="3200" b="1" smtClean="0">
                <a:solidFill>
                  <a:srgbClr val="FF0000"/>
                </a:solidFill>
              </a:rPr>
              <a:t>识别流程：</a:t>
            </a:r>
            <a:endParaRPr lang="zh-CN" altLang="en-US" sz="3200" b="1">
              <a:solidFill>
                <a:srgbClr val="FF0000"/>
              </a:solidFill>
            </a:endParaRPr>
          </a:p>
        </p:txBody>
      </p:sp>
      <p:sp>
        <p:nvSpPr>
          <p:cNvPr id="5" name="圆角矩形 4"/>
          <p:cNvSpPr/>
          <p:nvPr/>
        </p:nvSpPr>
        <p:spPr>
          <a:xfrm>
            <a:off x="1100890" y="1196172"/>
            <a:ext cx="1703588" cy="576064"/>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altLang="en-US" sz="2800" b="1" smtClean="0">
                <a:solidFill>
                  <a:schemeClr val="tx2"/>
                </a:solidFill>
                <a:latin typeface="楷体" panose="02010609060101010101" pitchFamily="49" charset="-122"/>
                <a:ea typeface="楷体" panose="02010609060101010101" pitchFamily="49" charset="-122"/>
              </a:rPr>
              <a:t>图像输入</a:t>
            </a:r>
            <a:endParaRPr lang="zh-CN" altLang="en-US" sz="2800" b="1">
              <a:solidFill>
                <a:schemeClr val="tx2"/>
              </a:solidFill>
              <a:latin typeface="楷体" panose="02010609060101010101" pitchFamily="49" charset="-122"/>
              <a:ea typeface="楷体" panose="02010609060101010101" pitchFamily="49" charset="-122"/>
            </a:endParaRPr>
          </a:p>
        </p:txBody>
      </p:sp>
      <p:sp>
        <p:nvSpPr>
          <p:cNvPr id="10" name="圆角矩形 9"/>
          <p:cNvSpPr/>
          <p:nvPr/>
        </p:nvSpPr>
        <p:spPr>
          <a:xfrm>
            <a:off x="1095960" y="2276872"/>
            <a:ext cx="1703588" cy="576064"/>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altLang="en-US" sz="2800" b="1">
                <a:solidFill>
                  <a:schemeClr val="tx2"/>
                </a:solidFill>
                <a:latin typeface="楷体" panose="02010609060101010101" pitchFamily="49" charset="-122"/>
                <a:ea typeface="楷体" panose="02010609060101010101" pitchFamily="49" charset="-122"/>
              </a:rPr>
              <a:t> </a:t>
            </a:r>
            <a:r>
              <a:rPr lang="zh-CN" altLang="en-US" sz="2800" b="1" smtClean="0">
                <a:solidFill>
                  <a:schemeClr val="tx2"/>
                </a:solidFill>
                <a:latin typeface="楷体" panose="02010609060101010101" pitchFamily="49" charset="-122"/>
                <a:ea typeface="楷体" panose="02010609060101010101" pitchFamily="49" charset="-122"/>
              </a:rPr>
              <a:t>预处理</a:t>
            </a:r>
            <a:endParaRPr lang="zh-CN" altLang="en-US" sz="2800" b="1">
              <a:solidFill>
                <a:schemeClr val="tx2"/>
              </a:solidFill>
              <a:latin typeface="楷体" panose="02010609060101010101" pitchFamily="49" charset="-122"/>
              <a:ea typeface="楷体" panose="02010609060101010101" pitchFamily="49" charset="-122"/>
            </a:endParaRPr>
          </a:p>
        </p:txBody>
      </p:sp>
      <p:sp>
        <p:nvSpPr>
          <p:cNvPr id="11" name="圆角矩形 10"/>
          <p:cNvSpPr/>
          <p:nvPr/>
        </p:nvSpPr>
        <p:spPr>
          <a:xfrm>
            <a:off x="1113490" y="3361183"/>
            <a:ext cx="1703588" cy="576064"/>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altLang="en-US" sz="2800" b="1" smtClean="0">
                <a:solidFill>
                  <a:schemeClr val="tx2"/>
                </a:solidFill>
                <a:latin typeface="楷体" panose="02010609060101010101" pitchFamily="49" charset="-122"/>
                <a:ea typeface="楷体" panose="02010609060101010101" pitchFamily="49" charset="-122"/>
              </a:rPr>
              <a:t>特征提取</a:t>
            </a:r>
            <a:endParaRPr lang="zh-CN" altLang="en-US" sz="2800" b="1">
              <a:solidFill>
                <a:schemeClr val="tx2"/>
              </a:solidFill>
              <a:latin typeface="楷体" panose="02010609060101010101" pitchFamily="49" charset="-122"/>
              <a:ea typeface="楷体" panose="02010609060101010101" pitchFamily="49" charset="-122"/>
            </a:endParaRPr>
          </a:p>
        </p:txBody>
      </p:sp>
      <p:sp>
        <p:nvSpPr>
          <p:cNvPr id="12" name="圆角矩形 11"/>
          <p:cNvSpPr/>
          <p:nvPr/>
        </p:nvSpPr>
        <p:spPr>
          <a:xfrm>
            <a:off x="1100890" y="4473671"/>
            <a:ext cx="1703588" cy="576064"/>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altLang="en-US" sz="2800" b="1" smtClean="0">
                <a:solidFill>
                  <a:schemeClr val="tx2"/>
                </a:solidFill>
                <a:latin typeface="楷体" panose="02010609060101010101" pitchFamily="49" charset="-122"/>
                <a:ea typeface="楷体" panose="02010609060101010101" pitchFamily="49" charset="-122"/>
              </a:rPr>
              <a:t>图像分类</a:t>
            </a:r>
            <a:endParaRPr lang="zh-CN" altLang="en-US" sz="2800" b="1">
              <a:solidFill>
                <a:schemeClr val="tx2"/>
              </a:solidFill>
              <a:latin typeface="楷体" panose="02010609060101010101" pitchFamily="49" charset="-122"/>
              <a:ea typeface="楷体" panose="02010609060101010101" pitchFamily="49" charset="-122"/>
            </a:endParaRPr>
          </a:p>
        </p:txBody>
      </p:sp>
      <p:sp>
        <p:nvSpPr>
          <p:cNvPr id="13" name="圆角矩形 12"/>
          <p:cNvSpPr/>
          <p:nvPr/>
        </p:nvSpPr>
        <p:spPr>
          <a:xfrm>
            <a:off x="1095960" y="5648640"/>
            <a:ext cx="1703588" cy="576064"/>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altLang="en-US" sz="2800" b="1" smtClean="0">
                <a:solidFill>
                  <a:schemeClr val="tx2"/>
                </a:solidFill>
                <a:latin typeface="楷体" panose="02010609060101010101" pitchFamily="49" charset="-122"/>
                <a:ea typeface="楷体" panose="02010609060101010101" pitchFamily="49" charset="-122"/>
              </a:rPr>
              <a:t>图像匹配</a:t>
            </a:r>
            <a:endParaRPr lang="zh-CN" altLang="en-US" sz="2800" b="1">
              <a:solidFill>
                <a:schemeClr val="tx2"/>
              </a:solidFill>
              <a:latin typeface="楷体" panose="02010609060101010101" pitchFamily="49" charset="-122"/>
              <a:ea typeface="楷体" panose="02010609060101010101" pitchFamily="49" charset="-122"/>
            </a:endParaRPr>
          </a:p>
        </p:txBody>
      </p:sp>
      <p:sp>
        <p:nvSpPr>
          <p:cNvPr id="4" name="矩形 3"/>
          <p:cNvSpPr/>
          <p:nvPr/>
        </p:nvSpPr>
        <p:spPr>
          <a:xfrm>
            <a:off x="3032924" y="1297282"/>
            <a:ext cx="4572085" cy="400110"/>
          </a:xfrm>
          <a:prstGeom prst="rect">
            <a:avLst/>
          </a:prstGeom>
        </p:spPr>
        <p:txBody>
          <a:bodyPr wrap="none">
            <a:spAutoFit/>
          </a:bodyPr>
          <a:lstStyle/>
          <a:p>
            <a:r>
              <a:rPr lang="zh-CN" altLang="en-US" sz="2000" b="1" smtClean="0">
                <a:solidFill>
                  <a:schemeClr val="tx2"/>
                </a:solidFill>
              </a:rPr>
              <a:t>通过图像采集传感器获取数字图像数据</a:t>
            </a:r>
            <a:endParaRPr lang="zh-CN" altLang="en-US" sz="2000" b="1">
              <a:solidFill>
                <a:schemeClr val="tx2"/>
              </a:solidFill>
            </a:endParaRPr>
          </a:p>
        </p:txBody>
      </p:sp>
      <p:sp>
        <p:nvSpPr>
          <p:cNvPr id="14" name="矩形 13"/>
          <p:cNvSpPr/>
          <p:nvPr/>
        </p:nvSpPr>
        <p:spPr>
          <a:xfrm>
            <a:off x="3032924" y="2210961"/>
            <a:ext cx="5616624" cy="707886"/>
          </a:xfrm>
          <a:prstGeom prst="rect">
            <a:avLst/>
          </a:prstGeom>
        </p:spPr>
        <p:txBody>
          <a:bodyPr wrap="square">
            <a:spAutoFit/>
          </a:bodyPr>
          <a:lstStyle/>
          <a:p>
            <a:r>
              <a:rPr lang="zh-CN" altLang="en-US" sz="2000" b="1" smtClean="0">
                <a:solidFill>
                  <a:srgbClr val="1F497D"/>
                </a:solidFill>
              </a:rPr>
              <a:t>预处理是为了</a:t>
            </a:r>
            <a:r>
              <a:rPr lang="zh-CN" altLang="en-US" sz="2000" b="1">
                <a:solidFill>
                  <a:srgbClr val="1F497D"/>
                </a:solidFill>
              </a:rPr>
              <a:t>减少后续算法的复杂度和提高</a:t>
            </a:r>
            <a:r>
              <a:rPr lang="zh-CN" altLang="en-US" sz="2000" b="1" smtClean="0">
                <a:solidFill>
                  <a:srgbClr val="1F497D"/>
                </a:solidFill>
              </a:rPr>
              <a:t>效率消噪、增强、二值化、变换、分割、细化等。</a:t>
            </a:r>
            <a:endParaRPr lang="zh-CN" altLang="en-US"/>
          </a:p>
        </p:txBody>
      </p:sp>
      <p:sp>
        <p:nvSpPr>
          <p:cNvPr id="15" name="矩形 14"/>
          <p:cNvSpPr/>
          <p:nvPr/>
        </p:nvSpPr>
        <p:spPr>
          <a:xfrm>
            <a:off x="3032925" y="3290322"/>
            <a:ext cx="5616623" cy="707886"/>
          </a:xfrm>
          <a:prstGeom prst="rect">
            <a:avLst/>
          </a:prstGeom>
        </p:spPr>
        <p:txBody>
          <a:bodyPr wrap="square">
            <a:spAutoFit/>
          </a:bodyPr>
          <a:lstStyle/>
          <a:p>
            <a:r>
              <a:rPr lang="zh-CN" altLang="en-US" sz="2000" b="1" smtClean="0">
                <a:solidFill>
                  <a:schemeClr val="tx2"/>
                </a:solidFill>
              </a:rPr>
              <a:t>把</a:t>
            </a:r>
            <a:r>
              <a:rPr lang="zh-CN" altLang="en-US" sz="2000" b="1">
                <a:solidFill>
                  <a:schemeClr val="tx2"/>
                </a:solidFill>
              </a:rPr>
              <a:t>能够充分表示该图像唯一性的特征用数值的形式表达</a:t>
            </a:r>
            <a:r>
              <a:rPr lang="zh-CN" altLang="en-US" sz="2000" b="1" smtClean="0">
                <a:solidFill>
                  <a:schemeClr val="tx2"/>
                </a:solidFill>
              </a:rPr>
              <a:t>出来，尽量</a:t>
            </a:r>
            <a:r>
              <a:rPr lang="zh-CN" altLang="en-US" sz="2000" b="1">
                <a:solidFill>
                  <a:schemeClr val="tx2"/>
                </a:solidFill>
              </a:rPr>
              <a:t>保留真实特征，滤除虚假特征。</a:t>
            </a:r>
            <a:endParaRPr lang="zh-CN" altLang="en-US" sz="2000" b="1">
              <a:solidFill>
                <a:schemeClr val="tx2"/>
              </a:solidFill>
              <a:effectLst/>
            </a:endParaRPr>
          </a:p>
        </p:txBody>
      </p:sp>
      <p:sp>
        <p:nvSpPr>
          <p:cNvPr id="16" name="矩形 15"/>
          <p:cNvSpPr/>
          <p:nvPr/>
        </p:nvSpPr>
        <p:spPr>
          <a:xfrm>
            <a:off x="3032925" y="4253871"/>
            <a:ext cx="5616623" cy="1015663"/>
          </a:xfrm>
          <a:prstGeom prst="rect">
            <a:avLst/>
          </a:prstGeom>
        </p:spPr>
        <p:txBody>
          <a:bodyPr wrap="square">
            <a:spAutoFit/>
          </a:bodyPr>
          <a:lstStyle/>
          <a:p>
            <a:r>
              <a:rPr lang="zh-CN" altLang="en-US" sz="2000" b="1" smtClean="0">
                <a:solidFill>
                  <a:schemeClr val="tx2"/>
                </a:solidFill>
              </a:rPr>
              <a:t>特征数据许须与很多的特征模板进行</a:t>
            </a:r>
            <a:r>
              <a:rPr lang="zh-CN" altLang="en-US" sz="2000" b="1">
                <a:solidFill>
                  <a:schemeClr val="tx2"/>
                </a:solidFill>
              </a:rPr>
              <a:t>匹配</a:t>
            </a:r>
            <a:r>
              <a:rPr lang="zh-CN" altLang="en-US" sz="2000" b="1" smtClean="0">
                <a:solidFill>
                  <a:schemeClr val="tx2"/>
                </a:solidFill>
              </a:rPr>
              <a:t>，为了减少</a:t>
            </a:r>
            <a:r>
              <a:rPr lang="zh-CN" altLang="en-US" sz="2000" b="1">
                <a:solidFill>
                  <a:schemeClr val="tx2"/>
                </a:solidFill>
              </a:rPr>
              <a:t>搜索时间</a:t>
            </a:r>
            <a:r>
              <a:rPr lang="zh-CN" altLang="en-US" sz="2000" b="1" smtClean="0">
                <a:solidFill>
                  <a:schemeClr val="tx2"/>
                </a:solidFill>
              </a:rPr>
              <a:t>、降低计算复杂</a:t>
            </a:r>
            <a:r>
              <a:rPr lang="zh-CN" altLang="en-US" sz="2000" b="1">
                <a:solidFill>
                  <a:schemeClr val="tx2"/>
                </a:solidFill>
              </a:rPr>
              <a:t>度</a:t>
            </a:r>
            <a:r>
              <a:rPr lang="zh-CN" altLang="en-US" sz="2000" b="1" smtClean="0">
                <a:solidFill>
                  <a:schemeClr val="tx2"/>
                </a:solidFill>
              </a:rPr>
              <a:t>，需要将特征数据快速分配</a:t>
            </a:r>
            <a:r>
              <a:rPr lang="zh-CN" altLang="en-US" sz="2000" b="1">
                <a:solidFill>
                  <a:schemeClr val="tx2"/>
                </a:solidFill>
              </a:rPr>
              <a:t>到</a:t>
            </a:r>
            <a:r>
              <a:rPr lang="zh-CN" altLang="en-US" sz="2000" b="1" smtClean="0">
                <a:solidFill>
                  <a:schemeClr val="tx2"/>
                </a:solidFill>
              </a:rPr>
              <a:t>不同的</a:t>
            </a:r>
            <a:r>
              <a:rPr lang="zh-CN" altLang="en-US" sz="2000" b="1">
                <a:solidFill>
                  <a:schemeClr val="tx2"/>
                </a:solidFill>
              </a:rPr>
              <a:t>图像库中。</a:t>
            </a:r>
            <a:endParaRPr lang="zh-CN" altLang="en-US" sz="2000" b="1">
              <a:solidFill>
                <a:schemeClr val="tx2"/>
              </a:solidFill>
              <a:effectLst/>
            </a:endParaRPr>
          </a:p>
        </p:txBody>
      </p:sp>
      <p:sp>
        <p:nvSpPr>
          <p:cNvPr id="17" name="矩形 16"/>
          <p:cNvSpPr/>
          <p:nvPr/>
        </p:nvSpPr>
        <p:spPr>
          <a:xfrm>
            <a:off x="3034061" y="5475952"/>
            <a:ext cx="5688633" cy="1015663"/>
          </a:xfrm>
          <a:prstGeom prst="rect">
            <a:avLst/>
          </a:prstGeom>
        </p:spPr>
        <p:txBody>
          <a:bodyPr wrap="square">
            <a:spAutoFit/>
          </a:bodyPr>
          <a:lstStyle/>
          <a:p>
            <a:r>
              <a:rPr lang="zh-CN" altLang="en-US" sz="2000" b="1" smtClean="0">
                <a:solidFill>
                  <a:schemeClr val="tx2"/>
                </a:solidFill>
              </a:rPr>
              <a:t>将</a:t>
            </a:r>
            <a:r>
              <a:rPr lang="zh-CN" altLang="en-US" sz="2000" b="1">
                <a:solidFill>
                  <a:schemeClr val="tx2"/>
                </a:solidFill>
              </a:rPr>
              <a:t>当前输入</a:t>
            </a:r>
            <a:r>
              <a:rPr lang="zh-CN" altLang="en-US" sz="2000" b="1" smtClean="0">
                <a:solidFill>
                  <a:schemeClr val="tx2"/>
                </a:solidFill>
              </a:rPr>
              <a:t>的图像目标特征与</a:t>
            </a:r>
            <a:r>
              <a:rPr lang="zh-CN" altLang="en-US" sz="2000" b="1">
                <a:solidFill>
                  <a:schemeClr val="tx2"/>
                </a:solidFill>
              </a:rPr>
              <a:t>事先保存的模板图像特征进行比对</a:t>
            </a:r>
            <a:r>
              <a:rPr lang="zh-CN" altLang="en-US" sz="2000" b="1" smtClean="0">
                <a:solidFill>
                  <a:schemeClr val="tx2"/>
                </a:solidFill>
              </a:rPr>
              <a:t>，通过</a:t>
            </a:r>
            <a:r>
              <a:rPr lang="zh-CN" altLang="en-US" sz="2000" b="1">
                <a:solidFill>
                  <a:schemeClr val="tx2"/>
                </a:solidFill>
              </a:rPr>
              <a:t>它们之间的相似程度</a:t>
            </a:r>
            <a:r>
              <a:rPr lang="zh-CN" altLang="en-US" sz="2000" b="1" smtClean="0">
                <a:solidFill>
                  <a:schemeClr val="tx2"/>
                </a:solidFill>
              </a:rPr>
              <a:t>，判断</a:t>
            </a:r>
            <a:r>
              <a:rPr lang="zh-CN" altLang="en-US" sz="2000" b="1">
                <a:solidFill>
                  <a:schemeClr val="tx2"/>
                </a:solidFill>
              </a:rPr>
              <a:t>这两幅</a:t>
            </a:r>
            <a:r>
              <a:rPr lang="zh-CN" altLang="en-US" sz="2000" b="1" smtClean="0">
                <a:solidFill>
                  <a:schemeClr val="tx2"/>
                </a:solidFill>
              </a:rPr>
              <a:t>图像</a:t>
            </a:r>
            <a:r>
              <a:rPr lang="zh-CN" altLang="en-US" sz="2000" b="1">
                <a:solidFill>
                  <a:schemeClr val="tx2"/>
                </a:solidFill>
              </a:rPr>
              <a:t>是否一致。</a:t>
            </a:r>
          </a:p>
        </p:txBody>
      </p:sp>
      <p:sp>
        <p:nvSpPr>
          <p:cNvPr id="3" name="下箭头 2"/>
          <p:cNvSpPr/>
          <p:nvPr/>
        </p:nvSpPr>
        <p:spPr>
          <a:xfrm>
            <a:off x="1533236" y="1924723"/>
            <a:ext cx="864096" cy="170053"/>
          </a:xfrm>
          <a:prstGeom prst="downArrow">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下箭头 18"/>
          <p:cNvSpPr/>
          <p:nvPr/>
        </p:nvSpPr>
        <p:spPr>
          <a:xfrm>
            <a:off x="1532560" y="3010426"/>
            <a:ext cx="864096" cy="170053"/>
          </a:xfrm>
          <a:prstGeom prst="downArrow">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下箭头 19"/>
          <p:cNvSpPr/>
          <p:nvPr/>
        </p:nvSpPr>
        <p:spPr>
          <a:xfrm>
            <a:off x="1533236" y="4140370"/>
            <a:ext cx="864096" cy="170053"/>
          </a:xfrm>
          <a:prstGeom prst="downArrow">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下箭头 20"/>
          <p:cNvSpPr/>
          <p:nvPr/>
        </p:nvSpPr>
        <p:spPr>
          <a:xfrm>
            <a:off x="1492528" y="5269535"/>
            <a:ext cx="864096" cy="170053"/>
          </a:xfrm>
          <a:prstGeom prst="downArrow">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下箭头 21"/>
          <p:cNvSpPr/>
          <p:nvPr/>
        </p:nvSpPr>
        <p:spPr>
          <a:xfrm>
            <a:off x="1520636" y="6369920"/>
            <a:ext cx="864096" cy="170053"/>
          </a:xfrm>
          <a:prstGeom prst="downArrow">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1358208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825" y="2780928"/>
            <a:ext cx="8546078"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4519408" y="430830"/>
            <a:ext cx="3364960" cy="2246769"/>
          </a:xfrm>
          <a:prstGeom prst="rect">
            <a:avLst/>
          </a:prstGeom>
        </p:spPr>
        <p:txBody>
          <a:bodyPr wrap="square">
            <a:spAutoFit/>
          </a:bodyPr>
          <a:lstStyle/>
          <a:p>
            <a:pPr marL="285750" indent="-285750">
              <a:buFont typeface="Wingdings" panose="05000000000000000000" pitchFamily="2" charset="2"/>
              <a:buChar char="l"/>
            </a:pPr>
            <a:r>
              <a:rPr lang="zh-CN" altLang="en-US" sz="2800" b="1">
                <a:solidFill>
                  <a:schemeClr val="tx2"/>
                </a:solidFill>
              </a:rPr>
              <a:t>车牌图像</a:t>
            </a:r>
            <a:r>
              <a:rPr lang="zh-CN" altLang="en-US" sz="2800" b="1" smtClean="0">
                <a:solidFill>
                  <a:schemeClr val="tx2"/>
                </a:solidFill>
              </a:rPr>
              <a:t>预处理</a:t>
            </a:r>
            <a:endParaRPr lang="en-US" altLang="zh-CN" sz="2800" b="1" smtClean="0">
              <a:solidFill>
                <a:schemeClr val="tx2"/>
              </a:solidFill>
            </a:endParaRPr>
          </a:p>
          <a:p>
            <a:pPr marL="285750" indent="-285750">
              <a:buFont typeface="Wingdings" panose="05000000000000000000" pitchFamily="2" charset="2"/>
              <a:buChar char="l"/>
            </a:pPr>
            <a:r>
              <a:rPr lang="zh-CN" altLang="en-US" sz="2800" b="1" smtClean="0">
                <a:solidFill>
                  <a:schemeClr val="tx2"/>
                </a:solidFill>
              </a:rPr>
              <a:t>车牌定位</a:t>
            </a:r>
            <a:endParaRPr lang="en-US" altLang="zh-CN" sz="2800" b="1" smtClean="0">
              <a:solidFill>
                <a:schemeClr val="tx2"/>
              </a:solidFill>
            </a:endParaRPr>
          </a:p>
          <a:p>
            <a:pPr marL="285750" indent="-285750">
              <a:buFont typeface="Wingdings" panose="05000000000000000000" pitchFamily="2" charset="2"/>
              <a:buChar char="l"/>
            </a:pPr>
            <a:r>
              <a:rPr lang="zh-CN" altLang="en-US" sz="2800" b="1" smtClean="0">
                <a:solidFill>
                  <a:schemeClr val="tx2"/>
                </a:solidFill>
              </a:rPr>
              <a:t>车牌几何校正</a:t>
            </a:r>
            <a:endParaRPr lang="en-US" altLang="zh-CN" sz="2800" b="1" smtClean="0">
              <a:solidFill>
                <a:schemeClr val="tx2"/>
              </a:solidFill>
            </a:endParaRPr>
          </a:p>
          <a:p>
            <a:pPr marL="285750" indent="-285750">
              <a:buFont typeface="Wingdings" panose="05000000000000000000" pitchFamily="2" charset="2"/>
              <a:buChar char="l"/>
            </a:pPr>
            <a:r>
              <a:rPr lang="zh-CN" altLang="en-US" sz="2800" b="1" smtClean="0">
                <a:solidFill>
                  <a:schemeClr val="tx2"/>
                </a:solidFill>
              </a:rPr>
              <a:t>车牌字符分割</a:t>
            </a:r>
            <a:endParaRPr lang="en-US" altLang="zh-CN" sz="2800" b="1" smtClean="0">
              <a:solidFill>
                <a:schemeClr val="tx2"/>
              </a:solidFill>
            </a:endParaRPr>
          </a:p>
          <a:p>
            <a:pPr marL="285750" indent="-285750">
              <a:buFont typeface="Wingdings" panose="05000000000000000000" pitchFamily="2" charset="2"/>
              <a:buChar char="l"/>
            </a:pPr>
            <a:r>
              <a:rPr lang="zh-CN" altLang="en-US" sz="2800" b="1" smtClean="0">
                <a:solidFill>
                  <a:schemeClr val="tx2"/>
                </a:solidFill>
              </a:rPr>
              <a:t>车牌字符识别</a:t>
            </a:r>
            <a:endParaRPr lang="zh-CN" altLang="en-US" sz="2800" b="1">
              <a:solidFill>
                <a:schemeClr val="tx2"/>
              </a:solidFill>
            </a:endParaRPr>
          </a:p>
        </p:txBody>
      </p:sp>
      <p:sp>
        <p:nvSpPr>
          <p:cNvPr id="4" name="TextBox 3"/>
          <p:cNvSpPr txBox="1"/>
          <p:nvPr/>
        </p:nvSpPr>
        <p:spPr>
          <a:xfrm>
            <a:off x="395536" y="404664"/>
            <a:ext cx="3888432" cy="584775"/>
          </a:xfrm>
          <a:prstGeom prst="rect">
            <a:avLst/>
          </a:prstGeom>
          <a:noFill/>
        </p:spPr>
        <p:txBody>
          <a:bodyPr wrap="square" rtlCol="0">
            <a:spAutoFit/>
          </a:bodyPr>
          <a:lstStyle/>
          <a:p>
            <a:r>
              <a:rPr lang="zh-CN" altLang="en-US" sz="3200" b="1" smtClean="0">
                <a:solidFill>
                  <a:srgbClr val="FF0000"/>
                </a:solidFill>
              </a:rPr>
              <a:t>车牌识别系统流程</a:t>
            </a:r>
            <a:endParaRPr lang="zh-CN" altLang="en-US" sz="3200" b="1">
              <a:solidFill>
                <a:srgbClr val="FF0000"/>
              </a:solidFill>
            </a:endParaRPr>
          </a:p>
        </p:txBody>
      </p:sp>
    </p:spTree>
    <p:extLst>
      <p:ext uri="{BB962C8B-B14F-4D97-AF65-F5344CB8AC3E}">
        <p14:creationId xmlns:p14="http://schemas.microsoft.com/office/powerpoint/2010/main" val="6453271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 y="-32427"/>
            <a:ext cx="914400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339752" y="2045088"/>
            <a:ext cx="5493812" cy="2215991"/>
          </a:xfrm>
          <a:prstGeom prst="rect">
            <a:avLst/>
          </a:prstGeom>
        </p:spPr>
        <p:txBody>
          <a:bodyPr wrap="none">
            <a:spAutoFit/>
          </a:bodyPr>
          <a:lstStyle/>
          <a:p>
            <a:r>
              <a:rPr lang="zh-CN" altLang="en-US" sz="13800" smtClean="0">
                <a:solidFill>
                  <a:srgbClr val="FF0000"/>
                </a:solidFill>
                <a:latin typeface="华文琥珀" panose="02010800040101010101" pitchFamily="2" charset="-122"/>
                <a:ea typeface="华文琥珀" panose="02010800040101010101" pitchFamily="2" charset="-122"/>
              </a:rPr>
              <a:t>谢谢！</a:t>
            </a:r>
            <a:endParaRPr lang="zh-CN" altLang="en-US" sz="8000">
              <a:latin typeface="华文琥珀" panose="02010800040101010101" pitchFamily="2" charset="-122"/>
              <a:ea typeface="华文琥珀" panose="02010800040101010101" pitchFamily="2" charset="-122"/>
            </a:endParaRPr>
          </a:p>
        </p:txBody>
      </p:sp>
    </p:spTree>
    <p:extLst>
      <p:ext uri="{BB962C8B-B14F-4D97-AF65-F5344CB8AC3E}">
        <p14:creationId xmlns:p14="http://schemas.microsoft.com/office/powerpoint/2010/main" val="33557851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
            <a:ext cx="9144000" cy="702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9588" y="257619"/>
            <a:ext cx="8579112" cy="6342762"/>
          </a:xfrm>
          <a:prstGeom prst="rect">
            <a:avLst/>
          </a:prstGeom>
          <a:noFill/>
        </p:spPr>
        <p:txBody>
          <a:bodyPr wrap="square" rtlCol="0">
            <a:spAutoFit/>
          </a:bodyPr>
          <a:lstStyle/>
          <a:p>
            <a:pPr>
              <a:lnSpc>
                <a:spcPts val="4300"/>
              </a:lnSpc>
            </a:pPr>
            <a:r>
              <a:rPr lang="zh-CN" altLang="en-US" sz="3200" b="1">
                <a:solidFill>
                  <a:srgbClr val="FF0000"/>
                </a:solidFill>
                <a:latin typeface="黑体" panose="02010609060101010101" pitchFamily="49" charset="-122"/>
                <a:ea typeface="黑体" panose="02010609060101010101" pitchFamily="49" charset="-122"/>
                <a:cs typeface="Times New Roman" panose="02020603050405020304" pitchFamily="18" charset="0"/>
              </a:rPr>
              <a:t>二</a:t>
            </a:r>
            <a:r>
              <a:rPr lang="zh-CN" altLang="en-US" sz="3200" b="1" smtClean="0">
                <a:solidFill>
                  <a:srgbClr val="FF0000"/>
                </a:solidFill>
                <a:latin typeface="+mn-ea"/>
                <a:cs typeface="Times New Roman" panose="02020603050405020304" pitchFamily="18" charset="0"/>
              </a:rPr>
              <a:t>、</a:t>
            </a:r>
            <a:r>
              <a:rPr lang="zh-CN" altLang="en-US" sz="3200" b="1" smtClean="0">
                <a:solidFill>
                  <a:srgbClr val="FF0000"/>
                </a:solidFill>
                <a:latin typeface="黑体" panose="02010609060101010101" pitchFamily="49" charset="-122"/>
                <a:ea typeface="黑体" panose="02010609060101010101" pitchFamily="49" charset="-122"/>
                <a:cs typeface="Times New Roman" panose="02020603050405020304" pitchFamily="18" charset="0"/>
              </a:rPr>
              <a:t>控制处理部分</a:t>
            </a:r>
            <a:endParaRPr lang="en-US" altLang="zh-CN" sz="3200" b="1" smtClean="0">
              <a:solidFill>
                <a:srgbClr val="FF0000"/>
              </a:solidFill>
              <a:latin typeface="黑体" panose="02010609060101010101" pitchFamily="49" charset="-122"/>
              <a:ea typeface="黑体" panose="02010609060101010101" pitchFamily="49" charset="-122"/>
              <a:cs typeface="Times New Roman" panose="02020603050405020304" pitchFamily="18" charset="0"/>
            </a:endParaRPr>
          </a:p>
          <a:p>
            <a:pPr>
              <a:lnSpc>
                <a:spcPts val="4000"/>
              </a:lnSpc>
            </a:pPr>
            <a:r>
              <a:rPr lang="en-US" altLang="zh-CN" sz="3200" b="1">
                <a:solidFill>
                  <a:srgbClr val="FF0000"/>
                </a:solidFill>
                <a:latin typeface="+mn-ea"/>
                <a:cs typeface="Times New Roman" panose="02020603050405020304" pitchFamily="18" charset="0"/>
              </a:rPr>
              <a:t> </a:t>
            </a:r>
            <a:r>
              <a:rPr lang="en-US" altLang="zh-CN" sz="3200" b="1" smtClean="0">
                <a:solidFill>
                  <a:srgbClr val="FF0000"/>
                </a:solidFill>
                <a:latin typeface="+mn-ea"/>
                <a:cs typeface="Times New Roman" panose="02020603050405020304" pitchFamily="18" charset="0"/>
              </a:rPr>
              <a:t>   </a:t>
            </a:r>
            <a:r>
              <a:rPr lang="zh-CN" altLang="en-US" sz="2800" b="1" smtClean="0">
                <a:solidFill>
                  <a:schemeClr val="tx2"/>
                </a:solidFill>
                <a:latin typeface="+mn-ea"/>
                <a:cs typeface="Times New Roman" panose="02020603050405020304" pitchFamily="18" charset="0"/>
              </a:rPr>
              <a:t>系统核心部分，常用有：单片机、</a:t>
            </a:r>
            <a:r>
              <a:rPr lang="en-US" altLang="zh-CN" sz="2800" b="1" smtClean="0">
                <a:solidFill>
                  <a:schemeClr val="tx2"/>
                </a:solidFill>
                <a:latin typeface="Times New Roman" panose="02020603050405020304" pitchFamily="18" charset="0"/>
                <a:cs typeface="Times New Roman" panose="02020603050405020304" pitchFamily="18" charset="0"/>
              </a:rPr>
              <a:t>ARM</a:t>
            </a:r>
            <a:r>
              <a:rPr lang="zh-CN" altLang="en-US" sz="2800" b="1" smtClean="0">
                <a:solidFill>
                  <a:schemeClr val="tx2"/>
                </a:solidFill>
                <a:latin typeface="+mn-ea"/>
                <a:cs typeface="Times New Roman" panose="02020603050405020304" pitchFamily="18" charset="0"/>
              </a:rPr>
              <a:t>控制器、</a:t>
            </a:r>
            <a:r>
              <a:rPr lang="en-US" altLang="zh-CN" sz="2800" b="1" smtClean="0">
                <a:solidFill>
                  <a:schemeClr val="tx2"/>
                </a:solidFill>
                <a:latin typeface="Times New Roman" panose="02020603050405020304" pitchFamily="18" charset="0"/>
                <a:cs typeface="Times New Roman" panose="02020603050405020304" pitchFamily="18" charset="0"/>
              </a:rPr>
              <a:t>DSP</a:t>
            </a:r>
            <a:r>
              <a:rPr lang="zh-CN" altLang="en-US" sz="2800" b="1" smtClean="0">
                <a:solidFill>
                  <a:schemeClr val="tx2"/>
                </a:solidFill>
                <a:latin typeface="+mn-ea"/>
                <a:cs typeface="Times New Roman" panose="02020603050405020304" pitchFamily="18" charset="0"/>
              </a:rPr>
              <a:t>控制器、</a:t>
            </a:r>
            <a:r>
              <a:rPr lang="en-US" altLang="zh-CN" sz="2800" b="1" err="1" smtClean="0">
                <a:solidFill>
                  <a:schemeClr val="tx2"/>
                </a:solidFill>
                <a:latin typeface="Times New Roman" panose="02020603050405020304" pitchFamily="18" charset="0"/>
                <a:cs typeface="Times New Roman" panose="02020603050405020304" pitchFamily="18" charset="0"/>
              </a:rPr>
              <a:t>Arduino</a:t>
            </a:r>
            <a:r>
              <a:rPr lang="zh-CN" altLang="en-US" sz="2800" b="1">
                <a:solidFill>
                  <a:schemeClr val="tx2"/>
                </a:solidFill>
                <a:latin typeface="+mn-ea"/>
                <a:cs typeface="Times New Roman" panose="02020603050405020304" pitchFamily="18" charset="0"/>
              </a:rPr>
              <a:t>开</a:t>
            </a:r>
            <a:r>
              <a:rPr lang="zh-CN" altLang="en-US" sz="2800" b="1" smtClean="0">
                <a:solidFill>
                  <a:schemeClr val="tx2"/>
                </a:solidFill>
                <a:latin typeface="+mn-ea"/>
                <a:cs typeface="Times New Roman" panose="02020603050405020304" pitchFamily="18" charset="0"/>
              </a:rPr>
              <a:t>源平台等等。</a:t>
            </a:r>
            <a:endParaRPr lang="en-US" altLang="zh-CN" sz="2800" b="1" smtClean="0">
              <a:solidFill>
                <a:schemeClr val="tx2"/>
              </a:solidFill>
              <a:latin typeface="+mn-ea"/>
              <a:cs typeface="Times New Roman" panose="02020603050405020304" pitchFamily="18" charset="0"/>
            </a:endParaRPr>
          </a:p>
          <a:p>
            <a:pPr marL="903288" indent="-903288" algn="just">
              <a:lnSpc>
                <a:spcPts val="4000"/>
              </a:lnSpc>
              <a:spcBef>
                <a:spcPts val="1800"/>
              </a:spcBef>
            </a:pPr>
            <a:r>
              <a:rPr lang="en-US" altLang="zh-CN" sz="3200" b="1" smtClean="0">
                <a:solidFill>
                  <a:srgbClr val="FF0000"/>
                </a:solidFill>
                <a:latin typeface="+mn-ea"/>
                <a:cs typeface="Times New Roman" panose="02020603050405020304" pitchFamily="18" charset="0"/>
              </a:rPr>
              <a:t>1.</a:t>
            </a:r>
            <a:r>
              <a:rPr lang="zh-CN" altLang="en-US" sz="3200" b="1" smtClean="0">
                <a:solidFill>
                  <a:srgbClr val="FF0000"/>
                </a:solidFill>
                <a:latin typeface="+mn-ea"/>
                <a:cs typeface="Times New Roman" panose="02020603050405020304" pitchFamily="18" charset="0"/>
              </a:rPr>
              <a:t>单片机</a:t>
            </a:r>
            <a:r>
              <a:rPr lang="zh-CN" altLang="en-US" sz="3200" b="1" smtClean="0">
                <a:solidFill>
                  <a:schemeClr val="tx2"/>
                </a:solidFill>
                <a:latin typeface="+mn-ea"/>
                <a:cs typeface="Times New Roman" panose="02020603050405020304" pitchFamily="18" charset="0"/>
              </a:rPr>
              <a:t>：</a:t>
            </a:r>
            <a:r>
              <a:rPr lang="en-US" altLang="zh-CN" sz="2800" b="1" smtClean="0">
                <a:solidFill>
                  <a:schemeClr val="tx2"/>
                </a:solidFill>
                <a:latin typeface="Times New Roman" panose="02020603050405020304" pitchFamily="18" charset="0"/>
                <a:ea typeface="+mj-ea"/>
                <a:cs typeface="Times New Roman" panose="02020603050405020304" pitchFamily="18" charset="0"/>
              </a:rPr>
              <a:t>51</a:t>
            </a:r>
            <a:r>
              <a:rPr lang="zh-CN" altLang="en-US" sz="2800" b="1" smtClean="0">
                <a:solidFill>
                  <a:schemeClr val="tx2"/>
                </a:solidFill>
                <a:latin typeface="Times New Roman" panose="02020603050405020304" pitchFamily="18" charset="0"/>
                <a:ea typeface="+mj-ea"/>
                <a:cs typeface="Times New Roman" panose="02020603050405020304" pitchFamily="18" charset="0"/>
              </a:rPr>
              <a:t>单片机</a:t>
            </a:r>
            <a:r>
              <a:rPr lang="zh-CN" altLang="zh-CN" sz="2800" b="1" smtClean="0">
                <a:solidFill>
                  <a:schemeClr val="tx2"/>
                </a:solidFill>
                <a:latin typeface="Times New Roman" panose="02020603050405020304" pitchFamily="18" charset="0"/>
                <a:ea typeface="+mj-ea"/>
                <a:cs typeface="Times New Roman" panose="02020603050405020304" pitchFamily="18" charset="0"/>
              </a:rPr>
              <a:t>、</a:t>
            </a:r>
            <a:r>
              <a:rPr lang="en-US" altLang="zh-CN" sz="2800" b="1">
                <a:solidFill>
                  <a:schemeClr val="tx2"/>
                </a:solidFill>
                <a:latin typeface="Times New Roman" panose="02020603050405020304" pitchFamily="18" charset="0"/>
                <a:ea typeface="+mj-ea"/>
                <a:cs typeface="Times New Roman" panose="02020603050405020304" pitchFamily="18" charset="0"/>
              </a:rPr>
              <a:t>61</a:t>
            </a:r>
            <a:r>
              <a:rPr lang="zh-CN" altLang="zh-CN" sz="2800" b="1" smtClean="0">
                <a:solidFill>
                  <a:schemeClr val="tx2"/>
                </a:solidFill>
                <a:latin typeface="Times New Roman" panose="02020603050405020304" pitchFamily="18" charset="0"/>
                <a:ea typeface="+mj-ea"/>
                <a:cs typeface="Times New Roman" panose="02020603050405020304" pitchFamily="18" charset="0"/>
              </a:rPr>
              <a:t>单片机、</a:t>
            </a:r>
            <a:r>
              <a:rPr lang="en-US" altLang="zh-CN" sz="2800" b="1">
                <a:solidFill>
                  <a:schemeClr val="tx2"/>
                </a:solidFill>
                <a:latin typeface="Times New Roman" panose="02020603050405020304" pitchFamily="18" charset="0"/>
                <a:ea typeface="+mj-ea"/>
                <a:cs typeface="Times New Roman" panose="02020603050405020304" pitchFamily="18" charset="0"/>
              </a:rPr>
              <a:t>AVR</a:t>
            </a:r>
            <a:r>
              <a:rPr lang="zh-CN" altLang="zh-CN" sz="2800" b="1" smtClean="0">
                <a:solidFill>
                  <a:schemeClr val="tx2"/>
                </a:solidFill>
                <a:latin typeface="Times New Roman" panose="02020603050405020304" pitchFamily="18" charset="0"/>
                <a:ea typeface="+mj-ea"/>
                <a:cs typeface="Times New Roman" panose="02020603050405020304" pitchFamily="18" charset="0"/>
              </a:rPr>
              <a:t>单片机、</a:t>
            </a:r>
            <a:r>
              <a:rPr lang="en-US" altLang="zh-CN" sz="2800" b="1" smtClean="0">
                <a:solidFill>
                  <a:schemeClr val="tx2"/>
                </a:solidFill>
                <a:latin typeface="Times New Roman" panose="02020603050405020304" pitchFamily="18" charset="0"/>
                <a:ea typeface="+mj-ea"/>
                <a:cs typeface="Times New Roman" panose="02020603050405020304" pitchFamily="18" charset="0"/>
              </a:rPr>
              <a:t>   PIC</a:t>
            </a:r>
            <a:r>
              <a:rPr lang="zh-CN" altLang="zh-CN" sz="2800" b="1" smtClean="0">
                <a:solidFill>
                  <a:schemeClr val="tx2"/>
                </a:solidFill>
                <a:latin typeface="Times New Roman" panose="02020603050405020304" pitchFamily="18" charset="0"/>
                <a:ea typeface="+mj-ea"/>
                <a:cs typeface="Times New Roman" panose="02020603050405020304" pitchFamily="18" charset="0"/>
              </a:rPr>
              <a:t>单片机、</a:t>
            </a:r>
            <a:r>
              <a:rPr lang="en-US" altLang="zh-CN" sz="2800" b="1">
                <a:solidFill>
                  <a:schemeClr val="tx2"/>
                </a:solidFill>
                <a:latin typeface="Times New Roman" panose="02020603050405020304" pitchFamily="18" charset="0"/>
                <a:ea typeface="+mj-ea"/>
                <a:cs typeface="Times New Roman" panose="02020603050405020304" pitchFamily="18" charset="0"/>
              </a:rPr>
              <a:t>MSP430</a:t>
            </a:r>
            <a:r>
              <a:rPr lang="zh-CN" altLang="zh-CN" sz="2800" b="1">
                <a:solidFill>
                  <a:schemeClr val="tx2"/>
                </a:solidFill>
                <a:latin typeface="Times New Roman" panose="02020603050405020304" pitchFamily="18" charset="0"/>
                <a:ea typeface="+mj-ea"/>
                <a:cs typeface="Times New Roman" panose="02020603050405020304" pitchFamily="18" charset="0"/>
              </a:rPr>
              <a:t>、飞思卡</a:t>
            </a:r>
            <a:r>
              <a:rPr lang="zh-CN" altLang="zh-CN" sz="2800" b="1" smtClean="0">
                <a:solidFill>
                  <a:schemeClr val="tx2"/>
                </a:solidFill>
                <a:latin typeface="Times New Roman" panose="02020603050405020304" pitchFamily="18" charset="0"/>
                <a:ea typeface="+mj-ea"/>
                <a:cs typeface="Times New Roman" panose="02020603050405020304" pitchFamily="18" charset="0"/>
              </a:rPr>
              <a:t>尔单片机</a:t>
            </a:r>
            <a:r>
              <a:rPr lang="zh-CN" altLang="en-US" sz="2800" b="1" smtClean="0">
                <a:solidFill>
                  <a:schemeClr val="tx2"/>
                </a:solidFill>
                <a:latin typeface="Times New Roman" panose="02020603050405020304" pitchFamily="18" charset="0"/>
                <a:ea typeface="+mj-ea"/>
                <a:cs typeface="Times New Roman" panose="02020603050405020304" pitchFamily="18" charset="0"/>
              </a:rPr>
              <a:t>等等。</a:t>
            </a:r>
            <a:endParaRPr lang="en-US" altLang="zh-CN" sz="2800" b="1" smtClean="0">
              <a:solidFill>
                <a:schemeClr val="tx2"/>
              </a:solidFill>
              <a:latin typeface="Times New Roman" panose="02020603050405020304" pitchFamily="18" charset="0"/>
              <a:ea typeface="+mj-ea"/>
              <a:cs typeface="Times New Roman" panose="02020603050405020304" pitchFamily="18" charset="0"/>
            </a:endParaRPr>
          </a:p>
          <a:p>
            <a:pPr marL="450850" indent="-450850">
              <a:spcBef>
                <a:spcPts val="1800"/>
              </a:spcBef>
            </a:pPr>
            <a:r>
              <a:rPr lang="en-US" altLang="zh-CN" sz="2800" b="1" smtClean="0">
                <a:solidFill>
                  <a:srgbClr val="FF0000"/>
                </a:solidFill>
                <a:latin typeface="+mj-ea"/>
                <a:ea typeface="+mj-ea"/>
                <a:cs typeface="Times New Roman" panose="02020603050405020304" pitchFamily="18" charset="0"/>
              </a:rPr>
              <a:t>51</a:t>
            </a:r>
            <a:r>
              <a:rPr lang="zh-CN" altLang="en-US" sz="2800" b="1" smtClean="0">
                <a:solidFill>
                  <a:srgbClr val="FF0000"/>
                </a:solidFill>
                <a:latin typeface="+mj-ea"/>
                <a:ea typeface="+mj-ea"/>
                <a:cs typeface="Times New Roman" panose="02020603050405020304" pitchFamily="18" charset="0"/>
              </a:rPr>
              <a:t>单片机特点：</a:t>
            </a:r>
            <a:endParaRPr lang="en-US" altLang="zh-CN" sz="2800" b="1" smtClean="0">
              <a:solidFill>
                <a:srgbClr val="FF0000"/>
              </a:solidFill>
              <a:latin typeface="+mj-ea"/>
              <a:ea typeface="+mj-ea"/>
              <a:cs typeface="Times New Roman" panose="02020603050405020304" pitchFamily="18" charset="0"/>
            </a:endParaRPr>
          </a:p>
          <a:p>
            <a:pPr marL="450850" indent="-450850">
              <a:lnSpc>
                <a:spcPts val="3600"/>
              </a:lnSpc>
            </a:pPr>
            <a:r>
              <a:rPr lang="en-US" altLang="zh-CN" sz="2400" b="1">
                <a:solidFill>
                  <a:schemeClr val="tx2"/>
                </a:solidFill>
                <a:latin typeface="+mj-ea"/>
                <a:cs typeface="Times New Roman" panose="02020603050405020304" pitchFamily="18" charset="0"/>
                <a:sym typeface="Symbol"/>
              </a:rPr>
              <a:t></a:t>
            </a:r>
            <a:r>
              <a:rPr lang="en-US" altLang="zh-CN" sz="3200" b="1">
                <a:solidFill>
                  <a:schemeClr val="tx2"/>
                </a:solidFill>
                <a:latin typeface="+mj-ea"/>
                <a:cs typeface="Times New Roman" panose="02020603050405020304" pitchFamily="18" charset="0"/>
                <a:sym typeface="Symbol"/>
              </a:rPr>
              <a:t> </a:t>
            </a:r>
            <a:r>
              <a:rPr lang="en-US" altLang="zh-CN" sz="2400" b="1" smtClean="0">
                <a:solidFill>
                  <a:schemeClr val="tx2"/>
                </a:solidFill>
                <a:latin typeface="+mj-ea"/>
                <a:ea typeface="+mj-ea"/>
                <a:cs typeface="Times New Roman" panose="02020603050405020304" pitchFamily="18" charset="0"/>
              </a:rPr>
              <a:t>8</a:t>
            </a:r>
            <a:r>
              <a:rPr lang="zh-CN" altLang="en-US" sz="2400" b="1">
                <a:solidFill>
                  <a:schemeClr val="tx2"/>
                </a:solidFill>
                <a:latin typeface="+mj-ea"/>
                <a:ea typeface="+mj-ea"/>
                <a:cs typeface="Times New Roman" panose="02020603050405020304" pitchFamily="18" charset="0"/>
              </a:rPr>
              <a:t>位</a:t>
            </a:r>
            <a:r>
              <a:rPr lang="en-US" altLang="zh-CN" sz="2400" b="1" smtClean="0">
                <a:solidFill>
                  <a:schemeClr val="tx2"/>
                </a:solidFill>
                <a:latin typeface="+mj-ea"/>
                <a:ea typeface="+mj-ea"/>
                <a:cs typeface="Times New Roman" panose="02020603050405020304" pitchFamily="18" charset="0"/>
              </a:rPr>
              <a:t>CPU</a:t>
            </a:r>
            <a:r>
              <a:rPr lang="en-US" altLang="zh-CN" sz="3600" b="1" kern="1400">
                <a:solidFill>
                  <a:schemeClr val="tx2"/>
                </a:solidFill>
                <a:latin typeface="+mj-ea"/>
                <a:cs typeface="Times New Roman" panose="02020603050405020304" pitchFamily="18" charset="0"/>
                <a:sym typeface="Symbol"/>
              </a:rPr>
              <a:t> </a:t>
            </a:r>
            <a:r>
              <a:rPr lang="en-US" altLang="zh-CN" sz="2400" b="1" smtClean="0">
                <a:solidFill>
                  <a:schemeClr val="tx2"/>
                </a:solidFill>
                <a:latin typeface="+mj-ea"/>
                <a:cs typeface="Times New Roman" panose="02020603050405020304" pitchFamily="18" charset="0"/>
                <a:sym typeface="Symbol"/>
              </a:rPr>
              <a:t>               </a:t>
            </a:r>
            <a:r>
              <a:rPr lang="en-US" altLang="zh-CN" sz="2400" b="1" smtClean="0">
                <a:solidFill>
                  <a:schemeClr val="tx2"/>
                </a:solidFill>
                <a:latin typeface="+mj-ea"/>
                <a:ea typeface="+mj-ea"/>
                <a:cs typeface="Times New Roman" panose="02020603050405020304" pitchFamily="18" charset="0"/>
              </a:rPr>
              <a:t>4kbytes </a:t>
            </a:r>
            <a:r>
              <a:rPr lang="zh-CN" altLang="en-US" sz="2400" b="1">
                <a:solidFill>
                  <a:schemeClr val="tx2"/>
                </a:solidFill>
                <a:latin typeface="+mj-ea"/>
                <a:ea typeface="+mj-ea"/>
                <a:cs typeface="Times New Roman" panose="02020603050405020304" pitchFamily="18" charset="0"/>
              </a:rPr>
              <a:t>程序存储器</a:t>
            </a:r>
            <a:r>
              <a:rPr lang="en-US" altLang="zh-CN" sz="2400" b="1">
                <a:solidFill>
                  <a:schemeClr val="tx2"/>
                </a:solidFill>
                <a:latin typeface="+mj-ea"/>
                <a:ea typeface="+mj-ea"/>
                <a:cs typeface="Times New Roman" panose="02020603050405020304" pitchFamily="18" charset="0"/>
              </a:rPr>
              <a:t>(ROM)</a:t>
            </a:r>
          </a:p>
          <a:p>
            <a:pPr marL="450850" indent="-450850"/>
            <a:r>
              <a:rPr lang="en-US" altLang="zh-CN" sz="2400" b="1" smtClean="0">
                <a:solidFill>
                  <a:schemeClr val="tx2"/>
                </a:solidFill>
                <a:latin typeface="+mj-ea"/>
                <a:cs typeface="Times New Roman" panose="02020603050405020304" pitchFamily="18" charset="0"/>
                <a:sym typeface="Symbol"/>
              </a:rPr>
              <a:t> </a:t>
            </a:r>
            <a:r>
              <a:rPr lang="en-US" altLang="zh-CN" sz="2400" b="1" smtClean="0">
                <a:solidFill>
                  <a:schemeClr val="tx2"/>
                </a:solidFill>
                <a:latin typeface="+mj-ea"/>
                <a:ea typeface="+mj-ea"/>
                <a:cs typeface="Times New Roman" panose="02020603050405020304" pitchFamily="18" charset="0"/>
              </a:rPr>
              <a:t>32</a:t>
            </a:r>
            <a:r>
              <a:rPr lang="zh-CN" altLang="en-US" sz="2400" b="1">
                <a:solidFill>
                  <a:schemeClr val="tx2"/>
                </a:solidFill>
                <a:latin typeface="+mj-ea"/>
                <a:ea typeface="+mj-ea"/>
                <a:cs typeface="Times New Roman" panose="02020603050405020304" pitchFamily="18" charset="0"/>
              </a:rPr>
              <a:t>条</a:t>
            </a:r>
            <a:r>
              <a:rPr lang="en-US" altLang="zh-CN" sz="2400" b="1">
                <a:solidFill>
                  <a:schemeClr val="tx2"/>
                </a:solidFill>
                <a:latin typeface="+mj-ea"/>
                <a:ea typeface="+mj-ea"/>
                <a:cs typeface="Times New Roman" panose="02020603050405020304" pitchFamily="18" charset="0"/>
              </a:rPr>
              <a:t>I/O</a:t>
            </a:r>
            <a:r>
              <a:rPr lang="zh-CN" altLang="en-US" sz="2400" b="1">
                <a:solidFill>
                  <a:schemeClr val="tx2"/>
                </a:solidFill>
                <a:latin typeface="+mj-ea"/>
                <a:ea typeface="+mj-ea"/>
                <a:cs typeface="Times New Roman" panose="02020603050405020304" pitchFamily="18" charset="0"/>
              </a:rPr>
              <a:t>口</a:t>
            </a:r>
            <a:r>
              <a:rPr lang="zh-CN" altLang="en-US" sz="2400" b="1" smtClean="0">
                <a:solidFill>
                  <a:schemeClr val="tx2"/>
                </a:solidFill>
                <a:latin typeface="+mj-ea"/>
                <a:ea typeface="+mj-ea"/>
                <a:cs typeface="Times New Roman" panose="02020603050405020304" pitchFamily="18" charset="0"/>
              </a:rPr>
              <a:t>线</a:t>
            </a:r>
            <a:r>
              <a:rPr lang="en-US" altLang="zh-CN" sz="2400" b="1" smtClean="0">
                <a:solidFill>
                  <a:schemeClr val="tx2"/>
                </a:solidFill>
                <a:latin typeface="+mj-ea"/>
                <a:cs typeface="Times New Roman" panose="02020603050405020304" pitchFamily="18" charset="0"/>
                <a:sym typeface="Symbol"/>
              </a:rPr>
              <a:t>            </a:t>
            </a:r>
            <a:r>
              <a:rPr lang="en-US" altLang="zh-CN" sz="2400" b="1" smtClean="0">
                <a:solidFill>
                  <a:schemeClr val="tx2"/>
                </a:solidFill>
                <a:latin typeface="+mj-ea"/>
                <a:ea typeface="+mj-ea"/>
                <a:cs typeface="Times New Roman" panose="02020603050405020304" pitchFamily="18" charset="0"/>
              </a:rPr>
              <a:t>128bytes</a:t>
            </a:r>
            <a:r>
              <a:rPr lang="zh-CN" altLang="en-US" sz="2400" b="1">
                <a:solidFill>
                  <a:schemeClr val="tx2"/>
                </a:solidFill>
                <a:latin typeface="+mj-ea"/>
                <a:ea typeface="+mj-ea"/>
                <a:cs typeface="Times New Roman" panose="02020603050405020304" pitchFamily="18" charset="0"/>
              </a:rPr>
              <a:t>的数据存储器</a:t>
            </a:r>
            <a:r>
              <a:rPr lang="en-US" altLang="zh-CN" sz="2400" b="1">
                <a:solidFill>
                  <a:schemeClr val="tx2"/>
                </a:solidFill>
                <a:latin typeface="+mj-ea"/>
                <a:ea typeface="+mj-ea"/>
                <a:cs typeface="Times New Roman" panose="02020603050405020304" pitchFamily="18" charset="0"/>
              </a:rPr>
              <a:t>(RAM)</a:t>
            </a:r>
          </a:p>
          <a:p>
            <a:pPr marL="450850" indent="-450850"/>
            <a:r>
              <a:rPr lang="en-US" altLang="zh-CN" sz="2400" b="1">
                <a:solidFill>
                  <a:schemeClr val="tx2"/>
                </a:solidFill>
                <a:latin typeface="+mj-ea"/>
                <a:cs typeface="Times New Roman" panose="02020603050405020304" pitchFamily="18" charset="0"/>
                <a:sym typeface="Symbol"/>
              </a:rPr>
              <a:t> </a:t>
            </a:r>
            <a:r>
              <a:rPr lang="en-US" altLang="zh-CN" sz="2400" b="1" smtClean="0">
                <a:solidFill>
                  <a:schemeClr val="tx2"/>
                </a:solidFill>
                <a:latin typeface="+mj-ea"/>
                <a:ea typeface="+mj-ea"/>
                <a:cs typeface="Times New Roman" panose="02020603050405020304" pitchFamily="18" charset="0"/>
              </a:rPr>
              <a:t>111</a:t>
            </a:r>
            <a:r>
              <a:rPr lang="zh-CN" altLang="en-US" sz="2400" b="1">
                <a:solidFill>
                  <a:schemeClr val="tx2"/>
                </a:solidFill>
                <a:latin typeface="+mj-ea"/>
                <a:ea typeface="+mj-ea"/>
                <a:cs typeface="Times New Roman" panose="02020603050405020304" pitchFamily="18" charset="0"/>
              </a:rPr>
              <a:t>条</a:t>
            </a:r>
            <a:r>
              <a:rPr lang="zh-CN" altLang="en-US" sz="2400" b="1" smtClean="0">
                <a:solidFill>
                  <a:schemeClr val="tx2"/>
                </a:solidFill>
                <a:latin typeface="+mj-ea"/>
                <a:ea typeface="+mj-ea"/>
                <a:cs typeface="Times New Roman" panose="02020603050405020304" pitchFamily="18" charset="0"/>
              </a:rPr>
              <a:t>指令             </a:t>
            </a:r>
            <a:r>
              <a:rPr lang="en-US" altLang="zh-CN" sz="2400" b="1" smtClean="0">
                <a:solidFill>
                  <a:schemeClr val="tx2"/>
                </a:solidFill>
                <a:latin typeface="+mj-ea"/>
                <a:cs typeface="Times New Roman" panose="02020603050405020304" pitchFamily="18" charset="0"/>
                <a:sym typeface="Symbol"/>
              </a:rPr>
              <a:t> </a:t>
            </a:r>
            <a:r>
              <a:rPr lang="en-US" altLang="zh-CN" sz="2400" b="1" smtClean="0">
                <a:solidFill>
                  <a:schemeClr val="tx2"/>
                </a:solidFill>
                <a:latin typeface="+mj-ea"/>
                <a:ea typeface="+mj-ea"/>
                <a:cs typeface="Times New Roman" panose="02020603050405020304" pitchFamily="18" charset="0"/>
              </a:rPr>
              <a:t>2</a:t>
            </a:r>
            <a:r>
              <a:rPr lang="zh-CN" altLang="en-US" sz="2400" b="1">
                <a:solidFill>
                  <a:schemeClr val="tx2"/>
                </a:solidFill>
                <a:latin typeface="+mj-ea"/>
                <a:ea typeface="+mj-ea"/>
                <a:cs typeface="Times New Roman" panose="02020603050405020304" pitchFamily="18" charset="0"/>
              </a:rPr>
              <a:t>个可编程定时</a:t>
            </a:r>
            <a:r>
              <a:rPr lang="en-US" altLang="zh-CN" sz="2400" b="1">
                <a:solidFill>
                  <a:schemeClr val="tx2"/>
                </a:solidFill>
                <a:latin typeface="+mj-ea"/>
                <a:ea typeface="+mj-ea"/>
                <a:cs typeface="Times New Roman" panose="02020603050405020304" pitchFamily="18" charset="0"/>
              </a:rPr>
              <a:t>/</a:t>
            </a:r>
            <a:r>
              <a:rPr lang="zh-CN" altLang="en-US" sz="2400" b="1">
                <a:solidFill>
                  <a:schemeClr val="tx2"/>
                </a:solidFill>
                <a:latin typeface="+mj-ea"/>
                <a:ea typeface="+mj-ea"/>
                <a:cs typeface="Times New Roman" panose="02020603050405020304" pitchFamily="18" charset="0"/>
              </a:rPr>
              <a:t>计数器</a:t>
            </a:r>
          </a:p>
          <a:p>
            <a:pPr marL="450850" indent="-450850"/>
            <a:r>
              <a:rPr lang="en-US" altLang="zh-CN" sz="2400" b="1">
                <a:solidFill>
                  <a:schemeClr val="tx2"/>
                </a:solidFill>
                <a:latin typeface="+mj-ea"/>
                <a:cs typeface="Times New Roman" panose="02020603050405020304" pitchFamily="18" charset="0"/>
                <a:sym typeface="Symbol"/>
              </a:rPr>
              <a:t> </a:t>
            </a:r>
            <a:r>
              <a:rPr lang="en-US" altLang="zh-CN" sz="2400" b="1" smtClean="0">
                <a:solidFill>
                  <a:schemeClr val="tx2"/>
                </a:solidFill>
                <a:latin typeface="+mj-ea"/>
                <a:ea typeface="+mj-ea"/>
                <a:cs typeface="Times New Roman" panose="02020603050405020304" pitchFamily="18" charset="0"/>
              </a:rPr>
              <a:t>21</a:t>
            </a:r>
            <a:r>
              <a:rPr lang="zh-CN" altLang="en-US" sz="2400" b="1">
                <a:solidFill>
                  <a:schemeClr val="tx2"/>
                </a:solidFill>
                <a:latin typeface="+mj-ea"/>
                <a:ea typeface="+mj-ea"/>
                <a:cs typeface="Times New Roman" panose="02020603050405020304" pitchFamily="18" charset="0"/>
              </a:rPr>
              <a:t>个专用</a:t>
            </a:r>
            <a:r>
              <a:rPr lang="zh-CN" altLang="en-US" sz="2400" b="1" smtClean="0">
                <a:solidFill>
                  <a:schemeClr val="tx2"/>
                </a:solidFill>
                <a:latin typeface="+mj-ea"/>
                <a:ea typeface="+mj-ea"/>
                <a:cs typeface="Times New Roman" panose="02020603050405020304" pitchFamily="18" charset="0"/>
              </a:rPr>
              <a:t>寄存器        </a:t>
            </a:r>
            <a:r>
              <a:rPr lang="en-US" altLang="zh-CN" sz="2400" b="1" smtClean="0">
                <a:solidFill>
                  <a:schemeClr val="tx2"/>
                </a:solidFill>
                <a:latin typeface="+mj-ea"/>
                <a:cs typeface="Times New Roman" panose="02020603050405020304" pitchFamily="18" charset="0"/>
                <a:sym typeface="Symbol"/>
              </a:rPr>
              <a:t> </a:t>
            </a:r>
            <a:r>
              <a:rPr lang="zh-CN" altLang="en-US" sz="2400" b="1" smtClean="0">
                <a:solidFill>
                  <a:schemeClr val="tx2"/>
                </a:solidFill>
                <a:latin typeface="+mj-ea"/>
                <a:ea typeface="+mj-ea"/>
                <a:cs typeface="Times New Roman" panose="02020603050405020304" pitchFamily="18" charset="0"/>
              </a:rPr>
              <a:t>一</a:t>
            </a:r>
            <a:r>
              <a:rPr lang="zh-CN" altLang="en-US" sz="2400" b="1">
                <a:solidFill>
                  <a:schemeClr val="tx2"/>
                </a:solidFill>
                <a:latin typeface="+mj-ea"/>
                <a:ea typeface="+mj-ea"/>
                <a:cs typeface="Times New Roman" panose="02020603050405020304" pitchFamily="18" charset="0"/>
              </a:rPr>
              <a:t>个全双工串行通信口</a:t>
            </a:r>
          </a:p>
          <a:p>
            <a:pPr marL="450850" indent="-450850"/>
            <a:r>
              <a:rPr lang="en-US" altLang="zh-CN" sz="2400" b="1">
                <a:solidFill>
                  <a:schemeClr val="tx2"/>
                </a:solidFill>
                <a:latin typeface="+mj-ea"/>
                <a:cs typeface="Times New Roman" panose="02020603050405020304" pitchFamily="18" charset="0"/>
                <a:sym typeface="Symbol"/>
              </a:rPr>
              <a:t> </a:t>
            </a:r>
            <a:r>
              <a:rPr lang="en-US" altLang="zh-CN" sz="2400" b="1" smtClean="0">
                <a:solidFill>
                  <a:schemeClr val="tx2"/>
                </a:solidFill>
                <a:latin typeface="+mj-ea"/>
                <a:ea typeface="+mj-ea"/>
                <a:cs typeface="Times New Roman" panose="02020603050405020304" pitchFamily="18" charset="0"/>
              </a:rPr>
              <a:t>5</a:t>
            </a:r>
            <a:r>
              <a:rPr lang="zh-CN" altLang="en-US" sz="2400" b="1">
                <a:solidFill>
                  <a:schemeClr val="tx2"/>
                </a:solidFill>
                <a:latin typeface="+mj-ea"/>
                <a:ea typeface="+mj-ea"/>
                <a:cs typeface="Times New Roman" panose="02020603050405020304" pitchFamily="18" charset="0"/>
              </a:rPr>
              <a:t>个中断源，</a:t>
            </a:r>
            <a:r>
              <a:rPr lang="en-US" altLang="zh-CN" sz="2400" b="1">
                <a:solidFill>
                  <a:schemeClr val="tx2"/>
                </a:solidFill>
                <a:latin typeface="+mj-ea"/>
                <a:ea typeface="+mj-ea"/>
                <a:cs typeface="Times New Roman" panose="02020603050405020304" pitchFamily="18" charset="0"/>
              </a:rPr>
              <a:t>2</a:t>
            </a:r>
            <a:r>
              <a:rPr lang="zh-CN" altLang="en-US" sz="2400" b="1">
                <a:solidFill>
                  <a:schemeClr val="tx2"/>
                </a:solidFill>
                <a:latin typeface="+mj-ea"/>
                <a:ea typeface="+mj-ea"/>
                <a:cs typeface="Times New Roman" panose="02020603050405020304" pitchFamily="18" charset="0"/>
              </a:rPr>
              <a:t>个</a:t>
            </a:r>
            <a:r>
              <a:rPr lang="zh-CN" altLang="en-US" sz="2400" b="1" smtClean="0">
                <a:solidFill>
                  <a:schemeClr val="tx2"/>
                </a:solidFill>
                <a:latin typeface="+mj-ea"/>
                <a:ea typeface="+mj-ea"/>
                <a:cs typeface="Times New Roman" panose="02020603050405020304" pitchFamily="18" charset="0"/>
              </a:rPr>
              <a:t>优先级  </a:t>
            </a:r>
            <a:r>
              <a:rPr lang="en-US" altLang="zh-CN" sz="2400" b="1" smtClean="0">
                <a:solidFill>
                  <a:schemeClr val="tx2"/>
                </a:solidFill>
                <a:latin typeface="+mj-ea"/>
                <a:cs typeface="Times New Roman" panose="02020603050405020304" pitchFamily="18" charset="0"/>
                <a:sym typeface="Symbol"/>
              </a:rPr>
              <a:t> </a:t>
            </a:r>
            <a:r>
              <a:rPr lang="zh-CN" altLang="en-US" sz="2400" b="1" smtClean="0">
                <a:solidFill>
                  <a:schemeClr val="tx2"/>
                </a:solidFill>
                <a:latin typeface="+mj-ea"/>
                <a:ea typeface="+mj-ea"/>
                <a:cs typeface="Times New Roman" panose="02020603050405020304" pitchFamily="18" charset="0"/>
              </a:rPr>
              <a:t>外部</a:t>
            </a:r>
            <a:r>
              <a:rPr lang="zh-CN" altLang="en-US" sz="2400" b="1">
                <a:solidFill>
                  <a:schemeClr val="tx2"/>
                </a:solidFill>
                <a:latin typeface="+mj-ea"/>
                <a:ea typeface="+mj-ea"/>
                <a:cs typeface="Times New Roman" panose="02020603050405020304" pitchFamily="18" charset="0"/>
              </a:rPr>
              <a:t>数据存储器寻址空间为</a:t>
            </a:r>
            <a:r>
              <a:rPr lang="en-US" altLang="zh-CN" sz="2400" b="1">
                <a:solidFill>
                  <a:schemeClr val="tx2"/>
                </a:solidFill>
                <a:latin typeface="+mj-ea"/>
                <a:ea typeface="+mj-ea"/>
                <a:cs typeface="Times New Roman" panose="02020603050405020304" pitchFamily="18" charset="0"/>
              </a:rPr>
              <a:t>64kB</a:t>
            </a:r>
          </a:p>
          <a:p>
            <a:pPr marL="450850" indent="-450850"/>
            <a:r>
              <a:rPr lang="en-US" altLang="zh-CN" sz="2400" b="1" smtClean="0">
                <a:solidFill>
                  <a:schemeClr val="tx2"/>
                </a:solidFill>
                <a:latin typeface="+mj-ea"/>
                <a:cs typeface="Times New Roman" panose="02020603050405020304" pitchFamily="18" charset="0"/>
                <a:sym typeface="Symbol"/>
              </a:rPr>
              <a:t> </a:t>
            </a:r>
            <a:r>
              <a:rPr lang="zh-CN" altLang="en-US" sz="2400" b="1" smtClean="0">
                <a:solidFill>
                  <a:schemeClr val="tx2"/>
                </a:solidFill>
                <a:latin typeface="+mj-ea"/>
                <a:ea typeface="+mj-ea"/>
                <a:cs typeface="Times New Roman" panose="02020603050405020304" pitchFamily="18" charset="0"/>
              </a:rPr>
              <a:t>逻辑</a:t>
            </a:r>
            <a:r>
              <a:rPr lang="zh-CN" altLang="en-US" sz="2400" b="1">
                <a:solidFill>
                  <a:schemeClr val="tx2"/>
                </a:solidFill>
                <a:latin typeface="+mj-ea"/>
                <a:ea typeface="+mj-ea"/>
                <a:cs typeface="Times New Roman" panose="02020603050405020304" pitchFamily="18" charset="0"/>
              </a:rPr>
              <a:t>操作位寻址</a:t>
            </a:r>
            <a:r>
              <a:rPr lang="zh-CN" altLang="en-US" sz="2400" b="1" smtClean="0">
                <a:solidFill>
                  <a:schemeClr val="tx2"/>
                </a:solidFill>
                <a:latin typeface="+mj-ea"/>
                <a:ea typeface="+mj-ea"/>
                <a:cs typeface="Times New Roman" panose="02020603050405020304" pitchFamily="18" charset="0"/>
              </a:rPr>
              <a:t>功能    </a:t>
            </a:r>
            <a:r>
              <a:rPr lang="en-US" altLang="zh-CN" sz="2400" b="1" smtClean="0">
                <a:solidFill>
                  <a:schemeClr val="tx2"/>
                </a:solidFill>
                <a:latin typeface="+mj-ea"/>
                <a:cs typeface="Times New Roman" panose="02020603050405020304" pitchFamily="18" charset="0"/>
                <a:sym typeface="Symbol"/>
              </a:rPr>
              <a:t> </a:t>
            </a:r>
            <a:r>
              <a:rPr lang="zh-CN" altLang="en-US" sz="2400" b="1" smtClean="0">
                <a:solidFill>
                  <a:schemeClr val="tx2"/>
                </a:solidFill>
                <a:latin typeface="+mj-ea"/>
                <a:ea typeface="+mj-ea"/>
                <a:cs typeface="Times New Roman" panose="02020603050405020304" pitchFamily="18" charset="0"/>
              </a:rPr>
              <a:t>外部程序</a:t>
            </a:r>
            <a:r>
              <a:rPr lang="zh-CN" altLang="en-US" sz="2400" b="1">
                <a:solidFill>
                  <a:schemeClr val="tx2"/>
                </a:solidFill>
                <a:latin typeface="+mj-ea"/>
                <a:ea typeface="+mj-ea"/>
                <a:cs typeface="Times New Roman" panose="02020603050405020304" pitchFamily="18" charset="0"/>
              </a:rPr>
              <a:t>存储器寻址空间为</a:t>
            </a:r>
            <a:r>
              <a:rPr lang="en-US" altLang="zh-CN" sz="2400" b="1">
                <a:solidFill>
                  <a:schemeClr val="tx2"/>
                </a:solidFill>
                <a:latin typeface="+mj-ea"/>
                <a:ea typeface="+mj-ea"/>
                <a:cs typeface="Times New Roman" panose="02020603050405020304" pitchFamily="18" charset="0"/>
              </a:rPr>
              <a:t>64kB</a:t>
            </a:r>
          </a:p>
          <a:p>
            <a:pPr marL="450850" indent="-450850"/>
            <a:r>
              <a:rPr lang="en-US" altLang="zh-CN" sz="2400" b="1" smtClean="0">
                <a:solidFill>
                  <a:schemeClr val="tx2"/>
                </a:solidFill>
                <a:latin typeface="+mj-ea"/>
                <a:cs typeface="Times New Roman" panose="02020603050405020304" pitchFamily="18" charset="0"/>
                <a:sym typeface="Symbol"/>
              </a:rPr>
              <a:t> </a:t>
            </a:r>
            <a:r>
              <a:rPr lang="zh-CN" altLang="en-US" sz="2400" b="1" smtClean="0">
                <a:solidFill>
                  <a:schemeClr val="tx2"/>
                </a:solidFill>
                <a:latin typeface="+mj-ea"/>
                <a:cs typeface="Times New Roman" panose="02020603050405020304" pitchFamily="18" charset="0"/>
                <a:sym typeface="Symbol"/>
              </a:rPr>
              <a:t>双列</a:t>
            </a:r>
            <a:r>
              <a:rPr lang="zh-CN" altLang="en-US" sz="2400" b="1">
                <a:solidFill>
                  <a:schemeClr val="tx2"/>
                </a:solidFill>
                <a:latin typeface="+mj-ea"/>
                <a:cs typeface="Times New Roman" panose="02020603050405020304" pitchFamily="18" charset="0"/>
                <a:sym typeface="Symbol"/>
              </a:rPr>
              <a:t>直插</a:t>
            </a:r>
            <a:r>
              <a:rPr lang="en-US" altLang="zh-CN" sz="2400" b="1">
                <a:solidFill>
                  <a:schemeClr val="tx2"/>
                </a:solidFill>
                <a:latin typeface="+mj-ea"/>
                <a:cs typeface="Times New Roman" panose="02020603050405020304" pitchFamily="18" charset="0"/>
                <a:sym typeface="Symbol"/>
              </a:rPr>
              <a:t>40PinDIP</a:t>
            </a:r>
            <a:r>
              <a:rPr lang="zh-CN" altLang="en-US" sz="2400" b="1" smtClean="0">
                <a:solidFill>
                  <a:schemeClr val="tx2"/>
                </a:solidFill>
                <a:latin typeface="+mj-ea"/>
                <a:cs typeface="Times New Roman" panose="02020603050405020304" pitchFamily="18" charset="0"/>
                <a:sym typeface="Symbol"/>
              </a:rPr>
              <a:t>封装  </a:t>
            </a:r>
            <a:r>
              <a:rPr lang="en-US" altLang="zh-CN" sz="2400" b="1" smtClean="0">
                <a:solidFill>
                  <a:schemeClr val="tx2"/>
                </a:solidFill>
                <a:latin typeface="+mj-ea"/>
                <a:cs typeface="Times New Roman" panose="02020603050405020304" pitchFamily="18" charset="0"/>
                <a:sym typeface="Symbol"/>
              </a:rPr>
              <a:t> </a:t>
            </a:r>
            <a:r>
              <a:rPr lang="zh-CN" altLang="en-US" sz="2400" b="1" smtClean="0">
                <a:solidFill>
                  <a:schemeClr val="tx2"/>
                </a:solidFill>
                <a:latin typeface="+mj-ea"/>
                <a:ea typeface="+mj-ea"/>
                <a:cs typeface="Times New Roman" panose="02020603050405020304" pitchFamily="18" charset="0"/>
              </a:rPr>
              <a:t>单一 </a:t>
            </a:r>
            <a:r>
              <a:rPr lang="en-US" altLang="zh-CN" sz="2400" b="1" smtClean="0">
                <a:solidFill>
                  <a:schemeClr val="tx2"/>
                </a:solidFill>
                <a:latin typeface="+mj-ea"/>
                <a:ea typeface="+mj-ea"/>
                <a:cs typeface="Times New Roman" panose="02020603050405020304" pitchFamily="18" charset="0"/>
              </a:rPr>
              <a:t>+</a:t>
            </a:r>
            <a:r>
              <a:rPr lang="en-US" altLang="zh-CN" sz="2400" b="1">
                <a:solidFill>
                  <a:schemeClr val="tx2"/>
                </a:solidFill>
                <a:latin typeface="+mj-ea"/>
                <a:ea typeface="+mj-ea"/>
                <a:cs typeface="Times New Roman" panose="02020603050405020304" pitchFamily="18" charset="0"/>
              </a:rPr>
              <a:t>5V</a:t>
            </a:r>
            <a:r>
              <a:rPr lang="zh-CN" altLang="en-US" sz="2400" b="1">
                <a:solidFill>
                  <a:schemeClr val="tx2"/>
                </a:solidFill>
                <a:latin typeface="+mj-ea"/>
                <a:ea typeface="+mj-ea"/>
                <a:cs typeface="Times New Roman" panose="02020603050405020304" pitchFamily="18" charset="0"/>
              </a:rPr>
              <a:t>电源</a:t>
            </a:r>
            <a:r>
              <a:rPr lang="zh-CN" altLang="en-US" sz="2400" b="1" smtClean="0">
                <a:solidFill>
                  <a:schemeClr val="tx2"/>
                </a:solidFill>
                <a:latin typeface="+mj-ea"/>
                <a:ea typeface="+mj-ea"/>
                <a:cs typeface="Times New Roman" panose="02020603050405020304" pitchFamily="18" charset="0"/>
              </a:rPr>
              <a:t>供电</a:t>
            </a:r>
            <a:endParaRPr lang="en-US" altLang="zh-CN" sz="2400" b="1" smtClean="0">
              <a:solidFill>
                <a:schemeClr val="tx2"/>
              </a:solidFill>
              <a:latin typeface="+mj-ea"/>
              <a:ea typeface="+mj-ea"/>
              <a:cs typeface="Times New Roman" panose="02020603050405020304" pitchFamily="18" charset="0"/>
            </a:endParaRPr>
          </a:p>
        </p:txBody>
      </p:sp>
    </p:spTree>
    <p:extLst>
      <p:ext uri="{BB962C8B-B14F-4D97-AF65-F5344CB8AC3E}">
        <p14:creationId xmlns:p14="http://schemas.microsoft.com/office/powerpoint/2010/main" val="11668200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
            <a:ext cx="9144000" cy="702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650" y="188640"/>
            <a:ext cx="8695973" cy="6218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979712" y="6273845"/>
            <a:ext cx="5400600" cy="584775"/>
          </a:xfrm>
          <a:prstGeom prst="rect">
            <a:avLst/>
          </a:prstGeom>
          <a:noFill/>
        </p:spPr>
        <p:txBody>
          <a:bodyPr wrap="square" rtlCol="0">
            <a:spAutoFit/>
          </a:bodyPr>
          <a:lstStyle/>
          <a:p>
            <a:r>
              <a:rPr lang="en-US" altLang="zh-CN" sz="3200" b="1" smtClean="0">
                <a:solidFill>
                  <a:srgbClr val="FF0000"/>
                </a:solidFill>
                <a:latin typeface="+mj-ea"/>
                <a:ea typeface="+mj-ea"/>
              </a:rPr>
              <a:t>MCS51</a:t>
            </a:r>
            <a:r>
              <a:rPr lang="zh-CN" altLang="en-US" sz="3200" b="1" smtClean="0">
                <a:solidFill>
                  <a:srgbClr val="FF0000"/>
                </a:solidFill>
                <a:latin typeface="+mj-ea"/>
                <a:ea typeface="+mj-ea"/>
              </a:rPr>
              <a:t>单片机（</a:t>
            </a:r>
            <a:r>
              <a:rPr lang="en-US" altLang="zh-CN" sz="3200" b="1" smtClean="0">
                <a:solidFill>
                  <a:srgbClr val="FF0000"/>
                </a:solidFill>
                <a:latin typeface="+mj-ea"/>
                <a:ea typeface="+mj-ea"/>
              </a:rPr>
              <a:t>89C52)</a:t>
            </a:r>
            <a:r>
              <a:rPr lang="zh-CN" altLang="en-US" sz="3200" b="1" smtClean="0">
                <a:solidFill>
                  <a:srgbClr val="FF0000"/>
                </a:solidFill>
                <a:latin typeface="+mj-ea"/>
                <a:ea typeface="+mj-ea"/>
              </a:rPr>
              <a:t>开发板</a:t>
            </a:r>
            <a:endParaRPr lang="zh-CN" altLang="en-US" sz="3200" b="1">
              <a:solidFill>
                <a:srgbClr val="FF0000"/>
              </a:solidFill>
              <a:latin typeface="+mj-ea"/>
              <a:ea typeface="+mj-ea"/>
            </a:endParaRPr>
          </a:p>
        </p:txBody>
      </p:sp>
    </p:spTree>
    <p:extLst>
      <p:ext uri="{BB962C8B-B14F-4D97-AF65-F5344CB8AC3E}">
        <p14:creationId xmlns:p14="http://schemas.microsoft.com/office/powerpoint/2010/main" val="7473093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2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88120" y="271582"/>
            <a:ext cx="8568952" cy="6494085"/>
          </a:xfrm>
          <a:prstGeom prst="rect">
            <a:avLst/>
          </a:prstGeom>
        </p:spPr>
        <p:txBody>
          <a:bodyPr wrap="square">
            <a:spAutoFit/>
          </a:bodyPr>
          <a:lstStyle/>
          <a:p>
            <a:pPr lvl="0">
              <a:spcBef>
                <a:spcPts val="1200"/>
              </a:spcBef>
            </a:pPr>
            <a:r>
              <a:rPr lang="en-US" altLang="zh-CN" sz="2800" b="1" smtClean="0">
                <a:solidFill>
                  <a:srgbClr val="FF0000"/>
                </a:solidFill>
                <a:latin typeface="Times New Roman" panose="02020603050405020304" pitchFamily="18" charset="0"/>
                <a:cs typeface="Times New Roman" panose="02020603050405020304" pitchFamily="18" charset="0"/>
              </a:rPr>
              <a:t>2</a:t>
            </a:r>
            <a:r>
              <a:rPr lang="en-US" altLang="zh-CN" sz="2800" b="1" smtClean="0">
                <a:solidFill>
                  <a:srgbClr val="FF0000"/>
                </a:solidFill>
                <a:latin typeface="宋体"/>
                <a:cs typeface="Times New Roman" panose="02020603050405020304" pitchFamily="18" charset="0"/>
              </a:rPr>
              <a:t>. </a:t>
            </a:r>
            <a:r>
              <a:rPr lang="en-US" altLang="zh-CN" sz="3200" b="1" smtClean="0">
                <a:solidFill>
                  <a:srgbClr val="FF0000"/>
                </a:solidFill>
                <a:latin typeface="Times New Roman" panose="02020603050405020304" pitchFamily="18" charset="0"/>
                <a:cs typeface="Times New Roman" panose="02020603050405020304" pitchFamily="18" charset="0"/>
              </a:rPr>
              <a:t>MSP430</a:t>
            </a:r>
            <a:endParaRPr lang="en-US" altLang="zh-CN" sz="3200" b="1" smtClean="0">
              <a:solidFill>
                <a:srgbClr val="FF0000"/>
              </a:solidFill>
              <a:latin typeface="宋体"/>
              <a:cs typeface="Times New Roman" panose="02020603050405020304" pitchFamily="18" charset="0"/>
            </a:endParaRPr>
          </a:p>
          <a:p>
            <a:pPr lvl="0" algn="just"/>
            <a:r>
              <a:rPr lang="zh-CN" altLang="en-US" sz="2800" b="1" smtClean="0">
                <a:solidFill>
                  <a:schemeClr val="tx2"/>
                </a:solidFill>
                <a:latin typeface="宋体"/>
                <a:cs typeface="Times New Roman" panose="02020603050405020304" pitchFamily="18" charset="0"/>
              </a:rPr>
              <a:t>   </a:t>
            </a:r>
            <a:r>
              <a:rPr lang="zh-CN" altLang="en-US" sz="2400" b="1" smtClean="0">
                <a:solidFill>
                  <a:schemeClr val="tx2"/>
                </a:solidFill>
                <a:latin typeface="宋体"/>
                <a:cs typeface="Times New Roman" panose="02020603050405020304" pitchFamily="18" charset="0"/>
              </a:rPr>
              <a:t>一</a:t>
            </a:r>
            <a:r>
              <a:rPr lang="zh-CN" altLang="en-US" sz="2400" b="1">
                <a:solidFill>
                  <a:schemeClr val="tx2"/>
                </a:solidFill>
                <a:latin typeface="宋体"/>
                <a:cs typeface="Times New Roman" panose="02020603050405020304" pitchFamily="18" charset="0"/>
              </a:rPr>
              <a:t>种</a:t>
            </a:r>
            <a:r>
              <a:rPr lang="en-US" altLang="zh-CN" sz="2400" b="1">
                <a:solidFill>
                  <a:schemeClr val="tx2"/>
                </a:solidFill>
                <a:latin typeface="Times New Roman" panose="02020603050405020304" pitchFamily="18" charset="0"/>
                <a:cs typeface="Times New Roman" panose="02020603050405020304" pitchFamily="18" charset="0"/>
              </a:rPr>
              <a:t>16</a:t>
            </a:r>
            <a:r>
              <a:rPr lang="zh-CN" altLang="en-US" sz="2400" b="1">
                <a:solidFill>
                  <a:schemeClr val="tx2"/>
                </a:solidFill>
                <a:latin typeface="宋体"/>
                <a:cs typeface="Times New Roman" panose="02020603050405020304" pitchFamily="18" charset="0"/>
              </a:rPr>
              <a:t>位</a:t>
            </a:r>
            <a:r>
              <a:rPr lang="zh-CN" altLang="en-US" sz="2400" b="1">
                <a:solidFill>
                  <a:srgbClr val="FF0000"/>
                </a:solidFill>
                <a:latin typeface="宋体"/>
                <a:cs typeface="Times New Roman" panose="02020603050405020304" pitchFamily="18" charset="0"/>
              </a:rPr>
              <a:t>超低</a:t>
            </a:r>
            <a:r>
              <a:rPr lang="zh-CN" altLang="en-US" sz="2400" b="1">
                <a:solidFill>
                  <a:schemeClr val="tx2"/>
                </a:solidFill>
                <a:latin typeface="宋体"/>
                <a:cs typeface="Times New Roman" panose="02020603050405020304" pitchFamily="18" charset="0"/>
              </a:rPr>
              <a:t>功耗、具有精简</a:t>
            </a:r>
            <a:r>
              <a:rPr lang="zh-CN" altLang="en-US" sz="2400" b="1" smtClean="0">
                <a:solidFill>
                  <a:schemeClr val="tx2"/>
                </a:solidFill>
                <a:latin typeface="宋体"/>
                <a:cs typeface="Times New Roman" panose="02020603050405020304" pitchFamily="18" charset="0"/>
              </a:rPr>
              <a:t>指令集</a:t>
            </a:r>
            <a:r>
              <a:rPr lang="en-US" altLang="zh-CN" sz="2400" b="1" smtClean="0">
                <a:solidFill>
                  <a:schemeClr val="tx2"/>
                </a:solidFill>
                <a:latin typeface="宋体"/>
                <a:cs typeface="Times New Roman" panose="02020603050405020304" pitchFamily="18" charset="0"/>
              </a:rPr>
              <a:t>(</a:t>
            </a:r>
            <a:r>
              <a:rPr lang="en-US" altLang="zh-CN" sz="2400" b="1" smtClean="0">
                <a:solidFill>
                  <a:schemeClr val="tx2"/>
                </a:solidFill>
                <a:latin typeface="Times New Roman" panose="02020603050405020304" pitchFamily="18" charset="0"/>
                <a:cs typeface="Times New Roman" panose="02020603050405020304" pitchFamily="18" charset="0"/>
              </a:rPr>
              <a:t>RISC</a:t>
            </a:r>
            <a:r>
              <a:rPr lang="en-US" altLang="zh-CN" sz="2400" b="1" smtClean="0">
                <a:solidFill>
                  <a:schemeClr val="tx2"/>
                </a:solidFill>
                <a:latin typeface="宋体"/>
                <a:cs typeface="Times New Roman" panose="02020603050405020304" pitchFamily="18" charset="0"/>
              </a:rPr>
              <a:t>)</a:t>
            </a:r>
            <a:r>
              <a:rPr lang="zh-CN" altLang="en-US" sz="2400" b="1" smtClean="0">
                <a:solidFill>
                  <a:schemeClr val="tx2"/>
                </a:solidFill>
                <a:latin typeface="宋体"/>
                <a:cs typeface="Times New Roman" panose="02020603050405020304" pitchFamily="18" charset="0"/>
              </a:rPr>
              <a:t>的</a:t>
            </a:r>
            <a:r>
              <a:rPr lang="zh-CN" altLang="en-US" sz="2400" b="1">
                <a:solidFill>
                  <a:srgbClr val="FF0000"/>
                </a:solidFill>
                <a:latin typeface="宋体"/>
                <a:cs typeface="Times New Roman" panose="02020603050405020304" pitchFamily="18" charset="0"/>
              </a:rPr>
              <a:t>混合信号处理器</a:t>
            </a:r>
            <a:r>
              <a:rPr lang="zh-CN" altLang="en-US" sz="2400" b="1">
                <a:solidFill>
                  <a:schemeClr val="tx2"/>
                </a:solidFill>
                <a:latin typeface="宋体"/>
                <a:cs typeface="Times New Roman" panose="02020603050405020304" pitchFamily="18" charset="0"/>
              </a:rPr>
              <a:t>，</a:t>
            </a:r>
            <a:r>
              <a:rPr lang="zh-CN" altLang="en-US" sz="2400" b="1" smtClean="0">
                <a:solidFill>
                  <a:schemeClr val="tx2"/>
                </a:solidFill>
                <a:latin typeface="宋体"/>
                <a:cs typeface="Times New Roman" panose="02020603050405020304" pitchFamily="18" charset="0"/>
              </a:rPr>
              <a:t>是针对</a:t>
            </a:r>
            <a:r>
              <a:rPr lang="zh-CN" altLang="en-US" sz="2400" b="1">
                <a:solidFill>
                  <a:schemeClr val="tx2"/>
                </a:solidFill>
                <a:latin typeface="宋体"/>
                <a:cs typeface="Times New Roman" panose="02020603050405020304" pitchFamily="18" charset="0"/>
              </a:rPr>
              <a:t>实际应用需求</a:t>
            </a:r>
            <a:r>
              <a:rPr lang="zh-CN" altLang="en-US" sz="2400" b="1" smtClean="0">
                <a:solidFill>
                  <a:schemeClr val="tx2"/>
                </a:solidFill>
                <a:latin typeface="宋体"/>
                <a:cs typeface="Times New Roman" panose="02020603050405020304" pitchFamily="18" charset="0"/>
              </a:rPr>
              <a:t>，将</a:t>
            </a:r>
            <a:r>
              <a:rPr lang="zh-CN" altLang="en-US" sz="2400" b="1">
                <a:solidFill>
                  <a:schemeClr val="tx2"/>
                </a:solidFill>
                <a:latin typeface="宋体"/>
                <a:cs typeface="Times New Roman" panose="02020603050405020304" pitchFamily="18" charset="0"/>
              </a:rPr>
              <a:t>多个不同功能</a:t>
            </a:r>
            <a:r>
              <a:rPr lang="zh-CN" altLang="en-US" sz="2400" b="1" smtClean="0">
                <a:solidFill>
                  <a:schemeClr val="tx2"/>
                </a:solidFill>
                <a:latin typeface="宋体"/>
                <a:cs typeface="Times New Roman" panose="02020603050405020304" pitchFamily="18" charset="0"/>
              </a:rPr>
              <a:t>的模拟电路、数字电路模块和微处理器集成在一个芯片上，以提供“单片”解决方案</a:t>
            </a:r>
            <a:r>
              <a:rPr lang="en-US" altLang="zh-CN" sz="2400" b="1" smtClean="0">
                <a:solidFill>
                  <a:schemeClr val="tx2"/>
                </a:solidFill>
                <a:latin typeface="宋体"/>
                <a:cs typeface="Times New Roman" panose="02020603050405020304" pitchFamily="18" charset="0"/>
              </a:rPr>
              <a:t>(</a:t>
            </a:r>
            <a:r>
              <a:rPr lang="en-US" altLang="zh-CN" sz="2400" b="1" smtClean="0">
                <a:solidFill>
                  <a:schemeClr val="tx2"/>
                </a:solidFill>
                <a:latin typeface="Times New Roman" panose="02020603050405020304" pitchFamily="18" charset="0"/>
                <a:cs typeface="Times New Roman" panose="02020603050405020304" pitchFamily="18" charset="0"/>
              </a:rPr>
              <a:t>SoC</a:t>
            </a:r>
            <a:r>
              <a:rPr lang="en-US" altLang="zh-CN" sz="2400" b="1" smtClean="0">
                <a:solidFill>
                  <a:schemeClr val="tx2"/>
                </a:solidFill>
                <a:latin typeface="宋体"/>
                <a:cs typeface="Times New Roman" panose="02020603050405020304" pitchFamily="18" charset="0"/>
              </a:rPr>
              <a:t>)</a:t>
            </a:r>
            <a:r>
              <a:rPr lang="zh-CN" altLang="en-US" sz="2400" b="1">
                <a:solidFill>
                  <a:schemeClr val="tx2"/>
                </a:solidFill>
                <a:latin typeface="宋体"/>
                <a:cs typeface="Times New Roman" panose="02020603050405020304" pitchFamily="18" charset="0"/>
              </a:rPr>
              <a:t>，能实现数字信号处理的某些</a:t>
            </a:r>
            <a:r>
              <a:rPr lang="zh-CN" altLang="en-US" sz="2400" b="1" smtClean="0">
                <a:solidFill>
                  <a:schemeClr val="tx2"/>
                </a:solidFill>
                <a:latin typeface="宋体"/>
                <a:cs typeface="Times New Roman" panose="02020603050405020304" pitchFamily="18" charset="0"/>
              </a:rPr>
              <a:t>算法</a:t>
            </a:r>
            <a:r>
              <a:rPr lang="en-US" altLang="zh-CN" sz="2400" b="1" smtClean="0">
                <a:solidFill>
                  <a:schemeClr val="tx2"/>
                </a:solidFill>
                <a:latin typeface="宋体"/>
                <a:cs typeface="Times New Roman" panose="02020603050405020304" pitchFamily="18" charset="0"/>
              </a:rPr>
              <a:t>(</a:t>
            </a:r>
            <a:r>
              <a:rPr lang="zh-CN" altLang="en-US" sz="2400" b="1" smtClean="0">
                <a:solidFill>
                  <a:schemeClr val="tx2"/>
                </a:solidFill>
                <a:latin typeface="宋体"/>
                <a:cs typeface="Times New Roman" panose="02020603050405020304" pitchFamily="18" charset="0"/>
              </a:rPr>
              <a:t>如</a:t>
            </a:r>
            <a:r>
              <a:rPr lang="en-US" altLang="zh-CN" sz="2400" b="1">
                <a:solidFill>
                  <a:schemeClr val="tx2"/>
                </a:solidFill>
                <a:latin typeface="Times New Roman" panose="02020603050405020304" pitchFamily="18" charset="0"/>
                <a:cs typeface="Times New Roman" panose="02020603050405020304" pitchFamily="18" charset="0"/>
              </a:rPr>
              <a:t>FFT</a:t>
            </a:r>
            <a:r>
              <a:rPr lang="zh-CN" altLang="en-US" sz="2400" b="1" smtClean="0">
                <a:solidFill>
                  <a:schemeClr val="tx2"/>
                </a:solidFill>
                <a:latin typeface="宋体"/>
                <a:cs typeface="Times New Roman" panose="02020603050405020304" pitchFamily="18" charset="0"/>
              </a:rPr>
              <a:t>等</a:t>
            </a:r>
            <a:r>
              <a:rPr lang="en-US" altLang="zh-CN" sz="2400" b="1" smtClean="0">
                <a:solidFill>
                  <a:schemeClr val="tx2"/>
                </a:solidFill>
                <a:latin typeface="宋体"/>
                <a:cs typeface="Times New Roman" panose="02020603050405020304" pitchFamily="18" charset="0"/>
              </a:rPr>
              <a:t>)</a:t>
            </a:r>
            <a:r>
              <a:rPr lang="zh-CN" altLang="en-US" sz="2400" b="1" smtClean="0">
                <a:solidFill>
                  <a:schemeClr val="tx2"/>
                </a:solidFill>
                <a:latin typeface="宋体"/>
                <a:cs typeface="Times New Roman" panose="02020603050405020304" pitchFamily="18" charset="0"/>
              </a:rPr>
              <a:t>。</a:t>
            </a:r>
            <a:endParaRPr lang="zh-CN" altLang="en-US" sz="2400" b="1">
              <a:solidFill>
                <a:schemeClr val="tx2"/>
              </a:solidFill>
              <a:latin typeface="宋体"/>
              <a:cs typeface="Times New Roman" panose="02020603050405020304" pitchFamily="18" charset="0"/>
            </a:endParaRPr>
          </a:p>
          <a:p>
            <a:pPr lvl="0"/>
            <a:r>
              <a:rPr lang="en-US" altLang="zh-CN" sz="2400" b="1" smtClean="0">
                <a:solidFill>
                  <a:schemeClr val="tx2"/>
                </a:solidFill>
                <a:latin typeface="宋体"/>
                <a:cs typeface="Times New Roman" panose="02020603050405020304" pitchFamily="18" charset="0"/>
              </a:rPr>
              <a:t>    </a:t>
            </a:r>
            <a:r>
              <a:rPr lang="zh-CN" altLang="en-US" sz="2400" b="1" smtClean="0">
                <a:solidFill>
                  <a:schemeClr val="tx2"/>
                </a:solidFill>
                <a:latin typeface="宋体"/>
                <a:cs typeface="Times New Roman" panose="02020603050405020304" pitchFamily="18" charset="0"/>
              </a:rPr>
              <a:t>系列：</a:t>
            </a:r>
            <a:r>
              <a:rPr lang="en-US" altLang="zh-CN" sz="2400" b="1" smtClean="0">
                <a:solidFill>
                  <a:schemeClr val="tx2"/>
                </a:solidFill>
                <a:latin typeface="Times New Roman" panose="02020603050405020304" pitchFamily="18" charset="0"/>
                <a:cs typeface="Times New Roman" panose="02020603050405020304" pitchFamily="18" charset="0"/>
              </a:rPr>
              <a:t>31x</a:t>
            </a:r>
            <a:r>
              <a:rPr lang="zh-CN" altLang="en-US" sz="2400" b="1">
                <a:solidFill>
                  <a:schemeClr val="tx2"/>
                </a:solidFill>
                <a:latin typeface="Times New Roman" panose="02020603050405020304" pitchFamily="18" charset="0"/>
                <a:cs typeface="Times New Roman" panose="02020603050405020304" pitchFamily="18" charset="0"/>
              </a:rPr>
              <a:t>、</a:t>
            </a:r>
            <a:r>
              <a:rPr lang="en-US" altLang="zh-CN" sz="2400" b="1" smtClean="0">
                <a:solidFill>
                  <a:schemeClr val="tx2"/>
                </a:solidFill>
                <a:latin typeface="Times New Roman" panose="02020603050405020304" pitchFamily="18" charset="0"/>
                <a:cs typeface="Times New Roman" panose="02020603050405020304" pitchFamily="18" charset="0"/>
              </a:rPr>
              <a:t>32x</a:t>
            </a:r>
            <a:r>
              <a:rPr lang="zh-CN" altLang="en-US" sz="2400" b="1">
                <a:solidFill>
                  <a:schemeClr val="tx2"/>
                </a:solidFill>
                <a:latin typeface="Times New Roman" panose="02020603050405020304" pitchFamily="18" charset="0"/>
                <a:cs typeface="Times New Roman" panose="02020603050405020304" pitchFamily="18" charset="0"/>
              </a:rPr>
              <a:t>、</a:t>
            </a:r>
            <a:r>
              <a:rPr lang="en-US" altLang="zh-CN" sz="2400" b="1" smtClean="0">
                <a:solidFill>
                  <a:schemeClr val="tx2"/>
                </a:solidFill>
                <a:latin typeface="Times New Roman" panose="02020603050405020304" pitchFamily="18" charset="0"/>
                <a:cs typeface="Times New Roman" panose="02020603050405020304" pitchFamily="18" charset="0"/>
              </a:rPr>
              <a:t>33x</a:t>
            </a:r>
            <a:r>
              <a:rPr lang="zh-CN" altLang="en-US" sz="2400" b="1" smtClean="0">
                <a:solidFill>
                  <a:schemeClr val="tx2"/>
                </a:solidFill>
                <a:latin typeface="宋体"/>
                <a:cs typeface="Times New Roman" panose="02020603050405020304" pitchFamily="18" charset="0"/>
              </a:rPr>
              <a:t>；</a:t>
            </a:r>
            <a:r>
              <a:rPr lang="en-US" altLang="zh-CN" sz="2400" b="1" smtClean="0">
                <a:solidFill>
                  <a:schemeClr val="tx2"/>
                </a:solidFill>
                <a:latin typeface="宋体"/>
                <a:cs typeface="Times New Roman" panose="02020603050405020304" pitchFamily="18" charset="0"/>
              </a:rPr>
              <a:t>(</a:t>
            </a:r>
            <a:r>
              <a:rPr lang="en-US" altLang="zh-CN" sz="2400" b="1" smtClean="0">
                <a:solidFill>
                  <a:srgbClr val="FF0000"/>
                </a:solidFill>
                <a:latin typeface="Times New Roman" panose="02020603050405020304" pitchFamily="18" charset="0"/>
                <a:cs typeface="Times New Roman" panose="02020603050405020304" pitchFamily="18" charset="0"/>
              </a:rPr>
              <a:t>LCD</a:t>
            </a:r>
            <a:r>
              <a:rPr lang="zh-CN" altLang="en-US" sz="2400" b="1" smtClean="0">
                <a:solidFill>
                  <a:schemeClr val="tx2"/>
                </a:solidFill>
                <a:latin typeface="Times New Roman" panose="02020603050405020304" pitchFamily="18" charset="0"/>
                <a:cs typeface="Times New Roman" panose="02020603050405020304" pitchFamily="18" charset="0"/>
              </a:rPr>
              <a:t>驱动</a:t>
            </a:r>
            <a:r>
              <a:rPr lang="en-US" altLang="zh-CN" sz="2400" b="1" smtClean="0">
                <a:solidFill>
                  <a:schemeClr val="tx2"/>
                </a:solidFill>
                <a:latin typeface="宋体"/>
                <a:cs typeface="Times New Roman" panose="02020603050405020304" pitchFamily="18" charset="0"/>
              </a:rPr>
              <a:t>)</a:t>
            </a:r>
          </a:p>
          <a:p>
            <a:pPr lvl="0"/>
            <a:r>
              <a:rPr lang="en-US" altLang="zh-CN" sz="2400" b="1">
                <a:solidFill>
                  <a:schemeClr val="tx2"/>
                </a:solidFill>
                <a:latin typeface="宋体"/>
                <a:cs typeface="Times New Roman" panose="02020603050405020304" pitchFamily="18" charset="0"/>
              </a:rPr>
              <a:t> </a:t>
            </a:r>
            <a:r>
              <a:rPr lang="en-US" altLang="zh-CN" sz="2400" b="1" smtClean="0">
                <a:solidFill>
                  <a:schemeClr val="tx2"/>
                </a:solidFill>
                <a:latin typeface="宋体"/>
                <a:cs typeface="Times New Roman" panose="02020603050405020304" pitchFamily="18" charset="0"/>
              </a:rPr>
              <a:t>         </a:t>
            </a:r>
            <a:r>
              <a:rPr lang="en-US" altLang="zh-CN" sz="2400" b="1" smtClean="0">
                <a:solidFill>
                  <a:schemeClr val="tx2"/>
                </a:solidFill>
                <a:latin typeface="Times New Roman" panose="02020603050405020304" pitchFamily="18" charset="0"/>
                <a:cs typeface="Times New Roman" panose="02020603050405020304" pitchFamily="18" charset="0"/>
              </a:rPr>
              <a:t>F11x</a:t>
            </a:r>
            <a:r>
              <a:rPr lang="zh-CN" altLang="en-US" sz="2400" b="1" smtClean="0">
                <a:solidFill>
                  <a:schemeClr val="tx2"/>
                </a:solidFill>
                <a:latin typeface="Times New Roman" panose="02020603050405020304" pitchFamily="18" charset="0"/>
                <a:cs typeface="Times New Roman" panose="02020603050405020304" pitchFamily="18" charset="0"/>
              </a:rPr>
              <a:t>、</a:t>
            </a:r>
            <a:r>
              <a:rPr lang="en-US" altLang="zh-CN" sz="2400" b="1" smtClean="0">
                <a:solidFill>
                  <a:schemeClr val="tx2"/>
                </a:solidFill>
                <a:latin typeface="Times New Roman" panose="02020603050405020304" pitchFamily="18" charset="0"/>
                <a:cs typeface="Times New Roman" panose="02020603050405020304" pitchFamily="18" charset="0"/>
              </a:rPr>
              <a:t>F13x</a:t>
            </a:r>
            <a:r>
              <a:rPr lang="zh-CN" altLang="en-US" sz="2400" b="1" smtClean="0">
                <a:solidFill>
                  <a:schemeClr val="tx2"/>
                </a:solidFill>
                <a:latin typeface="Times New Roman" panose="02020603050405020304" pitchFamily="18" charset="0"/>
                <a:cs typeface="Times New Roman" panose="02020603050405020304" pitchFamily="18" charset="0"/>
              </a:rPr>
              <a:t>、</a:t>
            </a:r>
            <a:r>
              <a:rPr lang="en-US" altLang="zh-CN" sz="2400" b="1" smtClean="0">
                <a:solidFill>
                  <a:schemeClr val="tx2"/>
                </a:solidFill>
                <a:latin typeface="Times New Roman" panose="02020603050405020304" pitchFamily="18" charset="0"/>
                <a:cs typeface="Times New Roman" panose="02020603050405020304" pitchFamily="18" charset="0"/>
              </a:rPr>
              <a:t>F14x</a:t>
            </a:r>
            <a:r>
              <a:rPr lang="zh-CN" altLang="en-US" sz="2400" b="1" smtClean="0">
                <a:solidFill>
                  <a:schemeClr val="tx2"/>
                </a:solidFill>
                <a:latin typeface="Times New Roman" panose="02020603050405020304" pitchFamily="18" charset="0"/>
                <a:cs typeface="Times New Roman" panose="02020603050405020304" pitchFamily="18" charset="0"/>
              </a:rPr>
              <a:t>、</a:t>
            </a:r>
            <a:r>
              <a:rPr lang="en-US" altLang="zh-CN" sz="2400" b="1" smtClean="0">
                <a:solidFill>
                  <a:schemeClr val="tx2"/>
                </a:solidFill>
                <a:latin typeface="Times New Roman" panose="02020603050405020304" pitchFamily="18" charset="0"/>
                <a:cs typeface="Times New Roman" panose="02020603050405020304" pitchFamily="18" charset="0"/>
              </a:rPr>
              <a:t>F15x</a:t>
            </a:r>
            <a:r>
              <a:rPr lang="zh-CN" altLang="en-US" sz="2400" b="1" smtClean="0">
                <a:solidFill>
                  <a:schemeClr val="tx2"/>
                </a:solidFill>
                <a:latin typeface="Times New Roman" panose="02020603050405020304" pitchFamily="18" charset="0"/>
                <a:cs typeface="Times New Roman" panose="02020603050405020304" pitchFamily="18" charset="0"/>
              </a:rPr>
              <a:t>、</a:t>
            </a:r>
            <a:r>
              <a:rPr lang="en-US" altLang="zh-CN" sz="2400" b="1" smtClean="0">
                <a:solidFill>
                  <a:schemeClr val="tx2"/>
                </a:solidFill>
                <a:latin typeface="Times New Roman" panose="02020603050405020304" pitchFamily="18" charset="0"/>
                <a:cs typeface="Times New Roman" panose="02020603050405020304" pitchFamily="18" charset="0"/>
              </a:rPr>
              <a:t>F16x</a:t>
            </a:r>
            <a:r>
              <a:rPr lang="zh-CN" altLang="en-US" sz="2400" b="1" smtClean="0">
                <a:solidFill>
                  <a:schemeClr val="tx2"/>
                </a:solidFill>
                <a:latin typeface="Times New Roman" panose="02020603050405020304" pitchFamily="18" charset="0"/>
                <a:cs typeface="Times New Roman" panose="02020603050405020304" pitchFamily="18" charset="0"/>
              </a:rPr>
              <a:t>；</a:t>
            </a:r>
            <a:endParaRPr lang="en-US" altLang="zh-CN" sz="2400" b="1" smtClean="0">
              <a:solidFill>
                <a:schemeClr val="tx2"/>
              </a:solidFill>
              <a:latin typeface="Times New Roman" panose="02020603050405020304" pitchFamily="18" charset="0"/>
              <a:cs typeface="Times New Roman" panose="02020603050405020304" pitchFamily="18" charset="0"/>
            </a:endParaRPr>
          </a:p>
          <a:p>
            <a:pPr lvl="0"/>
            <a:r>
              <a:rPr lang="en-US" altLang="zh-CN" sz="2400" b="1">
                <a:solidFill>
                  <a:schemeClr val="tx2"/>
                </a:solidFill>
                <a:latin typeface="Times New Roman" panose="02020603050405020304" pitchFamily="18" charset="0"/>
                <a:cs typeface="Times New Roman" panose="02020603050405020304" pitchFamily="18" charset="0"/>
              </a:rPr>
              <a:t> </a:t>
            </a:r>
            <a:r>
              <a:rPr lang="en-US" altLang="zh-CN" sz="2400" b="1" smtClean="0">
                <a:solidFill>
                  <a:schemeClr val="tx2"/>
                </a:solidFill>
                <a:latin typeface="Times New Roman" panose="02020603050405020304" pitchFamily="18" charset="0"/>
                <a:cs typeface="Times New Roman" panose="02020603050405020304" pitchFamily="18" charset="0"/>
              </a:rPr>
              <a:t>                   F41x</a:t>
            </a:r>
            <a:r>
              <a:rPr lang="zh-CN" altLang="en-US" sz="2400" b="1">
                <a:solidFill>
                  <a:schemeClr val="tx2"/>
                </a:solidFill>
                <a:latin typeface="Times New Roman" panose="02020603050405020304" pitchFamily="18" charset="0"/>
                <a:cs typeface="Times New Roman" panose="02020603050405020304" pitchFamily="18" charset="0"/>
              </a:rPr>
              <a:t>、</a:t>
            </a:r>
            <a:r>
              <a:rPr lang="en-US" altLang="zh-CN" sz="2400" b="1" smtClean="0">
                <a:solidFill>
                  <a:schemeClr val="tx2"/>
                </a:solidFill>
                <a:latin typeface="Times New Roman" panose="02020603050405020304" pitchFamily="18" charset="0"/>
                <a:cs typeface="Times New Roman" panose="02020603050405020304" pitchFamily="18" charset="0"/>
              </a:rPr>
              <a:t>F42x</a:t>
            </a:r>
            <a:r>
              <a:rPr lang="zh-CN" altLang="en-US" sz="2400" b="1">
                <a:solidFill>
                  <a:schemeClr val="tx2"/>
                </a:solidFill>
                <a:latin typeface="Times New Roman" panose="02020603050405020304" pitchFamily="18" charset="0"/>
                <a:cs typeface="Times New Roman" panose="02020603050405020304" pitchFamily="18" charset="0"/>
              </a:rPr>
              <a:t>、</a:t>
            </a:r>
            <a:r>
              <a:rPr lang="en-US" altLang="zh-CN" sz="2400" b="1" smtClean="0">
                <a:solidFill>
                  <a:schemeClr val="tx2"/>
                </a:solidFill>
                <a:latin typeface="Times New Roman" panose="02020603050405020304" pitchFamily="18" charset="0"/>
                <a:cs typeface="Times New Roman" panose="02020603050405020304" pitchFamily="18" charset="0"/>
              </a:rPr>
              <a:t>F43x</a:t>
            </a:r>
            <a:r>
              <a:rPr lang="zh-CN" altLang="en-US" sz="2400" b="1">
                <a:solidFill>
                  <a:schemeClr val="tx2"/>
                </a:solidFill>
                <a:latin typeface="Times New Roman" panose="02020603050405020304" pitchFamily="18" charset="0"/>
                <a:cs typeface="Times New Roman" panose="02020603050405020304" pitchFamily="18" charset="0"/>
              </a:rPr>
              <a:t>、</a:t>
            </a:r>
            <a:r>
              <a:rPr lang="en-US" altLang="zh-CN" sz="2400" b="1" smtClean="0">
                <a:solidFill>
                  <a:schemeClr val="tx2"/>
                </a:solidFill>
                <a:latin typeface="Times New Roman" panose="02020603050405020304" pitchFamily="18" charset="0"/>
                <a:cs typeface="Times New Roman" panose="02020603050405020304" pitchFamily="18" charset="0"/>
              </a:rPr>
              <a:t>F44x</a:t>
            </a:r>
            <a:r>
              <a:rPr lang="zh-CN" altLang="en-US" sz="2400" b="1" smtClean="0">
                <a:solidFill>
                  <a:schemeClr val="tx2"/>
                </a:solidFill>
                <a:latin typeface="宋体"/>
                <a:cs typeface="Times New Roman" panose="02020603050405020304" pitchFamily="18" charset="0"/>
              </a:rPr>
              <a:t>；</a:t>
            </a:r>
            <a:r>
              <a:rPr lang="en-US" altLang="zh-CN" sz="2400" b="1" smtClean="0">
                <a:solidFill>
                  <a:schemeClr val="tx2"/>
                </a:solidFill>
                <a:latin typeface="宋体"/>
                <a:cs typeface="Times New Roman" panose="02020603050405020304" pitchFamily="18" charset="0"/>
              </a:rPr>
              <a:t>……(</a:t>
            </a:r>
            <a:r>
              <a:rPr lang="en-US" altLang="zh-CN" sz="2400" b="1" smtClean="0">
                <a:solidFill>
                  <a:srgbClr val="FF0000"/>
                </a:solidFill>
                <a:latin typeface="Times New Roman" panose="02020603050405020304" pitchFamily="18" charset="0"/>
                <a:cs typeface="Times New Roman" panose="02020603050405020304" pitchFamily="18" charset="0"/>
              </a:rPr>
              <a:t>Flash</a:t>
            </a:r>
            <a:r>
              <a:rPr lang="en-US" altLang="zh-CN" sz="2400" b="1" smtClean="0">
                <a:solidFill>
                  <a:schemeClr val="tx2"/>
                </a:solidFill>
                <a:latin typeface="宋体"/>
                <a:cs typeface="Times New Roman" panose="02020603050405020304" pitchFamily="18" charset="0"/>
              </a:rPr>
              <a:t>)</a:t>
            </a:r>
          </a:p>
          <a:p>
            <a:pPr lvl="0">
              <a:spcBef>
                <a:spcPts val="1200"/>
              </a:spcBef>
            </a:pPr>
            <a:r>
              <a:rPr lang="zh-CN" altLang="en-US" sz="2800" b="1" smtClean="0">
                <a:solidFill>
                  <a:srgbClr val="FF0000"/>
                </a:solidFill>
                <a:latin typeface="宋体"/>
                <a:cs typeface="Times New Roman" panose="02020603050405020304" pitchFamily="18" charset="0"/>
              </a:rPr>
              <a:t>特点</a:t>
            </a:r>
            <a:r>
              <a:rPr lang="en-US" altLang="zh-CN" sz="2800" b="1" smtClean="0">
                <a:solidFill>
                  <a:srgbClr val="FF0000"/>
                </a:solidFill>
                <a:latin typeface="Times New Roman" panose="02020603050405020304" pitchFamily="18" charset="0"/>
                <a:cs typeface="Times New Roman" panose="02020603050405020304" pitchFamily="18" charset="0"/>
              </a:rPr>
              <a:t>(MSP430F2xx)</a:t>
            </a:r>
            <a:r>
              <a:rPr lang="zh-CN" altLang="en-US" sz="2800" b="1" smtClean="0">
                <a:solidFill>
                  <a:srgbClr val="FF0000"/>
                </a:solidFill>
                <a:latin typeface="宋体"/>
                <a:cs typeface="Times New Roman" panose="02020603050405020304" pitchFamily="18" charset="0"/>
              </a:rPr>
              <a:t>：</a:t>
            </a:r>
            <a:endParaRPr lang="en-US" altLang="zh-CN" sz="2800" b="1">
              <a:solidFill>
                <a:srgbClr val="FF0000"/>
              </a:solidFill>
              <a:latin typeface="宋体"/>
              <a:cs typeface="Times New Roman" panose="02020603050405020304" pitchFamily="18" charset="0"/>
            </a:endParaRPr>
          </a:p>
          <a:p>
            <a:pPr marL="265113" lvl="0" indent="-265113">
              <a:lnSpc>
                <a:spcPts val="3600"/>
              </a:lnSpc>
            </a:pPr>
            <a:r>
              <a:rPr lang="en-US" altLang="zh-CN" sz="2400" b="1">
                <a:solidFill>
                  <a:srgbClr val="1F497D"/>
                </a:solidFill>
                <a:latin typeface="宋体"/>
                <a:cs typeface="Times New Roman" panose="02020603050405020304" pitchFamily="18" charset="0"/>
                <a:sym typeface="Symbol"/>
              </a:rPr>
              <a:t></a:t>
            </a:r>
            <a:r>
              <a:rPr lang="en-US" altLang="zh-CN" sz="3200" b="1">
                <a:solidFill>
                  <a:srgbClr val="1F497D"/>
                </a:solidFill>
                <a:latin typeface="宋体"/>
                <a:cs typeface="Times New Roman" panose="02020603050405020304" pitchFamily="18" charset="0"/>
                <a:sym typeface="Symbol"/>
              </a:rPr>
              <a:t> </a:t>
            </a:r>
            <a:r>
              <a:rPr lang="en-US" altLang="zh-CN" sz="2400" b="1" smtClean="0">
                <a:solidFill>
                  <a:srgbClr val="1F497D"/>
                </a:solidFill>
                <a:latin typeface="Times New Roman" panose="02020603050405020304" pitchFamily="18" charset="0"/>
                <a:cs typeface="Times New Roman" panose="02020603050405020304" pitchFamily="18" charset="0"/>
              </a:rPr>
              <a:t>16</a:t>
            </a:r>
            <a:r>
              <a:rPr lang="zh-CN" altLang="en-US" sz="2400" b="1" smtClean="0">
                <a:solidFill>
                  <a:srgbClr val="1F497D"/>
                </a:solidFill>
                <a:latin typeface="宋体"/>
                <a:cs typeface="Times New Roman" panose="02020603050405020304" pitchFamily="18" charset="0"/>
              </a:rPr>
              <a:t>位</a:t>
            </a:r>
            <a:r>
              <a:rPr lang="en-US" altLang="zh-CN" sz="2400" b="1" smtClean="0">
                <a:solidFill>
                  <a:srgbClr val="1F497D"/>
                </a:solidFill>
                <a:latin typeface="Times New Roman" panose="02020603050405020304" pitchFamily="18" charset="0"/>
                <a:cs typeface="Times New Roman" panose="02020603050405020304" pitchFamily="18" charset="0"/>
              </a:rPr>
              <a:t>CPU</a:t>
            </a:r>
            <a:r>
              <a:rPr lang="zh-CN" altLang="en-US" sz="2400" b="1" smtClean="0">
                <a:solidFill>
                  <a:srgbClr val="1F497D"/>
                </a:solidFill>
                <a:latin typeface="Times New Roman" panose="02020603050405020304" pitchFamily="18" charset="0"/>
                <a:cs typeface="Times New Roman" panose="02020603050405020304" pitchFamily="18" charset="0"/>
              </a:rPr>
              <a:t>，</a:t>
            </a:r>
            <a:r>
              <a:rPr lang="en-US" altLang="zh-CN" sz="2400" b="1" smtClean="0">
                <a:solidFill>
                  <a:srgbClr val="1F497D"/>
                </a:solidFill>
                <a:latin typeface="Times New Roman" panose="02020603050405020304" pitchFamily="18" charset="0"/>
                <a:cs typeface="Times New Roman" panose="02020603050405020304" pitchFamily="18" charset="0"/>
              </a:rPr>
              <a:t>RISC   </a:t>
            </a:r>
            <a:r>
              <a:rPr lang="en-US" altLang="zh-CN" b="1" smtClean="0">
                <a:solidFill>
                  <a:srgbClr val="1F497D"/>
                </a:solidFill>
                <a:latin typeface="Times New Roman" panose="02020603050405020304" pitchFamily="18" charset="0"/>
                <a:cs typeface="Times New Roman" panose="02020603050405020304" pitchFamily="18" charset="0"/>
              </a:rPr>
              <a:t>  </a:t>
            </a:r>
            <a:r>
              <a:rPr lang="en-US" altLang="zh-CN" sz="2400" b="1" smtClean="0">
                <a:solidFill>
                  <a:srgbClr val="1F497D"/>
                </a:solidFill>
                <a:latin typeface="Times New Roman" panose="02020603050405020304" pitchFamily="18" charset="0"/>
                <a:cs typeface="Times New Roman" panose="02020603050405020304" pitchFamily="18" charset="0"/>
              </a:rPr>
              <a:t>     </a:t>
            </a:r>
            <a:r>
              <a:rPr lang="en-US" altLang="zh-CN" sz="2400" b="1" smtClean="0">
                <a:solidFill>
                  <a:srgbClr val="1F497D"/>
                </a:solidFill>
                <a:latin typeface="宋体"/>
                <a:cs typeface="Times New Roman" panose="02020603050405020304" pitchFamily="18" charset="0"/>
                <a:sym typeface="Symbol"/>
              </a:rPr>
              <a:t>    </a:t>
            </a:r>
            <a:r>
              <a:rPr lang="en-US" altLang="zh-CN" sz="2400" b="1" smtClean="0">
                <a:solidFill>
                  <a:schemeClr val="accent6"/>
                </a:solidFill>
                <a:latin typeface="Times New Roman" panose="02020603050405020304" pitchFamily="18" charset="0"/>
                <a:cs typeface="Times New Roman" panose="02020603050405020304" pitchFamily="18" charset="0"/>
                <a:sym typeface="Symbol"/>
              </a:rPr>
              <a:t>1.8</a:t>
            </a:r>
            <a:r>
              <a:rPr lang="en-US" altLang="zh-CN" sz="2400" b="1" smtClean="0">
                <a:solidFill>
                  <a:srgbClr val="1F497D"/>
                </a:solidFill>
                <a:latin typeface="Times New Roman" panose="02020603050405020304" pitchFamily="18" charset="0"/>
                <a:cs typeface="Times New Roman" panose="02020603050405020304" pitchFamily="18" charset="0"/>
                <a:sym typeface="Symbol"/>
              </a:rPr>
              <a:t>3.6V</a:t>
            </a:r>
            <a:r>
              <a:rPr lang="zh-CN" altLang="en-US" sz="2400" b="1" smtClean="0">
                <a:solidFill>
                  <a:srgbClr val="1F497D"/>
                </a:solidFill>
                <a:latin typeface="宋体"/>
                <a:cs typeface="Times New Roman" panose="02020603050405020304" pitchFamily="18" charset="0"/>
                <a:sym typeface="Symbol"/>
              </a:rPr>
              <a:t>电源</a:t>
            </a:r>
            <a:r>
              <a:rPr lang="en-US" altLang="zh-CN" sz="2400" b="1" smtClean="0">
                <a:solidFill>
                  <a:srgbClr val="1F497D"/>
                </a:solidFill>
                <a:latin typeface="宋体"/>
                <a:cs typeface="Times New Roman" panose="02020603050405020304" pitchFamily="18" charset="0"/>
                <a:sym typeface="Symbol"/>
              </a:rPr>
              <a:t>,</a:t>
            </a:r>
            <a:r>
              <a:rPr lang="zh-CN" altLang="en-US" sz="2400" b="1" smtClean="0">
                <a:solidFill>
                  <a:schemeClr val="accent6"/>
                </a:solidFill>
                <a:latin typeface="宋体"/>
                <a:cs typeface="Times New Roman" panose="02020603050405020304" pitchFamily="18" charset="0"/>
                <a:sym typeface="Symbol"/>
              </a:rPr>
              <a:t>低功耗</a:t>
            </a:r>
            <a:r>
              <a:rPr lang="zh-CN" altLang="en-US" sz="2400" b="1" smtClean="0">
                <a:solidFill>
                  <a:srgbClr val="1F497D"/>
                </a:solidFill>
                <a:latin typeface="宋体"/>
                <a:cs typeface="Times New Roman" panose="02020603050405020304" pitchFamily="18" charset="0"/>
                <a:sym typeface="Symbol"/>
              </a:rPr>
              <a:t>模式</a:t>
            </a:r>
            <a:endParaRPr lang="en-US" altLang="zh-CN" sz="2400" b="1">
              <a:solidFill>
                <a:srgbClr val="1F497D"/>
              </a:solidFill>
              <a:latin typeface="Times New Roman" panose="02020603050405020304" pitchFamily="18" charset="0"/>
              <a:cs typeface="Times New Roman" panose="02020603050405020304" pitchFamily="18" charset="0"/>
            </a:endParaRPr>
          </a:p>
          <a:p>
            <a:pPr marL="265113" lvl="0" indent="-265113"/>
            <a:r>
              <a:rPr lang="en-US" altLang="zh-CN" sz="2400" b="1">
                <a:solidFill>
                  <a:srgbClr val="1F497D"/>
                </a:solidFill>
                <a:latin typeface="宋体"/>
                <a:cs typeface="Times New Roman" panose="02020603050405020304" pitchFamily="18" charset="0"/>
                <a:sym typeface="Symbol"/>
              </a:rPr>
              <a:t> </a:t>
            </a:r>
            <a:r>
              <a:rPr lang="en-US" altLang="zh-CN" sz="2400" b="1" smtClean="0">
                <a:solidFill>
                  <a:srgbClr val="1F497D"/>
                </a:solidFill>
                <a:latin typeface="Times New Roman" panose="02020603050405020304" pitchFamily="18" charset="0"/>
                <a:cs typeface="Times New Roman" panose="02020603050405020304" pitchFamily="18" charset="0"/>
                <a:sym typeface="Symbol"/>
              </a:rPr>
              <a:t>16MHz</a:t>
            </a:r>
            <a:r>
              <a:rPr lang="zh-CN" altLang="en-US" sz="2400" b="1" smtClean="0">
                <a:solidFill>
                  <a:srgbClr val="1F497D"/>
                </a:solidFill>
                <a:latin typeface="Times New Roman" panose="02020603050405020304" pitchFamily="18" charset="0"/>
                <a:cs typeface="Times New Roman" panose="02020603050405020304" pitchFamily="18" charset="0"/>
                <a:sym typeface="Symbol"/>
              </a:rPr>
              <a:t>主频，</a:t>
            </a:r>
            <a:r>
              <a:rPr lang="en-US" altLang="zh-CN" sz="2400" b="1" smtClean="0">
                <a:solidFill>
                  <a:srgbClr val="1F497D"/>
                </a:solidFill>
                <a:latin typeface="Times New Roman" panose="02020603050405020304" pitchFamily="18" charset="0"/>
                <a:cs typeface="Times New Roman" panose="02020603050405020304" pitchFamily="18" charset="0"/>
                <a:sym typeface="Symbol"/>
              </a:rPr>
              <a:t>16MIPS   </a:t>
            </a:r>
            <a:r>
              <a:rPr lang="en-US" altLang="zh-CN" sz="2000" b="1" smtClean="0">
                <a:solidFill>
                  <a:srgbClr val="1F497D"/>
                </a:solidFill>
                <a:latin typeface="Times New Roman" panose="02020603050405020304" pitchFamily="18" charset="0"/>
                <a:cs typeface="Times New Roman" panose="02020603050405020304" pitchFamily="18" charset="0"/>
                <a:sym typeface="Symbol"/>
              </a:rPr>
              <a:t>  </a:t>
            </a:r>
            <a:r>
              <a:rPr lang="en-US" altLang="zh-CN" sz="2400" b="1" smtClean="0">
                <a:solidFill>
                  <a:srgbClr val="1F497D"/>
                </a:solidFill>
                <a:latin typeface="Times New Roman" panose="02020603050405020304" pitchFamily="18" charset="0"/>
                <a:cs typeface="Times New Roman" panose="02020603050405020304" pitchFamily="18" charset="0"/>
                <a:sym typeface="Symbol"/>
              </a:rPr>
              <a:t>   </a:t>
            </a:r>
            <a:r>
              <a:rPr lang="en-US" altLang="zh-CN" sz="2400" b="1">
                <a:solidFill>
                  <a:srgbClr val="1F497D"/>
                </a:solidFill>
                <a:latin typeface="宋体"/>
                <a:cs typeface="Times New Roman" panose="02020603050405020304" pitchFamily="18" charset="0"/>
                <a:sym typeface="Symbol"/>
              </a:rPr>
              <a:t> </a:t>
            </a:r>
            <a:r>
              <a:rPr lang="en-US" altLang="zh-CN" sz="2400" b="1" smtClean="0">
                <a:solidFill>
                  <a:srgbClr val="1F497D"/>
                </a:solidFill>
                <a:latin typeface="Times New Roman" panose="02020603050405020304" pitchFamily="18" charset="0"/>
                <a:cs typeface="Times New Roman" panose="02020603050405020304" pitchFamily="18" charset="0"/>
                <a:sym typeface="Symbol"/>
              </a:rPr>
              <a:t>64K Flash</a:t>
            </a:r>
            <a:r>
              <a:rPr lang="zh-CN" altLang="en-US" sz="2400" b="1" smtClean="0">
                <a:solidFill>
                  <a:srgbClr val="1F497D"/>
                </a:solidFill>
                <a:latin typeface="Times New Roman" panose="02020603050405020304" pitchFamily="18" charset="0"/>
                <a:cs typeface="Times New Roman" panose="02020603050405020304" pitchFamily="18" charset="0"/>
                <a:sym typeface="Symbol"/>
              </a:rPr>
              <a:t>，</a:t>
            </a:r>
            <a:r>
              <a:rPr lang="en-US" altLang="zh-CN" sz="2400" b="1" smtClean="0">
                <a:solidFill>
                  <a:srgbClr val="1F497D"/>
                </a:solidFill>
                <a:latin typeface="Times New Roman" panose="02020603050405020304" pitchFamily="18" charset="0"/>
                <a:cs typeface="Times New Roman" panose="02020603050405020304" pitchFamily="18" charset="0"/>
                <a:sym typeface="Symbol"/>
              </a:rPr>
              <a:t>2 KB RAM</a:t>
            </a:r>
            <a:endParaRPr lang="en-US" altLang="zh-CN" sz="2400" b="1">
              <a:solidFill>
                <a:srgbClr val="1F497D"/>
              </a:solidFill>
              <a:latin typeface="Times New Roman" panose="02020603050405020304" pitchFamily="18" charset="0"/>
              <a:cs typeface="Times New Roman" panose="02020603050405020304" pitchFamily="18" charset="0"/>
            </a:endParaRPr>
          </a:p>
          <a:p>
            <a:pPr marL="265113" lvl="0" indent="-265113">
              <a:buFont typeface="Symbol"/>
              <a:buChar char="·"/>
            </a:pPr>
            <a:r>
              <a:rPr lang="en-US" altLang="zh-CN" sz="2400" b="1" smtClean="0">
                <a:solidFill>
                  <a:srgbClr val="1F497D"/>
                </a:solidFill>
                <a:latin typeface="Times New Roman" panose="02020603050405020304" pitchFamily="18" charset="0"/>
                <a:cs typeface="Times New Roman" panose="02020603050405020304" pitchFamily="18" charset="0"/>
              </a:rPr>
              <a:t>12</a:t>
            </a:r>
            <a:r>
              <a:rPr lang="zh-CN" altLang="en-US" sz="2400" b="1" smtClean="0">
                <a:solidFill>
                  <a:srgbClr val="1F497D"/>
                </a:solidFill>
                <a:latin typeface="宋体"/>
                <a:cs typeface="Times New Roman" panose="02020603050405020304" pitchFamily="18" charset="0"/>
              </a:rPr>
              <a:t>位</a:t>
            </a:r>
            <a:r>
              <a:rPr lang="en-US" altLang="zh-CN" sz="2400" b="1" smtClean="0">
                <a:solidFill>
                  <a:schemeClr val="accent6"/>
                </a:solidFill>
                <a:latin typeface="Times New Roman" panose="02020603050405020304" pitchFamily="18" charset="0"/>
                <a:cs typeface="Times New Roman" panose="02020603050405020304" pitchFamily="18" charset="0"/>
              </a:rPr>
              <a:t>ADC</a:t>
            </a:r>
            <a:r>
              <a:rPr lang="en-US" altLang="zh-CN" sz="2400" b="1" smtClean="0">
                <a:solidFill>
                  <a:schemeClr val="tx2"/>
                </a:solidFill>
                <a:latin typeface="Times New Roman" panose="02020603050405020304" pitchFamily="18" charset="0"/>
                <a:cs typeface="Times New Roman" panose="02020603050405020304" pitchFamily="18" charset="0"/>
              </a:rPr>
              <a:t>  </a:t>
            </a:r>
            <a:r>
              <a:rPr lang="zh-CN" altLang="en-US" sz="2400" b="1" smtClean="0">
                <a:solidFill>
                  <a:schemeClr val="tx2"/>
                </a:solidFill>
                <a:latin typeface="Times New Roman" panose="02020603050405020304" pitchFamily="18" charset="0"/>
                <a:cs typeface="Times New Roman" panose="02020603050405020304" pitchFamily="18" charset="0"/>
              </a:rPr>
              <a:t>、</a:t>
            </a:r>
            <a:r>
              <a:rPr lang="en-US" altLang="zh-CN" sz="2400" b="1" smtClean="0">
                <a:solidFill>
                  <a:schemeClr val="tx2"/>
                </a:solidFill>
                <a:latin typeface="Times New Roman" panose="02020603050405020304" pitchFamily="18" charset="0"/>
                <a:cs typeface="Times New Roman" panose="02020603050405020304" pitchFamily="18" charset="0"/>
              </a:rPr>
              <a:t>12</a:t>
            </a:r>
            <a:r>
              <a:rPr lang="zh-CN" altLang="en-US" sz="2400" b="1" smtClean="0">
                <a:solidFill>
                  <a:schemeClr val="tx2"/>
                </a:solidFill>
                <a:latin typeface="Times New Roman" panose="02020603050405020304" pitchFamily="18" charset="0"/>
                <a:cs typeface="Times New Roman" panose="02020603050405020304" pitchFamily="18" charset="0"/>
              </a:rPr>
              <a:t>位</a:t>
            </a:r>
            <a:r>
              <a:rPr lang="en-US" altLang="zh-CN" sz="2400" b="1" smtClean="0">
                <a:solidFill>
                  <a:schemeClr val="accent6"/>
                </a:solidFill>
                <a:latin typeface="Times New Roman" panose="02020603050405020304" pitchFamily="18" charset="0"/>
                <a:cs typeface="Times New Roman" panose="02020603050405020304" pitchFamily="18" charset="0"/>
              </a:rPr>
              <a:t>DAC</a:t>
            </a:r>
            <a:r>
              <a:rPr lang="en-US" altLang="zh-CN" sz="2400" b="1" smtClean="0">
                <a:solidFill>
                  <a:schemeClr val="tx2"/>
                </a:solidFill>
                <a:latin typeface="Times New Roman" panose="02020603050405020304" pitchFamily="18" charset="0"/>
                <a:cs typeface="Times New Roman" panose="02020603050405020304" pitchFamily="18" charset="0"/>
              </a:rPr>
              <a:t>       </a:t>
            </a:r>
            <a:r>
              <a:rPr lang="en-US" altLang="zh-CN" sz="2400" b="1" smtClean="0">
                <a:solidFill>
                  <a:srgbClr val="1F497D"/>
                </a:solidFill>
                <a:latin typeface="宋体"/>
                <a:cs typeface="Times New Roman" panose="02020603050405020304" pitchFamily="18" charset="0"/>
                <a:sym typeface="Symbol"/>
              </a:rPr>
              <a:t> </a:t>
            </a:r>
            <a:r>
              <a:rPr lang="zh-CN" altLang="en-US" sz="2400" b="1" smtClean="0">
                <a:solidFill>
                  <a:srgbClr val="1F497D"/>
                </a:solidFill>
                <a:latin typeface="宋体"/>
                <a:cs typeface="Times New Roman" panose="02020603050405020304" pitchFamily="18" charset="0"/>
                <a:sym typeface="Symbol"/>
              </a:rPr>
              <a:t>模拟信号</a:t>
            </a:r>
            <a:r>
              <a:rPr lang="zh-CN" altLang="en-US" sz="2400" b="1">
                <a:solidFill>
                  <a:srgbClr val="1F497D"/>
                </a:solidFill>
                <a:latin typeface="宋体"/>
                <a:cs typeface="Times New Roman" panose="02020603050405020304" pitchFamily="18" charset="0"/>
                <a:sym typeface="Symbol"/>
              </a:rPr>
              <a:t>比较器 </a:t>
            </a:r>
            <a:endParaRPr lang="en-US" altLang="zh-CN" sz="2400" b="1" smtClean="0">
              <a:solidFill>
                <a:srgbClr val="1F497D"/>
              </a:solidFill>
              <a:latin typeface="宋体"/>
              <a:cs typeface="Times New Roman" panose="02020603050405020304" pitchFamily="18" charset="0"/>
              <a:sym typeface="Symbol"/>
            </a:endParaRPr>
          </a:p>
          <a:p>
            <a:pPr marL="265113" lvl="0" indent="-265113">
              <a:buFont typeface="Symbol"/>
              <a:buChar char="·"/>
            </a:pPr>
            <a:r>
              <a:rPr lang="en-US" altLang="zh-CN" sz="2400" b="1" smtClean="0">
                <a:solidFill>
                  <a:srgbClr val="1F497D"/>
                </a:solidFill>
                <a:latin typeface="Times New Roman" panose="02020603050405020304" pitchFamily="18" charset="0"/>
                <a:cs typeface="Times New Roman" panose="02020603050405020304" pitchFamily="18" charset="0"/>
                <a:sym typeface="Symbol"/>
              </a:rPr>
              <a:t>USART/SPI/I2C/IRDA</a:t>
            </a:r>
            <a:r>
              <a:rPr lang="zh-CN" altLang="en-US" sz="2400" b="1" smtClean="0">
                <a:solidFill>
                  <a:srgbClr val="1F497D"/>
                </a:solidFill>
                <a:latin typeface="宋体"/>
                <a:cs typeface="Times New Roman" panose="02020603050405020304" pitchFamily="18" charset="0"/>
              </a:rPr>
              <a:t> </a:t>
            </a:r>
            <a:r>
              <a:rPr lang="zh-CN" altLang="en-US" sz="1600" b="1" smtClean="0">
                <a:solidFill>
                  <a:srgbClr val="1F497D"/>
                </a:solidFill>
                <a:latin typeface="宋体"/>
                <a:cs typeface="Times New Roman" panose="02020603050405020304" pitchFamily="18" charset="0"/>
              </a:rPr>
              <a:t>  </a:t>
            </a:r>
            <a:r>
              <a:rPr lang="zh-CN" altLang="en-US" sz="2400" b="1" smtClean="0">
                <a:solidFill>
                  <a:srgbClr val="1F497D"/>
                </a:solidFill>
                <a:latin typeface="宋体"/>
                <a:cs typeface="Times New Roman" panose="02020603050405020304" pitchFamily="18" charset="0"/>
              </a:rPr>
              <a:t> </a:t>
            </a:r>
            <a:r>
              <a:rPr lang="en-US" altLang="zh-CN" sz="2400" b="1">
                <a:solidFill>
                  <a:srgbClr val="1F497D"/>
                </a:solidFill>
                <a:latin typeface="宋体"/>
                <a:cs typeface="Times New Roman" panose="02020603050405020304" pitchFamily="18" charset="0"/>
                <a:sym typeface="Symbol"/>
              </a:rPr>
              <a:t> </a:t>
            </a:r>
            <a:r>
              <a:rPr lang="zh-CN" altLang="en-US" sz="2400" b="1" smtClean="0">
                <a:solidFill>
                  <a:schemeClr val="accent6"/>
                </a:solidFill>
                <a:latin typeface="宋体"/>
                <a:cs typeface="Times New Roman" panose="02020603050405020304" pitchFamily="18" charset="0"/>
                <a:sym typeface="Symbol"/>
              </a:rPr>
              <a:t>硬件乘法器</a:t>
            </a:r>
            <a:endParaRPr lang="zh-CN" altLang="en-US" sz="2400" b="1">
              <a:solidFill>
                <a:schemeClr val="accent6"/>
              </a:solidFill>
              <a:latin typeface="宋体"/>
              <a:cs typeface="Times New Roman" panose="02020603050405020304" pitchFamily="18" charset="0"/>
            </a:endParaRPr>
          </a:p>
          <a:p>
            <a:pPr marL="265113" lvl="0" indent="-265113"/>
            <a:r>
              <a:rPr lang="en-US" altLang="zh-CN" sz="2400" b="1">
                <a:solidFill>
                  <a:srgbClr val="1F497D"/>
                </a:solidFill>
                <a:latin typeface="宋体"/>
                <a:cs typeface="Times New Roman" panose="02020603050405020304" pitchFamily="18" charset="0"/>
                <a:sym typeface="Symbol"/>
              </a:rPr>
              <a:t> </a:t>
            </a:r>
            <a:r>
              <a:rPr lang="en-US" altLang="zh-CN" sz="2400" b="1" smtClean="0">
                <a:solidFill>
                  <a:srgbClr val="1F497D"/>
                </a:solidFill>
                <a:latin typeface="Times New Roman" panose="02020603050405020304" pitchFamily="18" charset="0"/>
                <a:cs typeface="Times New Roman" panose="02020603050405020304" pitchFamily="18" charset="0"/>
                <a:sym typeface="Symbol"/>
              </a:rPr>
              <a:t>DMA</a:t>
            </a:r>
            <a:r>
              <a:rPr lang="en-US" altLang="zh-CN" sz="2400" b="1" smtClean="0">
                <a:solidFill>
                  <a:srgbClr val="1F497D"/>
                </a:solidFill>
                <a:latin typeface="宋体"/>
                <a:cs typeface="Times New Roman" panose="02020603050405020304" pitchFamily="18" charset="0"/>
                <a:sym typeface="Symbol"/>
              </a:rPr>
              <a:t>                   </a:t>
            </a:r>
            <a:r>
              <a:rPr lang="en-US" altLang="zh-CN" sz="2400" b="1" smtClean="0">
                <a:solidFill>
                  <a:schemeClr val="accent6"/>
                </a:solidFill>
                <a:latin typeface="Times New Roman" panose="02020603050405020304" pitchFamily="18" charset="0"/>
                <a:cs typeface="Times New Roman" panose="02020603050405020304" pitchFamily="18" charset="0"/>
                <a:sym typeface="Symbol"/>
              </a:rPr>
              <a:t>LCD</a:t>
            </a:r>
            <a:r>
              <a:rPr lang="zh-CN" altLang="en-US" sz="2400" b="1" smtClean="0">
                <a:solidFill>
                  <a:schemeClr val="accent6"/>
                </a:solidFill>
                <a:latin typeface="宋体"/>
                <a:cs typeface="Times New Roman" panose="02020603050405020304" pitchFamily="18" charset="0"/>
                <a:sym typeface="Symbol"/>
              </a:rPr>
              <a:t>控制器</a:t>
            </a:r>
            <a:endParaRPr lang="en-US" altLang="zh-CN" sz="2400" b="1">
              <a:solidFill>
                <a:schemeClr val="accent6"/>
              </a:solidFill>
              <a:latin typeface="宋体"/>
              <a:cs typeface="Times New Roman" panose="02020603050405020304" pitchFamily="18" charset="0"/>
            </a:endParaRPr>
          </a:p>
          <a:p>
            <a:pPr marL="265113" lvl="0" indent="-265113">
              <a:buFont typeface="Symbol"/>
              <a:buChar char="·"/>
            </a:pPr>
            <a:r>
              <a:rPr lang="en-US" altLang="zh-CN" sz="2400" b="1" smtClean="0">
                <a:solidFill>
                  <a:srgbClr val="1F497D"/>
                </a:solidFill>
                <a:latin typeface="Times New Roman" panose="02020603050405020304" pitchFamily="18" charset="0"/>
                <a:cs typeface="Times New Roman" panose="02020603050405020304" pitchFamily="18" charset="0"/>
                <a:sym typeface="Symbol"/>
              </a:rPr>
              <a:t>7</a:t>
            </a:r>
            <a:r>
              <a:rPr lang="zh-CN" altLang="en-US" sz="2400" b="1" smtClean="0">
                <a:solidFill>
                  <a:srgbClr val="1F497D"/>
                </a:solidFill>
                <a:latin typeface="宋体"/>
                <a:cs typeface="Times New Roman" panose="02020603050405020304" pitchFamily="18" charset="0"/>
                <a:sym typeface="Symbol"/>
              </a:rPr>
              <a:t>种寻址方式            </a:t>
            </a:r>
            <a:r>
              <a:rPr lang="en-US" altLang="zh-CN" sz="2400" b="1" smtClean="0">
                <a:solidFill>
                  <a:srgbClr val="1F497D"/>
                </a:solidFill>
                <a:latin typeface="宋体"/>
                <a:cs typeface="Times New Roman" panose="02020603050405020304" pitchFamily="18" charset="0"/>
                <a:sym typeface="Symbol"/>
              </a:rPr>
              <a:t> </a:t>
            </a:r>
            <a:r>
              <a:rPr lang="zh-CN" altLang="en-US" sz="2400" b="1" smtClean="0">
                <a:solidFill>
                  <a:srgbClr val="1F497D"/>
                </a:solidFill>
                <a:latin typeface="宋体"/>
                <a:cs typeface="Times New Roman" panose="02020603050405020304" pitchFamily="18" charset="0"/>
                <a:sym typeface="Symbol"/>
              </a:rPr>
              <a:t>大量</a:t>
            </a:r>
            <a:r>
              <a:rPr lang="zh-CN" altLang="en-US" sz="2400" b="1">
                <a:solidFill>
                  <a:srgbClr val="1F497D"/>
                </a:solidFill>
                <a:latin typeface="宋体"/>
                <a:cs typeface="Times New Roman" panose="02020603050405020304" pitchFamily="18" charset="0"/>
                <a:sym typeface="Symbol"/>
              </a:rPr>
              <a:t>的</a:t>
            </a:r>
            <a:r>
              <a:rPr lang="zh-CN" altLang="en-US" sz="2400" b="1" smtClean="0">
                <a:solidFill>
                  <a:srgbClr val="1F497D"/>
                </a:solidFill>
                <a:latin typeface="宋体"/>
                <a:cs typeface="Times New Roman" panose="02020603050405020304" pitchFamily="18" charset="0"/>
                <a:sym typeface="Symbol"/>
              </a:rPr>
              <a:t>寄存器和片内</a:t>
            </a:r>
            <a:r>
              <a:rPr lang="en-US" altLang="zh-CN" sz="2400" b="1" smtClean="0">
                <a:solidFill>
                  <a:srgbClr val="1F497D"/>
                </a:solidFill>
                <a:latin typeface="Times New Roman" panose="02020603050405020304" pitchFamily="18" charset="0"/>
                <a:cs typeface="Times New Roman" panose="02020603050405020304" pitchFamily="18" charset="0"/>
                <a:sym typeface="Symbol"/>
              </a:rPr>
              <a:t>RAM</a:t>
            </a:r>
          </a:p>
          <a:p>
            <a:pPr marL="265113" indent="-265113">
              <a:buFont typeface="Symbol"/>
              <a:buChar char="·"/>
            </a:pPr>
            <a:r>
              <a:rPr lang="en-US" altLang="zh-CN" sz="2400" b="1">
                <a:solidFill>
                  <a:srgbClr val="1F497D"/>
                </a:solidFill>
                <a:latin typeface="Times New Roman" panose="02020603050405020304" pitchFamily="18" charset="0"/>
                <a:cs typeface="Times New Roman" panose="02020603050405020304" pitchFamily="18" charset="0"/>
                <a:sym typeface="Symbol"/>
              </a:rPr>
              <a:t>16bit</a:t>
            </a:r>
            <a:r>
              <a:rPr lang="zh-CN" altLang="en-US" sz="2400" b="1">
                <a:solidFill>
                  <a:srgbClr val="1F497D"/>
                </a:solidFill>
                <a:latin typeface="宋体"/>
                <a:cs typeface="Times New Roman" panose="02020603050405020304" pitchFamily="18" charset="0"/>
              </a:rPr>
              <a:t>可编程定时</a:t>
            </a:r>
            <a:r>
              <a:rPr lang="en-US" altLang="zh-CN" sz="2400" b="1">
                <a:solidFill>
                  <a:srgbClr val="1F497D"/>
                </a:solidFill>
                <a:latin typeface="宋体"/>
                <a:cs typeface="Times New Roman" panose="02020603050405020304" pitchFamily="18" charset="0"/>
              </a:rPr>
              <a:t>/</a:t>
            </a:r>
            <a:r>
              <a:rPr lang="zh-CN" altLang="en-US" sz="2400" b="1">
                <a:solidFill>
                  <a:srgbClr val="1F497D"/>
                </a:solidFill>
                <a:latin typeface="宋体"/>
                <a:cs typeface="Times New Roman" panose="02020603050405020304" pitchFamily="18" charset="0"/>
              </a:rPr>
              <a:t>计数器、看门</a:t>
            </a:r>
            <a:r>
              <a:rPr lang="zh-CN" altLang="en-US" sz="2400" b="1" smtClean="0">
                <a:solidFill>
                  <a:srgbClr val="1F497D"/>
                </a:solidFill>
                <a:latin typeface="宋体"/>
                <a:cs typeface="Times New Roman" panose="02020603050405020304" pitchFamily="18" charset="0"/>
              </a:rPr>
              <a:t>狗</a:t>
            </a:r>
            <a:r>
              <a:rPr lang="en-US" altLang="zh-CN" sz="2400" b="1" smtClean="0">
                <a:solidFill>
                  <a:srgbClr val="1F497D"/>
                </a:solidFill>
                <a:latin typeface="宋体"/>
                <a:cs typeface="Times New Roman" panose="02020603050405020304" pitchFamily="18" charset="0"/>
              </a:rPr>
              <a:t>(</a:t>
            </a:r>
            <a:r>
              <a:rPr lang="en-US" altLang="zh-CN" sz="2400" b="1" smtClean="0">
                <a:solidFill>
                  <a:srgbClr val="1F497D"/>
                </a:solidFill>
                <a:latin typeface="Times New Roman" panose="02020603050405020304" pitchFamily="18" charset="0"/>
                <a:cs typeface="Times New Roman" panose="02020603050405020304" pitchFamily="18" charset="0"/>
              </a:rPr>
              <a:t>WDT</a:t>
            </a:r>
            <a:r>
              <a:rPr lang="en-US" altLang="zh-CN" sz="2400" b="1" smtClean="0">
                <a:solidFill>
                  <a:srgbClr val="1F497D"/>
                </a:solidFill>
                <a:latin typeface="宋体"/>
                <a:cs typeface="Times New Roman" panose="02020603050405020304" pitchFamily="18" charset="0"/>
              </a:rPr>
              <a:t>)</a:t>
            </a:r>
            <a:endParaRPr lang="en-US" altLang="zh-CN" sz="2400" b="1">
              <a:solidFill>
                <a:srgbClr val="1F497D"/>
              </a:solidFill>
              <a:latin typeface="宋体"/>
              <a:cs typeface="Times New Roman" panose="02020603050405020304" pitchFamily="18" charset="0"/>
            </a:endParaRPr>
          </a:p>
        </p:txBody>
      </p:sp>
    </p:spTree>
    <p:extLst>
      <p:ext uri="{BB962C8B-B14F-4D97-AF65-F5344CB8AC3E}">
        <p14:creationId xmlns:p14="http://schemas.microsoft.com/office/powerpoint/2010/main" val="5240135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4831</TotalTime>
  <Words>6492</Words>
  <Application>Microsoft Office PowerPoint</Application>
  <PresentationFormat>全屏显示(4:3)</PresentationFormat>
  <Paragraphs>595</Paragraphs>
  <Slides>68</Slides>
  <Notes>3</Notes>
  <HiddenSlides>0</HiddenSlides>
  <MMClips>0</MMClips>
  <ScaleCrop>false</ScaleCrop>
  <HeadingPairs>
    <vt:vector size="4" baseType="variant">
      <vt:variant>
        <vt:lpstr>主题</vt:lpstr>
      </vt:variant>
      <vt:variant>
        <vt:i4>1</vt:i4>
      </vt:variant>
      <vt:variant>
        <vt:lpstr>幻灯片标题</vt:lpstr>
      </vt:variant>
      <vt:variant>
        <vt:i4>68</vt:i4>
      </vt:variant>
    </vt:vector>
  </HeadingPairs>
  <TitlesOfParts>
    <vt:vector size="69"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MyPC</dc:creator>
  <cp:lastModifiedBy>slzhang</cp:lastModifiedBy>
  <cp:revision>489</cp:revision>
  <dcterms:created xsi:type="dcterms:W3CDTF">2016-11-03T13:44:52Z</dcterms:created>
  <dcterms:modified xsi:type="dcterms:W3CDTF">2016-12-13T01:04:38Z</dcterms:modified>
</cp:coreProperties>
</file>